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45"/>
  </p:notesMasterIdLst>
  <p:handoutMasterIdLst>
    <p:handoutMasterId r:id="rId46"/>
  </p:handoutMasterIdLst>
  <p:sldIdLst>
    <p:sldId id="257" r:id="rId5"/>
    <p:sldId id="258" r:id="rId6"/>
    <p:sldId id="261" r:id="rId7"/>
    <p:sldId id="292" r:id="rId8"/>
    <p:sldId id="263" r:id="rId9"/>
    <p:sldId id="264" r:id="rId10"/>
    <p:sldId id="265" r:id="rId11"/>
    <p:sldId id="266" r:id="rId12"/>
    <p:sldId id="267" r:id="rId13"/>
    <p:sldId id="268" r:id="rId14"/>
    <p:sldId id="269" r:id="rId15"/>
    <p:sldId id="298" r:id="rId16"/>
    <p:sldId id="270" r:id="rId17"/>
    <p:sldId id="271" r:id="rId18"/>
    <p:sldId id="272" r:id="rId19"/>
    <p:sldId id="293" r:id="rId20"/>
    <p:sldId id="274" r:id="rId21"/>
    <p:sldId id="301" r:id="rId22"/>
    <p:sldId id="299" r:id="rId23"/>
    <p:sldId id="300" r:id="rId24"/>
    <p:sldId id="275" r:id="rId25"/>
    <p:sldId id="276" r:id="rId26"/>
    <p:sldId id="306" r:id="rId27"/>
    <p:sldId id="294" r:id="rId28"/>
    <p:sldId id="278" r:id="rId29"/>
    <p:sldId id="279" r:id="rId30"/>
    <p:sldId id="280" r:id="rId31"/>
    <p:sldId id="281" r:id="rId32"/>
    <p:sldId id="282" r:id="rId33"/>
    <p:sldId id="284" r:id="rId34"/>
    <p:sldId id="285" r:id="rId35"/>
    <p:sldId id="302" r:id="rId36"/>
    <p:sldId id="303" r:id="rId37"/>
    <p:sldId id="304" r:id="rId38"/>
    <p:sldId id="305" r:id="rId39"/>
    <p:sldId id="295" r:id="rId40"/>
    <p:sldId id="287" r:id="rId41"/>
    <p:sldId id="296" r:id="rId42"/>
    <p:sldId id="297" r:id="rId43"/>
    <p:sldId id="291"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2EC"/>
    <a:srgbClr val="A8CAE6"/>
    <a:srgbClr val="1F497D"/>
    <a:srgbClr val="7C5F1E"/>
    <a:srgbClr val="E7D0A4"/>
    <a:srgbClr val="6A5B3F"/>
    <a:srgbClr val="987734"/>
    <a:srgbClr val="AB8C4E"/>
    <a:srgbClr val="C6A156"/>
    <a:srgbClr val="E8D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3907" autoAdjust="0"/>
  </p:normalViewPr>
  <p:slideViewPr>
    <p:cSldViewPr snapToGrid="0">
      <p:cViewPr varScale="1">
        <p:scale>
          <a:sx n="110" d="100"/>
          <a:sy n="110" d="100"/>
        </p:scale>
        <p:origin x="1230" y="78"/>
      </p:cViewPr>
      <p:guideLst>
        <p:guide orient="horz" pos="2160"/>
        <p:guide pos="2880"/>
      </p:guideLst>
    </p:cSldViewPr>
  </p:slideViewPr>
  <p:outlineViewPr>
    <p:cViewPr>
      <p:scale>
        <a:sx n="33" d="100"/>
        <a:sy n="33" d="100"/>
      </p:scale>
      <p:origin x="24" y="60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7/23/2020</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7/23/2020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291189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65118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15002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76445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8071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00599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9403798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hyperlink" Target="http://www.vinelink.com/" TargetMode="External"/><Relationship Id="rId5" Type="http://schemas.openxmlformats.org/officeDocument/2006/relationships/hyperlink" Target="http://www.bop.gov/" TargetMode="Externa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4" Type="http://schemas.openxmlformats.org/officeDocument/2006/relationships/tags" Target="../tags/tag7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4.xml"/><Relationship Id="rId4" Type="http://schemas.openxmlformats.org/officeDocument/2006/relationships/tags" Target="../tags/tag103.xml"/></Relationships>
</file>

<file path=ppt/slides/_rels/slide2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2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s/_rels/slide3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8.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0.xml"/><Relationship Id="rId1" Type="http://schemas.openxmlformats.org/officeDocument/2006/relationships/tags" Target="../tags/tag149.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A2EF35-63D6-44AF-B231-03F83E92A5FB}"/>
              </a:ext>
            </a:extLst>
          </p:cNvPr>
          <p:cNvSpPr>
            <a:spLocks noGrp="1"/>
          </p:cNvSpPr>
          <p:nvPr>
            <p:ph type="ctrTitle"/>
            <p:custDataLst>
              <p:tags r:id="rId1"/>
            </p:custDataLst>
          </p:nvPr>
        </p:nvSpPr>
        <p:spPr>
          <a:xfrm>
            <a:off x="685800" y="2819400"/>
            <a:ext cx="7772400" cy="1219200"/>
          </a:xfrm>
        </p:spPr>
        <p:txBody>
          <a:bodyPr/>
          <a:lstStyle/>
          <a:p>
            <a:r>
              <a:rPr lang="en-US" dirty="0"/>
              <a:t>Incarceration Adjustments</a:t>
            </a:r>
          </a:p>
        </p:txBody>
      </p:sp>
      <p:sp>
        <p:nvSpPr>
          <p:cNvPr id="6" name="Text Placeholder 5">
            <a:extLst>
              <a:ext uri="{FF2B5EF4-FFF2-40B4-BE49-F238E27FC236}">
                <a16:creationId xmlns:a16="http://schemas.microsoft.com/office/drawing/2014/main" id="{DECD376A-2395-4D98-80B3-3A1EA43DDA97}"/>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42B35062-1CA8-4568-86D7-142B5F295086}"/>
              </a:ext>
            </a:extLst>
          </p:cNvPr>
          <p:cNvSpPr>
            <a:spLocks noGrp="1"/>
          </p:cNvSpPr>
          <p:nvPr>
            <p:ph type="body" sz="quarter" idx="11"/>
            <p:custDataLst>
              <p:tags r:id="rId3"/>
            </p:custDataLst>
          </p:nvPr>
        </p:nvSpPr>
        <p:spPr>
          <a:xfrm>
            <a:off x="6096000" y="4724400"/>
            <a:ext cx="2362200" cy="838200"/>
          </a:xfrm>
        </p:spPr>
        <p:txBody>
          <a:bodyPr/>
          <a:lstStyle/>
          <a:p>
            <a:r>
              <a:rPr lang="en-US" dirty="0"/>
              <a:t>July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Effect of Incarceration on Benefits</a:t>
            </a:r>
          </a:p>
        </p:txBody>
      </p:sp>
      <p:sp>
        <p:nvSpPr>
          <p:cNvPr id="3" name="Content Placeholder 2"/>
          <p:cNvSpPr>
            <a:spLocks noGrp="1"/>
          </p:cNvSpPr>
          <p:nvPr>
            <p:ph idx="1"/>
            <p:custDataLst>
              <p:tags r:id="rId2"/>
            </p:custDataLst>
          </p:nvPr>
        </p:nvSpPr>
        <p:spPr>
          <a:xfrm>
            <a:off x="616646" y="1699830"/>
            <a:ext cx="8229600" cy="666135"/>
          </a:xfrm>
        </p:spPr>
        <p:txBody>
          <a:bodyPr>
            <a:normAutofit lnSpcReduction="10000"/>
          </a:bodyPr>
          <a:lstStyle/>
          <a:p>
            <a:r>
              <a:rPr lang="en-US" dirty="0"/>
              <a:t>Reduce or discontinue effective 61</a:t>
            </a:r>
            <a:r>
              <a:rPr lang="en-US" baseline="30000" dirty="0"/>
              <a:t>st</a:t>
            </a:r>
            <a:r>
              <a:rPr lang="en-US" dirty="0"/>
              <a:t> day of incarceration following conviction or re-incarceration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10</a:t>
            </a:fld>
            <a:endParaRPr lang="en-US" dirty="0"/>
          </a:p>
        </p:txBody>
      </p:sp>
      <p:graphicFrame>
        <p:nvGraphicFramePr>
          <p:cNvPr id="7" name="Table 6">
            <a:extLst>
              <a:ext uri="{FF2B5EF4-FFF2-40B4-BE49-F238E27FC236}">
                <a16:creationId xmlns:a16="http://schemas.microsoft.com/office/drawing/2014/main" id="{50BC9BE4-E7B4-4987-B47B-F2CE5FFC3DA2}"/>
              </a:ext>
            </a:extLst>
          </p:cNvPr>
          <p:cNvGraphicFramePr>
            <a:graphicFrameLocks noGrp="1"/>
          </p:cNvGraphicFramePr>
          <p:nvPr>
            <p:custDataLst>
              <p:tags r:id="rId4"/>
            </p:custDataLst>
            <p:extLst>
              <p:ext uri="{D42A27DB-BD31-4B8C-83A1-F6EECF244321}">
                <p14:modId xmlns:p14="http://schemas.microsoft.com/office/powerpoint/2010/main" val="478748367"/>
              </p:ext>
            </p:extLst>
          </p:nvPr>
        </p:nvGraphicFramePr>
        <p:xfrm>
          <a:off x="750498" y="2529841"/>
          <a:ext cx="7961897" cy="3764326"/>
        </p:xfrm>
        <a:graphic>
          <a:graphicData uri="http://schemas.openxmlformats.org/drawingml/2006/table">
            <a:tbl>
              <a:tblPr>
                <a:gradFill rotWithShape="1">
                  <a:gsLst>
                    <a:gs pos="0">
                      <a:srgbClr val="2D2DB9">
                        <a:tint val="50000"/>
                        <a:satMod val="300000"/>
                      </a:srgbClr>
                    </a:gs>
                    <a:gs pos="35000">
                      <a:srgbClr val="2D2DB9">
                        <a:tint val="37000"/>
                        <a:satMod val="300000"/>
                      </a:srgbClr>
                    </a:gs>
                    <a:gs pos="100000">
                      <a:srgbClr val="2D2DB9">
                        <a:tint val="15000"/>
                        <a:satMod val="350000"/>
                      </a:srgbClr>
                    </a:gs>
                  </a:gsLst>
                  <a:lin ang="16200000" scaled="1"/>
                </a:gradFill>
                <a:effectLst/>
              </a:tblPr>
              <a:tblGrid>
                <a:gridCol w="3277220">
                  <a:extLst>
                    <a:ext uri="{9D8B030D-6E8A-4147-A177-3AD203B41FA5}">
                      <a16:colId xmlns:a16="http://schemas.microsoft.com/office/drawing/2014/main" val="20000"/>
                    </a:ext>
                  </a:extLst>
                </a:gridCol>
                <a:gridCol w="4684677">
                  <a:extLst>
                    <a:ext uri="{9D8B030D-6E8A-4147-A177-3AD203B41FA5}">
                      <a16:colId xmlns:a16="http://schemas.microsoft.com/office/drawing/2014/main" val="20001"/>
                    </a:ext>
                  </a:extLst>
                </a:gridCol>
              </a:tblGrid>
              <a:tr h="338482">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ctr" hangingPunct="0">
                        <a:spcBef>
                          <a:spcPts val="0"/>
                        </a:spcBef>
                        <a:spcAft>
                          <a:spcPts val="600"/>
                        </a:spcAft>
                      </a:pPr>
                      <a:r>
                        <a:rPr lang="en-US" sz="1700" b="1" dirty="0">
                          <a:solidFill>
                            <a:schemeClr val="bg1"/>
                          </a:solidFill>
                          <a:effectLst/>
                          <a:latin typeface="+mj-lt"/>
                          <a:cs typeface="Times New Roman" panose="02020603050405020304" pitchFamily="18" charset="0"/>
                        </a:rPr>
                        <a:t>Beneficiary is receiving:</a:t>
                      </a:r>
                      <a:endParaRPr lang="en-US" sz="1700" b="1" dirty="0">
                        <a:solidFill>
                          <a:schemeClr val="bg1"/>
                        </a:solidFill>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b="1" dirty="0">
                          <a:solidFill>
                            <a:schemeClr val="bg1"/>
                          </a:solidFill>
                          <a:effectLst/>
                          <a:latin typeface="+mj-lt"/>
                          <a:cs typeface="Times New Roman" panose="02020603050405020304" pitchFamily="18" charset="0"/>
                        </a:rPr>
                        <a:t>Beneficiary will receive payment at:</a:t>
                      </a:r>
                      <a:endParaRPr lang="en-US" sz="1700" b="1" dirty="0">
                        <a:solidFill>
                          <a:schemeClr val="bg1"/>
                        </a:solidFill>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338482">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20% or more compensation</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10% SC rate</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extLst>
                  <a:ext uri="{0D108BD9-81ED-4DB2-BD59-A6C34878D82A}">
                    <a16:rowId xmlns:a16="http://schemas.microsoft.com/office/drawing/2014/main" val="10001"/>
                  </a:ext>
                </a:extLst>
              </a:tr>
              <a:tr h="618435">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Less than 10% compensation</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½ of 10% SC rate (round down if a half-cent)</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extLst>
                  <a:ext uri="{0D108BD9-81ED-4DB2-BD59-A6C34878D82A}">
                    <a16:rowId xmlns:a16="http://schemas.microsoft.com/office/drawing/2014/main" val="10002"/>
                  </a:ext>
                </a:extLst>
              </a:tr>
              <a:tr h="338482">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0% compensation with SMC-K </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½ 10% SC rate</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extLst>
                  <a:ext uri="{0D108BD9-81ED-4DB2-BD59-A6C34878D82A}">
                    <a16:rowId xmlns:a16="http://schemas.microsoft.com/office/drawing/2014/main" val="10003"/>
                  </a:ext>
                </a:extLst>
              </a:tr>
              <a:tr h="1453481">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DIC (surviving spouse, parent or child)</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½ 10% SC rate</a:t>
                      </a:r>
                    </a:p>
                    <a:p>
                      <a:pPr marL="342900" marR="0" lvl="0" indent="-342900" hangingPunct="0">
                        <a:spcBef>
                          <a:spcPts val="0"/>
                        </a:spcBef>
                        <a:spcAft>
                          <a:spcPts val="600"/>
                        </a:spcAft>
                        <a:buFont typeface="Symbol"/>
                        <a:buChar char=""/>
                        <a:tabLst>
                          <a:tab pos="228600" algn="l"/>
                        </a:tabLst>
                      </a:pPr>
                      <a:r>
                        <a:rPr lang="en-US" sz="1700" dirty="0">
                          <a:effectLst/>
                          <a:latin typeface="+mj-lt"/>
                          <a:cs typeface="Times New Roman" panose="02020603050405020304" pitchFamily="18" charset="0"/>
                        </a:rPr>
                        <a:t>NOTE:  Do not adjust parent’s DIC award if it is less than ½ the 10% compensation rate.</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extLst>
                  <a:ext uri="{0D108BD9-81ED-4DB2-BD59-A6C34878D82A}">
                    <a16:rowId xmlns:a16="http://schemas.microsoft.com/office/drawing/2014/main" val="10004"/>
                  </a:ext>
                </a:extLst>
              </a:tr>
              <a:tr h="67696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Improved Pension or Death Pension</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hangingPunct="0">
                        <a:spcBef>
                          <a:spcPts val="0"/>
                        </a:spcBef>
                        <a:spcAft>
                          <a:spcPts val="600"/>
                        </a:spcAft>
                      </a:pPr>
                      <a:r>
                        <a:rPr lang="en-US" sz="1700" dirty="0">
                          <a:effectLst/>
                          <a:latin typeface="+mj-lt"/>
                          <a:cs typeface="Times New Roman" panose="02020603050405020304" pitchFamily="18" charset="0"/>
                        </a:rPr>
                        <a:t>Payment must be discontinued (check to see if veteran is entitled to compensation)</a:t>
                      </a:r>
                      <a:endParaRPr lang="en-US" sz="1700" dirty="0">
                        <a:effectLst/>
                        <a:latin typeface="+mj-lt"/>
                        <a:ea typeface="Times New Roman"/>
                        <a:cs typeface="Times New Roman" panose="02020603050405020304" pitchFamily="18" charset="0"/>
                      </a:endParaRPr>
                    </a:p>
                  </a:txBody>
                  <a:tcPr marL="56721" marR="56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2E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950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654169"/>
          </a:xfrm>
        </p:spPr>
        <p:txBody>
          <a:bodyPr>
            <a:normAutofit/>
          </a:bodyPr>
          <a:lstStyle/>
          <a:p>
            <a:r>
              <a:rPr lang="en-US" dirty="0"/>
              <a:t>Increased Evaluations During Incarceration</a:t>
            </a:r>
          </a:p>
        </p:txBody>
      </p:sp>
      <p:sp>
        <p:nvSpPr>
          <p:cNvPr id="3" name="Content Placeholder 2"/>
          <p:cNvSpPr>
            <a:spLocks noGrp="1"/>
          </p:cNvSpPr>
          <p:nvPr>
            <p:ph idx="1"/>
            <p:custDataLst>
              <p:tags r:id="rId2"/>
            </p:custDataLst>
          </p:nvPr>
        </p:nvSpPr>
        <p:spPr>
          <a:xfrm>
            <a:off x="457200" y="1600200"/>
            <a:ext cx="8229600" cy="4861559"/>
          </a:xfrm>
        </p:spPr>
        <p:txBody>
          <a:bodyPr>
            <a:normAutofit/>
          </a:bodyPr>
          <a:lstStyle/>
          <a:p>
            <a:pPr marL="0" indent="0">
              <a:spcAft>
                <a:spcPts val="0"/>
              </a:spcAft>
              <a:buNone/>
              <a:defRPr/>
            </a:pPr>
            <a:r>
              <a:rPr lang="en-US" dirty="0"/>
              <a:t>If an incarcerated beneficiary files a claim for compensation, we have a duty to assist that veteran in developing their claim.  </a:t>
            </a:r>
          </a:p>
          <a:p>
            <a:pPr marL="0" indent="0">
              <a:spcAft>
                <a:spcPts val="0"/>
              </a:spcAft>
              <a:buNone/>
              <a:defRPr/>
            </a:pPr>
            <a:endParaRPr lang="en-US" dirty="0"/>
          </a:p>
          <a:p>
            <a:pPr marL="0" indent="0">
              <a:spcAft>
                <a:spcPts val="0"/>
              </a:spcAft>
              <a:buNone/>
              <a:defRPr/>
            </a:pPr>
            <a:r>
              <a:rPr lang="en-US" dirty="0"/>
              <a:t>If a Veteran’s combined disability evaluation is increased from a date that falls within a period during which VA reduced the Veteran’s compensation due to incarceration, adjust the award as follows:</a:t>
            </a:r>
          </a:p>
          <a:p>
            <a:pPr lvl="1">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r>
              <a:rPr lang="en-US" dirty="0"/>
              <a:t>	</a:t>
            </a:r>
          </a:p>
          <a:p>
            <a:pPr marL="233363" indent="-233363">
              <a:defRPr/>
            </a:pPr>
            <a:endParaRPr lang="en-US" dirty="0"/>
          </a:p>
          <a:p>
            <a:pPr marL="233363" indent="-233363">
              <a:defRPr/>
            </a:pPr>
            <a:endParaRPr lang="en-US" dirty="0"/>
          </a:p>
          <a:p>
            <a:pPr marL="233363" indent="-233363">
              <a:defRPr/>
            </a:pPr>
            <a:endParaRPr lang="en-US" dirty="0"/>
          </a:p>
          <a:p>
            <a:pPr marL="233363" indent="-233363">
              <a:defRPr/>
            </a:pPr>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11</a:t>
            </a:fld>
            <a:endParaRPr lang="en-US" dirty="0"/>
          </a:p>
        </p:txBody>
      </p:sp>
      <p:graphicFrame>
        <p:nvGraphicFramePr>
          <p:cNvPr id="6" name="Table 6">
            <a:extLst>
              <a:ext uri="{FF2B5EF4-FFF2-40B4-BE49-F238E27FC236}">
                <a16:creationId xmlns:a16="http://schemas.microsoft.com/office/drawing/2014/main" id="{ACC4889D-B1F1-4EA7-88F6-E87402AD440C}"/>
              </a:ext>
            </a:extLst>
          </p:cNvPr>
          <p:cNvGraphicFramePr>
            <a:graphicFrameLocks noGrp="1"/>
          </p:cNvGraphicFramePr>
          <p:nvPr>
            <p:extLst>
              <p:ext uri="{D42A27DB-BD31-4B8C-83A1-F6EECF244321}">
                <p14:modId xmlns:p14="http://schemas.microsoft.com/office/powerpoint/2010/main" val="2702663429"/>
              </p:ext>
            </p:extLst>
          </p:nvPr>
        </p:nvGraphicFramePr>
        <p:xfrm>
          <a:off x="693420" y="3611880"/>
          <a:ext cx="7757160" cy="2631151"/>
        </p:xfrm>
        <a:graphic>
          <a:graphicData uri="http://schemas.openxmlformats.org/drawingml/2006/table">
            <a:tbl>
              <a:tblPr firstRow="1" bandRow="1">
                <a:tableStyleId>{5C22544A-7EE6-4342-B048-85BDC9FD1C3A}</a:tableStyleId>
              </a:tblPr>
              <a:tblGrid>
                <a:gridCol w="3878580">
                  <a:extLst>
                    <a:ext uri="{9D8B030D-6E8A-4147-A177-3AD203B41FA5}">
                      <a16:colId xmlns:a16="http://schemas.microsoft.com/office/drawing/2014/main" val="3784316397"/>
                    </a:ext>
                  </a:extLst>
                </a:gridCol>
                <a:gridCol w="3878580">
                  <a:extLst>
                    <a:ext uri="{9D8B030D-6E8A-4147-A177-3AD203B41FA5}">
                      <a16:colId xmlns:a16="http://schemas.microsoft.com/office/drawing/2014/main" val="3239536022"/>
                    </a:ext>
                  </a:extLst>
                </a:gridCol>
              </a:tblGrid>
              <a:tr h="528031">
                <a:tc>
                  <a:txBody>
                    <a:bodyPr/>
                    <a:lstStyle/>
                    <a:p>
                      <a:r>
                        <a:rPr lang="en-US" sz="1800" dirty="0">
                          <a:solidFill>
                            <a:schemeClr val="tx1"/>
                          </a:solidFill>
                        </a:rPr>
                        <a:t>If…</a:t>
                      </a:r>
                    </a:p>
                  </a:txBody>
                  <a:tcPr/>
                </a:tc>
                <a:tc>
                  <a:txBody>
                    <a:bodyPr/>
                    <a:lstStyle/>
                    <a:p>
                      <a:r>
                        <a:rPr lang="en-US" sz="1800" dirty="0">
                          <a:solidFill>
                            <a:schemeClr val="tx1"/>
                          </a:solidFill>
                        </a:rPr>
                        <a:t>Then…</a:t>
                      </a:r>
                    </a:p>
                  </a:txBody>
                  <a:tcPr/>
                </a:tc>
                <a:extLst>
                  <a:ext uri="{0D108BD9-81ED-4DB2-BD59-A6C34878D82A}">
                    <a16:rowId xmlns:a16="http://schemas.microsoft.com/office/drawing/2014/main" val="1069350590"/>
                  </a:ext>
                </a:extLst>
              </a:tr>
              <a:tr h="721649">
                <a:tc>
                  <a:txBody>
                    <a:bodyPr/>
                    <a:lstStyle/>
                    <a:p>
                      <a:r>
                        <a:rPr lang="en-US" sz="1800" dirty="0">
                          <a:solidFill>
                            <a:schemeClr val="tx1"/>
                          </a:solidFill>
                        </a:rPr>
                        <a:t>VA increased the combined disability evaluation from 10% to 20% or higher</a:t>
                      </a:r>
                    </a:p>
                  </a:txBody>
                  <a:tcPr/>
                </a:tc>
                <a:tc>
                  <a:txBody>
                    <a:bodyPr/>
                    <a:lstStyle/>
                    <a:p>
                      <a:r>
                        <a:rPr lang="en-US" sz="1800" dirty="0">
                          <a:solidFill>
                            <a:schemeClr val="tx1"/>
                          </a:solidFill>
                        </a:rPr>
                        <a:t>increase the Veteran’s benefits to the 10% rate during the period of incarceration.</a:t>
                      </a:r>
                    </a:p>
                  </a:txBody>
                  <a:tcPr/>
                </a:tc>
                <a:extLst>
                  <a:ext uri="{0D108BD9-81ED-4DB2-BD59-A6C34878D82A}">
                    <a16:rowId xmlns:a16="http://schemas.microsoft.com/office/drawing/2014/main" val="3011214813"/>
                  </a:ext>
                </a:extLst>
              </a:tr>
              <a:tr h="1122825">
                <a:tc>
                  <a:txBody>
                    <a:bodyPr/>
                    <a:lstStyle/>
                    <a:p>
                      <a:r>
                        <a:rPr lang="en-US" sz="1800" dirty="0">
                          <a:solidFill>
                            <a:schemeClr val="tx1"/>
                          </a:solidFill>
                        </a:rPr>
                        <a:t>the Veteran’s combined disability evaluation was 20% or higher before the increase</a:t>
                      </a:r>
                    </a:p>
                  </a:txBody>
                  <a:tcPr/>
                </a:tc>
                <a:tc>
                  <a:txBody>
                    <a:bodyPr/>
                    <a:lstStyle/>
                    <a:p>
                      <a:r>
                        <a:rPr lang="en-US" sz="1800" dirty="0">
                          <a:solidFill>
                            <a:schemeClr val="tx1"/>
                          </a:solidFill>
                        </a:rPr>
                        <a:t>process the corresponding rating decision but do not increase the Veteran’s benefits until incarceration ends.</a:t>
                      </a:r>
                    </a:p>
                  </a:txBody>
                  <a:tcPr/>
                </a:tc>
                <a:extLst>
                  <a:ext uri="{0D108BD9-81ED-4DB2-BD59-A6C34878D82A}">
                    <a16:rowId xmlns:a16="http://schemas.microsoft.com/office/drawing/2014/main" val="158269255"/>
                  </a:ext>
                </a:extLst>
              </a:tr>
            </a:tbl>
          </a:graphicData>
        </a:graphic>
      </p:graphicFrame>
    </p:spTree>
    <p:extLst>
      <p:ext uri="{BB962C8B-B14F-4D97-AF65-F5344CB8AC3E}">
        <p14:creationId xmlns:p14="http://schemas.microsoft.com/office/powerpoint/2010/main" val="161594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VA Benefits Effected by Incarceration</a:t>
            </a:r>
          </a:p>
        </p:txBody>
      </p:sp>
      <p:sp>
        <p:nvSpPr>
          <p:cNvPr id="3" name="Content Placeholder 2"/>
          <p:cNvSpPr>
            <a:spLocks noGrp="1"/>
          </p:cNvSpPr>
          <p:nvPr>
            <p:ph idx="1"/>
            <p:custDataLst>
              <p:tags r:id="rId2"/>
            </p:custDataLst>
          </p:nvPr>
        </p:nvSpPr>
        <p:spPr>
          <a:xfrm>
            <a:off x="457200" y="2057399"/>
            <a:ext cx="8229600" cy="2920103"/>
          </a:xfrm>
        </p:spPr>
        <p:txBody>
          <a:bodyPr>
            <a:normAutofit/>
          </a:bodyPr>
          <a:lstStyle/>
          <a:p>
            <a:pPr marL="233363" indent="-233363">
              <a:defRPr/>
            </a:pPr>
            <a:r>
              <a:rPr lang="en-US" dirty="0"/>
              <a:t>Compensation: VSC jurisdiction</a:t>
            </a:r>
          </a:p>
          <a:p>
            <a:pPr marL="233363" indent="-233363">
              <a:defRPr/>
            </a:pPr>
            <a:endParaRPr lang="en-US" dirty="0"/>
          </a:p>
          <a:p>
            <a:pPr marL="233363" indent="-233363">
              <a:defRPr/>
            </a:pPr>
            <a:r>
              <a:rPr lang="en-US" dirty="0"/>
              <a:t>DIC: PMC jurisdiction</a:t>
            </a:r>
          </a:p>
          <a:p>
            <a:pPr marL="233363" indent="-233363">
              <a:defRPr/>
            </a:pPr>
            <a:endParaRPr lang="en-US" dirty="0"/>
          </a:p>
          <a:p>
            <a:pPr marL="233363" indent="-233363">
              <a:defRPr/>
            </a:pPr>
            <a:r>
              <a:rPr lang="en-US" dirty="0"/>
              <a:t>Live Pension: PMC jurisdiction</a:t>
            </a:r>
          </a:p>
          <a:p>
            <a:pPr marL="233363" indent="-233363">
              <a:defRPr/>
            </a:pPr>
            <a:endParaRPr lang="en-US" dirty="0"/>
          </a:p>
          <a:p>
            <a:pPr marL="233363" indent="-233363">
              <a:defRPr/>
            </a:pPr>
            <a:r>
              <a:rPr lang="en-US" dirty="0"/>
              <a:t>Death Pension: PMC jurisdiction    </a:t>
            </a:r>
          </a:p>
          <a:p>
            <a:pPr marL="233363" indent="-233363">
              <a:defRPr/>
            </a:pPr>
            <a:endParaRPr lang="en-US" dirty="0"/>
          </a:p>
          <a:p>
            <a:pPr marL="233363" indent="-233363">
              <a:defRPr/>
            </a:pPr>
            <a:endParaRPr lang="en-US" dirty="0"/>
          </a:p>
          <a:p>
            <a:pPr marL="233363" indent="-233363">
              <a:defRPr/>
            </a:pPr>
            <a:endParaRPr lang="en-US" dirty="0"/>
          </a:p>
          <a:p>
            <a:pPr marL="233363" indent="-233363">
              <a:defRPr/>
            </a:pPr>
            <a:endParaRPr lang="en-US" dirty="0"/>
          </a:p>
          <a:p>
            <a:pPr marL="233363" indent="-233363">
              <a:defRPr/>
            </a:pPr>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12</a:t>
            </a:fld>
            <a:endParaRPr lang="en-US" dirty="0"/>
          </a:p>
        </p:txBody>
      </p:sp>
    </p:spTree>
    <p:extLst>
      <p:ext uri="{BB962C8B-B14F-4D97-AF65-F5344CB8AC3E}">
        <p14:creationId xmlns:p14="http://schemas.microsoft.com/office/powerpoint/2010/main" val="387638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Official Notice of Incarceration</a:t>
            </a:r>
          </a:p>
        </p:txBody>
      </p:sp>
      <p:sp>
        <p:nvSpPr>
          <p:cNvPr id="3" name="Content Placeholder 2"/>
          <p:cNvSpPr>
            <a:spLocks noGrp="1"/>
          </p:cNvSpPr>
          <p:nvPr>
            <p:ph idx="1"/>
            <p:custDataLst>
              <p:tags r:id="rId2"/>
            </p:custDataLst>
          </p:nvPr>
        </p:nvSpPr>
        <p:spPr>
          <a:xfrm>
            <a:off x="457200" y="2057400"/>
            <a:ext cx="8229600" cy="400665"/>
          </a:xfrm>
        </p:spPr>
        <p:txBody>
          <a:bodyPr>
            <a:normAutofit/>
          </a:bodyPr>
          <a:lstStyle/>
          <a:p>
            <a:r>
              <a:rPr lang="en-US" dirty="0"/>
              <a:t>Matching Programs: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13</a:t>
            </a:fld>
            <a:endParaRPr lang="en-US" dirty="0"/>
          </a:p>
        </p:txBody>
      </p:sp>
      <p:sp>
        <p:nvSpPr>
          <p:cNvPr id="5" name="TextBox 4">
            <a:extLst>
              <a:ext uri="{FF2B5EF4-FFF2-40B4-BE49-F238E27FC236}">
                <a16:creationId xmlns:a16="http://schemas.microsoft.com/office/drawing/2014/main" id="{BB622FFC-E6A4-4DED-AB57-3BFA4AEE1608}"/>
              </a:ext>
            </a:extLst>
          </p:cNvPr>
          <p:cNvSpPr txBox="1"/>
          <p:nvPr>
            <p:custDataLst>
              <p:tags r:id="rId4"/>
            </p:custDataLst>
          </p:nvPr>
        </p:nvSpPr>
        <p:spPr>
          <a:xfrm>
            <a:off x="457200" y="2789020"/>
            <a:ext cx="8219767" cy="1169551"/>
          </a:xfrm>
          <a:prstGeom prst="rect">
            <a:avLst/>
          </a:prstGeom>
          <a:noFill/>
        </p:spPr>
        <p:txBody>
          <a:bodyPr wrap="square" rtlCol="0">
            <a:spAutoFit/>
          </a:bodyPr>
          <a:lstStyle/>
          <a:p>
            <a:pPr lvl="1" indent="-231775">
              <a:spcAft>
                <a:spcPts val="600"/>
              </a:spcAft>
              <a:buClr>
                <a:schemeClr val="tx1"/>
              </a:buClr>
              <a:buFont typeface="Arial" panose="020B0604020202020204" pitchFamily="34" charset="0"/>
              <a:buChar char="•"/>
            </a:pPr>
            <a:r>
              <a:rPr lang="en-US" sz="2000" dirty="0"/>
              <a:t>Bureau of Prisons (BOP)</a:t>
            </a:r>
          </a:p>
          <a:p>
            <a:pPr lvl="1" indent="-231775">
              <a:spcAft>
                <a:spcPts val="600"/>
              </a:spcAft>
              <a:buClr>
                <a:schemeClr val="tx1"/>
              </a:buClr>
              <a:buFont typeface="Arial" panose="020B0604020202020204" pitchFamily="34" charset="0"/>
              <a:buChar char="•"/>
            </a:pPr>
            <a:endParaRPr lang="en-US" sz="2000" dirty="0"/>
          </a:p>
          <a:p>
            <a:pPr lvl="1" indent="-231775">
              <a:spcAft>
                <a:spcPts val="600"/>
              </a:spcAft>
              <a:buClr>
                <a:schemeClr val="tx1"/>
              </a:buClr>
              <a:buFont typeface="Arial" panose="020B0604020202020204" pitchFamily="34" charset="0"/>
              <a:buChar char="•"/>
            </a:pPr>
            <a:r>
              <a:rPr lang="en-US" sz="2000" dirty="0"/>
              <a:t>Social Security Administration (SSA)  </a:t>
            </a:r>
          </a:p>
        </p:txBody>
      </p:sp>
    </p:spTree>
    <p:extLst>
      <p:ext uri="{BB962C8B-B14F-4D97-AF65-F5344CB8AC3E}">
        <p14:creationId xmlns:p14="http://schemas.microsoft.com/office/powerpoint/2010/main" val="370279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Official Notice of Incarceration (cont.)</a:t>
            </a:r>
          </a:p>
        </p:txBody>
      </p:sp>
      <p:sp>
        <p:nvSpPr>
          <p:cNvPr id="3" name="Content Placeholder 2"/>
          <p:cNvSpPr>
            <a:spLocks noGrp="1"/>
          </p:cNvSpPr>
          <p:nvPr>
            <p:ph idx="1"/>
            <p:custDataLst>
              <p:tags r:id="rId2"/>
            </p:custDataLst>
          </p:nvPr>
        </p:nvSpPr>
        <p:spPr>
          <a:xfrm>
            <a:off x="457200" y="1569720"/>
            <a:ext cx="8229600" cy="4846320"/>
          </a:xfrm>
        </p:spPr>
        <p:txBody>
          <a:bodyPr>
            <a:normAutofit/>
          </a:bodyPr>
          <a:lstStyle/>
          <a:p>
            <a:pPr marL="0" indent="0">
              <a:buNone/>
            </a:pPr>
            <a:r>
              <a:rPr lang="en-US" dirty="0"/>
              <a:t>Establish EP 290 when BOP/SSA worksheet is received and/or EP 840 work item identified</a:t>
            </a:r>
          </a:p>
          <a:p>
            <a:pPr marL="407194" lvl="1" indent="-233363"/>
            <a:r>
              <a:rPr lang="en-US" sz="2000" dirty="0"/>
              <a:t>Claim Label for EP 290 use:</a:t>
            </a:r>
          </a:p>
          <a:p>
            <a:pPr marL="573882" lvl="2" indent="-233363"/>
            <a:r>
              <a:rPr lang="en-US" sz="1800" i="1" dirty="0"/>
              <a:t>Social Security Prison Match </a:t>
            </a:r>
            <a:r>
              <a:rPr lang="en-US" sz="1800" dirty="0"/>
              <a:t>if notice was received from SSA match,</a:t>
            </a:r>
          </a:p>
          <a:p>
            <a:pPr marL="573882" lvl="2" indent="-233363"/>
            <a:r>
              <a:rPr lang="en-US" sz="1800" i="1" dirty="0"/>
              <a:t>Bureau of Prisons </a:t>
            </a:r>
            <a:r>
              <a:rPr lang="en-US" sz="1800" dirty="0"/>
              <a:t>claim label if notice came from BOP match, or </a:t>
            </a:r>
          </a:p>
          <a:p>
            <a:pPr marL="573882" lvl="2" indent="-233363"/>
            <a:r>
              <a:rPr lang="en-US" sz="1800" i="1" dirty="0"/>
              <a:t>Incarceration Adjustment </a:t>
            </a:r>
            <a:r>
              <a:rPr lang="en-US" sz="1800" dirty="0"/>
              <a:t>in all other instances</a:t>
            </a:r>
          </a:p>
          <a:p>
            <a:pPr marL="407194" lvl="1" indent="-233363"/>
            <a:r>
              <a:rPr lang="en-US" sz="2000" dirty="0"/>
              <a:t>Date of claim (DOC) for EP 290 use:</a:t>
            </a:r>
          </a:p>
          <a:p>
            <a:pPr marL="573882" lvl="2" indent="-233363"/>
            <a:r>
              <a:rPr lang="en-US" sz="1800" dirty="0"/>
              <a:t>Run date of the BOP/SSA match, or</a:t>
            </a:r>
          </a:p>
          <a:p>
            <a:pPr marL="573882" lvl="2" indent="-233363"/>
            <a:r>
              <a:rPr lang="en-US" sz="1800" dirty="0"/>
              <a:t>Same DOC as the EP 840, if one was established</a:t>
            </a:r>
          </a:p>
          <a:p>
            <a:pPr marL="0" indent="0">
              <a:buNone/>
            </a:pPr>
            <a:endParaRPr lang="en-US" dirty="0"/>
          </a:p>
          <a:p>
            <a:pPr marL="0" indent="0">
              <a:buNone/>
            </a:pPr>
            <a:r>
              <a:rPr lang="en-US" dirty="0"/>
              <a:t>Upon establishment of EP 290, clear EP 840 (if one exists) and add the  Potential Over/Underpayment special issue to the contention under the EP 290.</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14</a:t>
            </a:fld>
            <a:endParaRPr lang="en-US" dirty="0"/>
          </a:p>
        </p:txBody>
      </p:sp>
    </p:spTree>
    <p:extLst>
      <p:ext uri="{BB962C8B-B14F-4D97-AF65-F5344CB8AC3E}">
        <p14:creationId xmlns:p14="http://schemas.microsoft.com/office/powerpoint/2010/main" val="226167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Unofficial Notice of Incarceration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Information received from individual/non-government third party</a:t>
            </a:r>
          </a:p>
          <a:p>
            <a:pPr marL="233363" indent="-233363"/>
            <a:endParaRPr lang="en-US" dirty="0"/>
          </a:p>
          <a:p>
            <a:pPr marL="233363" indent="-233363"/>
            <a:r>
              <a:rPr lang="en-US" dirty="0"/>
              <a:t>Attempt to confirm through Federal, State, or other inmate/fugitive information resources  </a:t>
            </a:r>
          </a:p>
          <a:p>
            <a:pPr marL="233363" indent="-233363"/>
            <a:endParaRPr lang="en-US" dirty="0"/>
          </a:p>
          <a:p>
            <a:pPr marL="233363" indent="-233363"/>
            <a:r>
              <a:rPr lang="en-US" dirty="0"/>
              <a:t>Establish EP 290 and for the DOC use the date the information regarding incarceration was received.</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15</a:t>
            </a:fld>
            <a:endParaRPr lang="en-US" dirty="0"/>
          </a:p>
        </p:txBody>
      </p:sp>
    </p:spTree>
    <p:extLst>
      <p:ext uri="{BB962C8B-B14F-4D97-AF65-F5344CB8AC3E}">
        <p14:creationId xmlns:p14="http://schemas.microsoft.com/office/powerpoint/2010/main" val="9338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Knowledge Check</a:t>
            </a:r>
          </a:p>
        </p:txBody>
      </p:sp>
      <p:sp>
        <p:nvSpPr>
          <p:cNvPr id="3" name="Content Placeholder 2">
            <a:extLst>
              <a:ext uri="{FF2B5EF4-FFF2-40B4-BE49-F238E27FC236}">
                <a16:creationId xmlns:a16="http://schemas.microsoft.com/office/drawing/2014/main" id="{C5F6BED6-495C-46BE-B590-BCF392C3E313}"/>
              </a:ext>
            </a:extLst>
          </p:cNvPr>
          <p:cNvSpPr>
            <a:spLocks noGrp="1"/>
          </p:cNvSpPr>
          <p:nvPr>
            <p:ph idx="1"/>
            <p:custDataLst>
              <p:tags r:id="rId2"/>
            </p:custDataLst>
          </p:nvPr>
        </p:nvSpPr>
        <p:spPr>
          <a:xfrm>
            <a:off x="457200" y="2057400"/>
            <a:ext cx="8229600" cy="3916363"/>
          </a:xfrm>
        </p:spPr>
        <p:txBody>
          <a:bodyPr/>
          <a:lstStyle/>
          <a:p>
            <a:r>
              <a:rPr lang="en-US" dirty="0">
                <a:cs typeface="Times New Roman" panose="02020603050405020304" pitchFamily="18" charset="0"/>
              </a:rPr>
              <a:t>Turn to pages 12 &amp; 13 of the trainee handout and complete the exercises for Topics 1 &amp; 2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16</a:t>
            </a:fld>
            <a:endParaRPr lang="en-US" dirty="0"/>
          </a:p>
        </p:txBody>
      </p:sp>
    </p:spTree>
    <p:extLst>
      <p:ext uri="{BB962C8B-B14F-4D97-AF65-F5344CB8AC3E}">
        <p14:creationId xmlns:p14="http://schemas.microsoft.com/office/powerpoint/2010/main" val="424312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Verifying Incarceration from Official Source</a:t>
            </a:r>
          </a:p>
        </p:txBody>
      </p:sp>
      <p:sp>
        <p:nvSpPr>
          <p:cNvPr id="3" name="Content Placeholder 2"/>
          <p:cNvSpPr>
            <a:spLocks noGrp="1"/>
          </p:cNvSpPr>
          <p:nvPr>
            <p:ph idx="1"/>
            <p:custDataLst>
              <p:tags r:id="rId2"/>
            </p:custDataLst>
          </p:nvPr>
        </p:nvSpPr>
        <p:spPr>
          <a:xfrm>
            <a:off x="457200" y="1659658"/>
            <a:ext cx="8229600" cy="4680182"/>
          </a:xfrm>
        </p:spPr>
        <p:txBody>
          <a:bodyPr>
            <a:normAutofit/>
          </a:bodyPr>
          <a:lstStyle/>
          <a:p>
            <a:r>
              <a:rPr lang="en-US" dirty="0"/>
              <a:t>An official source, for the purpose of verifying incarceration, includes:</a:t>
            </a:r>
          </a:p>
          <a:p>
            <a:pPr marL="342900" indent="-342900">
              <a:buFont typeface="Arial" panose="020B0604020202020204" pitchFamily="34" charset="0"/>
              <a:buChar char="•"/>
            </a:pPr>
            <a:r>
              <a:rPr lang="en-US" dirty="0"/>
              <a:t>Federal, State, and local government authorities, such as </a:t>
            </a:r>
          </a:p>
          <a:p>
            <a:pPr lvl="4"/>
            <a:r>
              <a:rPr lang="en-US" sz="2000" dirty="0"/>
              <a:t>law enforcement officials</a:t>
            </a:r>
          </a:p>
          <a:p>
            <a:pPr lvl="4"/>
            <a:r>
              <a:rPr lang="en-US" sz="2000" dirty="0"/>
              <a:t>officials at correctional facilities</a:t>
            </a:r>
          </a:p>
          <a:p>
            <a:pPr lvl="4"/>
            <a:r>
              <a:rPr lang="en-US" sz="2000" dirty="0"/>
              <a:t>prosecutors, and </a:t>
            </a:r>
          </a:p>
          <a:p>
            <a:pPr lvl="4"/>
            <a:r>
              <a:rPr lang="en-US" sz="2000" dirty="0"/>
              <a:t>parole officers</a:t>
            </a:r>
          </a:p>
          <a:p>
            <a:pPr marL="342900" indent="-342900">
              <a:buFont typeface="Arial" panose="020B0604020202020204" pitchFamily="34" charset="0"/>
              <a:buChar char="•"/>
            </a:pPr>
            <a:r>
              <a:rPr lang="en-US" dirty="0"/>
              <a:t>BOP’s website (</a:t>
            </a:r>
            <a:r>
              <a:rPr lang="en-US" dirty="0">
                <a:hlinkClick r:id="rId5"/>
              </a:rPr>
              <a:t>http://www.bop.gov/</a:t>
            </a:r>
            <a:r>
              <a:rPr lang="en-US" dirty="0"/>
              <a:t>)</a:t>
            </a:r>
          </a:p>
          <a:p>
            <a:pPr marL="342900" indent="-342900">
              <a:buFont typeface="Arial" panose="020B0604020202020204" pitchFamily="34" charset="0"/>
              <a:buChar char="•"/>
            </a:pPr>
            <a:r>
              <a:rPr lang="en-US" dirty="0"/>
              <a:t>official websites of individual correctional facilities, and</a:t>
            </a:r>
          </a:p>
          <a:p>
            <a:pPr marL="342900" indent="-342900">
              <a:buFont typeface="Arial" panose="020B0604020202020204" pitchFamily="34" charset="0"/>
              <a:buChar char="•"/>
            </a:pPr>
            <a:r>
              <a:rPr lang="en-US" dirty="0"/>
              <a:t>Vine (</a:t>
            </a:r>
            <a:r>
              <a:rPr lang="en-US" dirty="0">
                <a:hlinkClick r:id="rId6"/>
              </a:rPr>
              <a:t>http://www.vinelink.com/</a:t>
            </a:r>
            <a:r>
              <a:rPr lang="en-US" dirty="0"/>
              <a:t>), a privately operated, online inmate locator service. </a:t>
            </a:r>
          </a:p>
          <a:p>
            <a:pPr marL="342900" indent="-342900">
              <a:buFont typeface="Arial" panose="020B0604020202020204" pitchFamily="34" charset="0"/>
              <a:buChar char="•"/>
            </a:pPr>
            <a:endParaRPr lang="en-US" dirty="0">
              <a:effectLst/>
            </a:endParaRPr>
          </a:p>
        </p:txBody>
      </p:sp>
      <p:sp>
        <p:nvSpPr>
          <p:cNvPr id="5"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17</a:t>
            </a:fld>
            <a:endParaRPr lang="en-US" dirty="0"/>
          </a:p>
        </p:txBody>
      </p:sp>
    </p:spTree>
    <p:extLst>
      <p:ext uri="{BB962C8B-B14F-4D97-AF65-F5344CB8AC3E}">
        <p14:creationId xmlns:p14="http://schemas.microsoft.com/office/powerpoint/2010/main" val="130499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Information to Obtain from Official Source</a:t>
            </a:r>
          </a:p>
        </p:txBody>
      </p:sp>
      <p:sp>
        <p:nvSpPr>
          <p:cNvPr id="3" name="Content Placeholder 2"/>
          <p:cNvSpPr>
            <a:spLocks noGrp="1"/>
          </p:cNvSpPr>
          <p:nvPr>
            <p:ph idx="1"/>
            <p:custDataLst>
              <p:tags r:id="rId2"/>
            </p:custDataLst>
          </p:nvPr>
        </p:nvSpPr>
        <p:spPr>
          <a:xfrm>
            <a:off x="457200" y="1659658"/>
            <a:ext cx="8229600" cy="3872462"/>
          </a:xfrm>
        </p:spPr>
        <p:txBody>
          <a:bodyPr>
            <a:normAutofit/>
          </a:bodyPr>
          <a:lstStyle/>
          <a:p>
            <a:r>
              <a:rPr lang="en-US" dirty="0"/>
              <a:t>Information to obtain from the source:</a:t>
            </a:r>
          </a:p>
          <a:p>
            <a:r>
              <a:rPr lang="en-US" dirty="0"/>
              <a:t>	•	Type of conviction (felony, misdemeanor, or infraction)</a:t>
            </a:r>
          </a:p>
          <a:p>
            <a:r>
              <a:rPr lang="en-US" dirty="0"/>
              <a:t>	•	Date (month, day, year) of conviction </a:t>
            </a:r>
          </a:p>
          <a:p>
            <a:r>
              <a:rPr lang="en-US" dirty="0"/>
              <a:t>	•	Date (month, day, year) of incarceration following conviction</a:t>
            </a:r>
          </a:p>
          <a:p>
            <a:r>
              <a:rPr lang="en-US" dirty="0"/>
              <a:t>	•	Indication the beneficiary was incarcerated for more than 60 days 			following conviction</a:t>
            </a:r>
          </a:p>
          <a:p>
            <a:endParaRPr lang="en-US" dirty="0"/>
          </a:p>
          <a:p>
            <a:r>
              <a:rPr lang="en-US" dirty="0"/>
              <a:t>Can request information via telephone or letter.  If information is obtained via phone, document on VA Form 27-0820e.</a:t>
            </a:r>
          </a:p>
          <a:p>
            <a:endParaRPr lang="en-US" dirty="0"/>
          </a:p>
          <a:p>
            <a:endParaRPr lang="en-US" dirty="0">
              <a:effectLst/>
            </a:endParaRPr>
          </a:p>
        </p:txBody>
      </p:sp>
      <p:sp>
        <p:nvSpPr>
          <p:cNvPr id="5"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18</a:t>
            </a:fld>
            <a:endParaRPr lang="en-US" dirty="0"/>
          </a:p>
        </p:txBody>
      </p:sp>
    </p:spTree>
    <p:extLst>
      <p:ext uri="{BB962C8B-B14F-4D97-AF65-F5344CB8AC3E}">
        <p14:creationId xmlns:p14="http://schemas.microsoft.com/office/powerpoint/2010/main" val="290572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693543"/>
          </a:xfrm>
        </p:spPr>
        <p:txBody>
          <a:bodyPr>
            <a:normAutofit/>
          </a:bodyPr>
          <a:lstStyle/>
          <a:p>
            <a:r>
              <a:rPr lang="en-US" dirty="0"/>
              <a:t>Incarceration Verified?</a:t>
            </a:r>
          </a:p>
        </p:txBody>
      </p:sp>
      <p:sp>
        <p:nvSpPr>
          <p:cNvPr id="5" name="Slide Number Placeholder 8"/>
          <p:cNvSpPr>
            <a:spLocks noGrp="1"/>
          </p:cNvSpPr>
          <p:nvPr>
            <p:ph type="sldNum" sz="quarter" idx="12"/>
            <p:custDataLst>
              <p:tags r:id="rId2"/>
            </p:custDataLst>
          </p:nvPr>
        </p:nvSpPr>
        <p:spPr>
          <a:xfrm>
            <a:off x="6931152" y="6601978"/>
            <a:ext cx="2133600" cy="365125"/>
          </a:xfrm>
        </p:spPr>
        <p:txBody>
          <a:bodyPr/>
          <a:lstStyle/>
          <a:p>
            <a:pPr>
              <a:defRPr/>
            </a:pPr>
            <a:fld id="{20B01D19-707C-4A1F-B3E7-B18A7F40E6E3}" type="slidenum">
              <a:rPr lang="en-US" smtClean="0"/>
              <a:pPr>
                <a:defRPr/>
              </a:pPr>
              <a:t>19</a:t>
            </a:fld>
            <a:endParaRPr lang="en-US" dirty="0"/>
          </a:p>
        </p:txBody>
      </p:sp>
      <p:graphicFrame>
        <p:nvGraphicFramePr>
          <p:cNvPr id="4" name="Table 7">
            <a:extLst>
              <a:ext uri="{FF2B5EF4-FFF2-40B4-BE49-F238E27FC236}">
                <a16:creationId xmlns:a16="http://schemas.microsoft.com/office/drawing/2014/main" id="{184189E9-2AAB-4D7B-A8E0-916460E02E2A}"/>
              </a:ext>
            </a:extLst>
          </p:cNvPr>
          <p:cNvGraphicFramePr>
            <a:graphicFrameLocks noGrp="1"/>
          </p:cNvGraphicFramePr>
          <p:nvPr>
            <p:extLst>
              <p:ext uri="{D42A27DB-BD31-4B8C-83A1-F6EECF244321}">
                <p14:modId xmlns:p14="http://schemas.microsoft.com/office/powerpoint/2010/main" val="3508194784"/>
              </p:ext>
            </p:extLst>
          </p:nvPr>
        </p:nvGraphicFramePr>
        <p:xfrm>
          <a:off x="625226" y="1355049"/>
          <a:ext cx="7818120" cy="4705863"/>
        </p:xfrm>
        <a:graphic>
          <a:graphicData uri="http://schemas.openxmlformats.org/drawingml/2006/table">
            <a:tbl>
              <a:tblPr firstRow="1" bandRow="1">
                <a:tableStyleId>{5C22544A-7EE6-4342-B048-85BDC9FD1C3A}</a:tableStyleId>
              </a:tblPr>
              <a:tblGrid>
                <a:gridCol w="3909060">
                  <a:extLst>
                    <a:ext uri="{9D8B030D-6E8A-4147-A177-3AD203B41FA5}">
                      <a16:colId xmlns:a16="http://schemas.microsoft.com/office/drawing/2014/main" val="491142277"/>
                    </a:ext>
                  </a:extLst>
                </a:gridCol>
                <a:gridCol w="3909060">
                  <a:extLst>
                    <a:ext uri="{9D8B030D-6E8A-4147-A177-3AD203B41FA5}">
                      <a16:colId xmlns:a16="http://schemas.microsoft.com/office/drawing/2014/main" val="2651653676"/>
                    </a:ext>
                  </a:extLst>
                </a:gridCol>
              </a:tblGrid>
              <a:tr h="702351">
                <a:tc>
                  <a:txBody>
                    <a:bodyPr/>
                    <a:lstStyle/>
                    <a:p>
                      <a:pPr marL="0" marR="0" lvl="0" indent="0" algn="l" defTabSz="216992"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information from official source shows…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1066"/>
                  </a:ext>
                </a:extLst>
              </a:tr>
              <a:tr h="1931704">
                <a:tc>
                  <a:txBody>
                    <a:bodyPr/>
                    <a:lstStyle/>
                    <a:p>
                      <a:r>
                        <a:rPr lang="en-US" sz="1600" dirty="0"/>
                        <a:t>Beneficiary/dependent was incarcerated: </a:t>
                      </a:r>
                    </a:p>
                    <a:p>
                      <a:pPr marL="285750" indent="-285750">
                        <a:buFont typeface="Arial" panose="020B0604020202020204" pitchFamily="34" charset="0"/>
                        <a:buChar char="•"/>
                      </a:pPr>
                      <a:r>
                        <a:rPr lang="en-US" sz="1600" dirty="0"/>
                        <a:t>For reasons other than a felony (for comp/DIC) or felony or misdemeanor (for pension)</a:t>
                      </a:r>
                    </a:p>
                    <a:p>
                      <a:pPr marL="285750" indent="-285750">
                        <a:buFont typeface="Arial" panose="020B0604020202020204" pitchFamily="34" charset="0"/>
                        <a:buChar char="•"/>
                      </a:pPr>
                      <a:r>
                        <a:rPr lang="en-US" sz="1600" dirty="0"/>
                        <a:t>Less than 60 days, or</a:t>
                      </a:r>
                    </a:p>
                    <a:p>
                      <a:pPr marL="285750" indent="-285750">
                        <a:buFont typeface="Arial" panose="020B0604020202020204" pitchFamily="34" charset="0"/>
                        <a:buChar char="•"/>
                      </a:pPr>
                      <a:r>
                        <a:rPr lang="en-US" sz="1600" dirty="0"/>
                        <a:t>Not yet convicted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Clear the EP 290 and take no further action.  Unless notice of incarceration was received from the beneficiary, then notify them no adjustment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732040"/>
                  </a:ext>
                </a:extLst>
              </a:tr>
              <a:tr h="1931704">
                <a:tc>
                  <a:txBody>
                    <a:bodyPr/>
                    <a:lstStyle/>
                    <a:p>
                      <a:r>
                        <a:rPr lang="en-US" sz="1600" dirty="0"/>
                        <a:t>Beneficiary/dependent was incarcerated: at least 60 days after conviction for a:</a:t>
                      </a:r>
                    </a:p>
                    <a:p>
                      <a:pPr marL="285750" indent="-285750">
                        <a:buFont typeface="Arial" panose="020B0604020202020204" pitchFamily="34" charset="0"/>
                        <a:buChar char="•"/>
                      </a:pPr>
                      <a:r>
                        <a:rPr lang="en-US" sz="1600" dirty="0"/>
                        <a:t>Felony (for comp/DIC), or</a:t>
                      </a:r>
                    </a:p>
                    <a:p>
                      <a:pPr marL="285750" indent="-285750">
                        <a:buFont typeface="Arial" panose="020B0604020202020204" pitchFamily="34" charset="0"/>
                        <a:buChar char="•"/>
                      </a:pPr>
                      <a:r>
                        <a:rPr lang="en-US" sz="1600" dirty="0"/>
                        <a:t>Felony or misdemeanor (for pension)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Clear the EP 290</a:t>
                      </a:r>
                    </a:p>
                    <a:p>
                      <a:pPr marL="285750" indent="-285750">
                        <a:buFont typeface="Arial" panose="020B0604020202020204" pitchFamily="34" charset="0"/>
                        <a:buChar char="•"/>
                      </a:pPr>
                      <a:r>
                        <a:rPr lang="en-US" sz="1600" dirty="0"/>
                        <a:t>Establish EP 600, using current date as DOC</a:t>
                      </a:r>
                    </a:p>
                    <a:p>
                      <a:pPr marL="285750" indent="-285750">
                        <a:buFont typeface="Arial" panose="020B0604020202020204" pitchFamily="34" charset="0"/>
                        <a:buChar char="•"/>
                      </a:pPr>
                      <a:r>
                        <a:rPr lang="en-US" sz="1600" dirty="0"/>
                        <a:t>Add </a:t>
                      </a:r>
                      <a:r>
                        <a:rPr lang="en-US" sz="1600" i="1" dirty="0"/>
                        <a:t>Potential Over/Underpayment </a:t>
                      </a:r>
                      <a:r>
                        <a:rPr lang="en-US" sz="1600" dirty="0"/>
                        <a:t>special issue</a:t>
                      </a:r>
                    </a:p>
                    <a:p>
                      <a:pPr marL="285750" indent="-285750">
                        <a:buFont typeface="Arial" panose="020B0604020202020204" pitchFamily="34" charset="0"/>
                        <a:buChar char="•"/>
                      </a:pPr>
                      <a:r>
                        <a:rPr lang="en-US" sz="1600" dirty="0"/>
                        <a:t>Add </a:t>
                      </a:r>
                      <a:r>
                        <a:rPr lang="en-US" sz="1600" i="1" dirty="0"/>
                        <a:t>Incarceration</a:t>
                      </a:r>
                      <a:r>
                        <a:rPr lang="en-US" sz="1600" dirty="0"/>
                        <a:t> corporate flash</a:t>
                      </a:r>
                    </a:p>
                    <a:p>
                      <a:pPr marL="285750" indent="-285750">
                        <a:buFont typeface="Arial" panose="020B0604020202020204" pitchFamily="34" charset="0"/>
                        <a:buChar char="•"/>
                      </a:pPr>
                      <a:r>
                        <a:rPr lang="en-US" sz="1600" dirty="0"/>
                        <a:t>Initiate due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406015"/>
                  </a:ext>
                </a:extLst>
              </a:tr>
            </a:tbl>
          </a:graphicData>
        </a:graphic>
      </p:graphicFrame>
    </p:spTree>
    <p:extLst>
      <p:ext uri="{BB962C8B-B14F-4D97-AF65-F5344CB8AC3E}">
        <p14:creationId xmlns:p14="http://schemas.microsoft.com/office/powerpoint/2010/main" val="409888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a:noFill/>
          <a:ln w="9525">
            <a:noFill/>
            <a:miter lim="800000"/>
            <a:headEnd/>
            <a:tailEnd/>
          </a:ln>
          <a:effectLst/>
        </p:spPr>
        <p:txBody>
          <a:bodyPr vert="horz" wrap="square" lIns="69056" tIns="34529" rIns="69056" bIns="34529" numCol="1" rtlCol="0" anchor="t" anchorCtr="0" compatLnSpc="1">
            <a:prstTxWarp prst="textNoShape">
              <a:avLst/>
            </a:prstTxWarp>
            <a:normAutofit/>
          </a:bodyPr>
          <a:lstStyle/>
          <a:p>
            <a:r>
              <a:rPr lang="en-US" dirty="0"/>
              <a:t>Objectives</a:t>
            </a:r>
          </a:p>
        </p:txBody>
      </p:sp>
      <p:sp>
        <p:nvSpPr>
          <p:cNvPr id="3" name="Content Placeholder 2"/>
          <p:cNvSpPr>
            <a:spLocks noGrp="1"/>
          </p:cNvSpPr>
          <p:nvPr>
            <p:ph idx="1"/>
            <p:custDataLst>
              <p:tags r:id="rId2"/>
            </p:custDataLst>
          </p:nvPr>
        </p:nvSpPr>
        <p:spPr>
          <a:xfrm>
            <a:off x="457200" y="2047568"/>
            <a:ext cx="8229600" cy="3916363"/>
          </a:xfrm>
        </p:spPr>
        <p:txBody>
          <a:bodyPr>
            <a:noAutofit/>
          </a:bodyPr>
          <a:lstStyle/>
          <a:p>
            <a:pPr marL="233363" indent="-233363"/>
            <a:r>
              <a:rPr lang="en-US" dirty="0"/>
              <a:t>Define terms associated with incarceration</a:t>
            </a:r>
          </a:p>
          <a:p>
            <a:pPr marL="233363" indent="-233363"/>
            <a:r>
              <a:rPr lang="en-US" dirty="0"/>
              <a:t>Understand the regulatory requirements for reducing compensation and discontinuing pension benefits involving incarceration</a:t>
            </a:r>
          </a:p>
          <a:p>
            <a:pPr marL="233363" indent="-233363"/>
            <a:r>
              <a:rPr lang="en-US" dirty="0"/>
              <a:t>Understand and apply the necessary steps for sending due process notification and completing reductions of compensation and discontinuance of pension payments during incarceration</a:t>
            </a:r>
          </a:p>
          <a:p>
            <a:pPr marL="233363" indent="-233363"/>
            <a:r>
              <a:rPr lang="en-US" dirty="0"/>
              <a:t>Identify and apply the methods used to properly apportion benefits of an incarcerated beneficiary</a:t>
            </a:r>
          </a:p>
          <a:p>
            <a:pPr marL="233363" indent="-233363"/>
            <a:r>
              <a:rPr lang="en-US" dirty="0"/>
              <a:t>Identify and apply the methods used to properly adjust awards of incarcerated dependents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a:t>
            </a:fld>
            <a:endParaRPr lang="en-US" dirty="0"/>
          </a:p>
        </p:txBody>
      </p:sp>
    </p:spTree>
    <p:extLst>
      <p:ext uri="{BB962C8B-B14F-4D97-AF65-F5344CB8AC3E}">
        <p14:creationId xmlns:p14="http://schemas.microsoft.com/office/powerpoint/2010/main" val="195461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Due Process &amp; Incarceration</a:t>
            </a:r>
          </a:p>
        </p:txBody>
      </p:sp>
      <p:sp>
        <p:nvSpPr>
          <p:cNvPr id="3" name="Content Placeholder 2"/>
          <p:cNvSpPr>
            <a:spLocks noGrp="1"/>
          </p:cNvSpPr>
          <p:nvPr>
            <p:ph idx="1"/>
            <p:custDataLst>
              <p:tags r:id="rId2"/>
            </p:custDataLst>
          </p:nvPr>
        </p:nvSpPr>
        <p:spPr>
          <a:xfrm>
            <a:off x="457200" y="1446994"/>
            <a:ext cx="8229600" cy="1187245"/>
          </a:xfrm>
        </p:spPr>
        <p:txBody>
          <a:bodyPr>
            <a:normAutofit/>
          </a:bodyPr>
          <a:lstStyle/>
          <a:p>
            <a:r>
              <a:rPr lang="en-US" dirty="0"/>
              <a:t>Right to due process notice prior to reduction/discontinuance</a:t>
            </a:r>
          </a:p>
          <a:p>
            <a:endParaRPr lang="en-US" sz="1100" dirty="0"/>
          </a:p>
          <a:p>
            <a:r>
              <a:rPr lang="en-US" dirty="0"/>
              <a:t>It must include:    </a:t>
            </a:r>
          </a:p>
        </p:txBody>
      </p:sp>
      <p:sp>
        <p:nvSpPr>
          <p:cNvPr id="5"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20</a:t>
            </a:fld>
            <a:endParaRPr lang="en-US" dirty="0"/>
          </a:p>
        </p:txBody>
      </p:sp>
      <p:graphicFrame>
        <p:nvGraphicFramePr>
          <p:cNvPr id="6" name="Table 5">
            <a:extLst>
              <a:ext uri="{FF2B5EF4-FFF2-40B4-BE49-F238E27FC236}">
                <a16:creationId xmlns:a16="http://schemas.microsoft.com/office/drawing/2014/main" id="{85CB2A3C-A1D5-46F5-B3ED-D3FDE18953C6}"/>
              </a:ext>
            </a:extLst>
          </p:cNvPr>
          <p:cNvGraphicFramePr>
            <a:graphicFrameLocks noGrp="1"/>
          </p:cNvGraphicFramePr>
          <p:nvPr>
            <p:custDataLst>
              <p:tags r:id="rId4"/>
            </p:custDataLst>
            <p:extLst>
              <p:ext uri="{D42A27DB-BD31-4B8C-83A1-F6EECF244321}">
                <p14:modId xmlns:p14="http://schemas.microsoft.com/office/powerpoint/2010/main" val="916499735"/>
              </p:ext>
            </p:extLst>
          </p:nvPr>
        </p:nvGraphicFramePr>
        <p:xfrm>
          <a:off x="625226" y="2531580"/>
          <a:ext cx="7893548" cy="2153537"/>
        </p:xfrm>
        <a:graphic>
          <a:graphicData uri="http://schemas.openxmlformats.org/drawingml/2006/table">
            <a:tbl>
              <a:tblPr firstRow="1" bandRow="1"/>
              <a:tblGrid>
                <a:gridCol w="3946774">
                  <a:extLst>
                    <a:ext uri="{9D8B030D-6E8A-4147-A177-3AD203B41FA5}">
                      <a16:colId xmlns:a16="http://schemas.microsoft.com/office/drawing/2014/main" val="20000"/>
                    </a:ext>
                  </a:extLst>
                </a:gridCol>
                <a:gridCol w="3946774">
                  <a:extLst>
                    <a:ext uri="{9D8B030D-6E8A-4147-A177-3AD203B41FA5}">
                      <a16:colId xmlns:a16="http://schemas.microsoft.com/office/drawing/2014/main" val="20001"/>
                    </a:ext>
                  </a:extLst>
                </a:gridCol>
              </a:tblGrid>
              <a:tr h="588297">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marL="233363" indent="-233363">
                        <a:lnSpc>
                          <a:spcPct val="100000"/>
                        </a:lnSpc>
                        <a:spcAft>
                          <a:spcPts val="600"/>
                        </a:spcAft>
                        <a:buFont typeface="Arial" panose="020B0604020202020204" pitchFamily="34" charset="0"/>
                        <a:buChar char="•"/>
                      </a:pPr>
                      <a:r>
                        <a:rPr lang="en-US" sz="1800" b="0" dirty="0">
                          <a:solidFill>
                            <a:schemeClr val="tx1"/>
                          </a:solidFill>
                          <a:latin typeface="+mj-lt"/>
                          <a:cs typeface="Times New Roman" panose="02020603050405020304" pitchFamily="18" charset="0"/>
                        </a:rPr>
                        <a:t>statutory authority for proposed action</a:t>
                      </a:r>
                    </a:p>
                  </a:txBody>
                  <a:tcPr marL="68402" marR="68402" marT="34201" marB="3420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marL="233363" indent="-233363">
                        <a:lnSpc>
                          <a:spcPct val="100000"/>
                        </a:lnSpc>
                        <a:spcAft>
                          <a:spcPts val="600"/>
                        </a:spcAft>
                        <a:buFont typeface="Arial" panose="020B0604020202020204" pitchFamily="34" charset="0"/>
                        <a:buChar char="•"/>
                      </a:pPr>
                      <a:r>
                        <a:rPr lang="en-US" sz="1800" b="0" dirty="0">
                          <a:solidFill>
                            <a:schemeClr val="tx1"/>
                          </a:solidFill>
                          <a:latin typeface="+mj-lt"/>
                          <a:cs typeface="Times New Roman" panose="02020603050405020304" pitchFamily="18" charset="0"/>
                        </a:rPr>
                        <a:t>proposed effective date</a:t>
                      </a:r>
                    </a:p>
                  </a:txBody>
                  <a:tcPr marL="68402" marR="68402" marT="34201" marB="3420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88297">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33363" indent="-233363">
                        <a:lnSpc>
                          <a:spcPct val="100000"/>
                        </a:lnSpc>
                        <a:spcAft>
                          <a:spcPts val="600"/>
                        </a:spcAft>
                        <a:buFont typeface="Arial" panose="020B0604020202020204" pitchFamily="34" charset="0"/>
                        <a:buChar char="•"/>
                      </a:pPr>
                      <a:r>
                        <a:rPr lang="en-US" sz="1800" b="0" dirty="0">
                          <a:solidFill>
                            <a:schemeClr val="tx1"/>
                          </a:solidFill>
                          <a:latin typeface="+mj-lt"/>
                          <a:cs typeface="Times New Roman" panose="02020603050405020304" pitchFamily="18" charset="0"/>
                        </a:rPr>
                        <a:t>proposed rate(s) of payment (if in receipt of compensation or DIC)</a:t>
                      </a:r>
                    </a:p>
                  </a:txBody>
                  <a:tcPr marL="68402" marR="68402" marT="34201" marB="3420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33363" indent="-233363">
                        <a:lnSpc>
                          <a:spcPct val="100000"/>
                        </a:lnSpc>
                        <a:spcAft>
                          <a:spcPts val="600"/>
                        </a:spcAft>
                        <a:buFont typeface="Arial" panose="020B0604020202020204" pitchFamily="34" charset="0"/>
                        <a:buChar char="•"/>
                      </a:pPr>
                      <a:r>
                        <a:rPr lang="en-US" sz="1800" b="0" dirty="0">
                          <a:solidFill>
                            <a:schemeClr val="tx1"/>
                          </a:solidFill>
                          <a:latin typeface="+mj-lt"/>
                          <a:cs typeface="Times New Roman" panose="02020603050405020304" pitchFamily="18" charset="0"/>
                        </a:rPr>
                        <a:t>potential apportionment information</a:t>
                      </a:r>
                    </a:p>
                  </a:txBody>
                  <a:tcPr marL="68402" marR="68402" marT="34201" marB="3420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91945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33363" indent="-233363">
                        <a:lnSpc>
                          <a:spcPct val="100000"/>
                        </a:lnSpc>
                        <a:spcAft>
                          <a:spcPts val="600"/>
                        </a:spcAft>
                        <a:buFont typeface="Arial" panose="020B0604020202020204" pitchFamily="34" charset="0"/>
                        <a:buChar char="•"/>
                      </a:pPr>
                      <a:r>
                        <a:rPr lang="en-US" sz="1800" b="0" dirty="0">
                          <a:solidFill>
                            <a:schemeClr val="tx1"/>
                          </a:solidFill>
                          <a:latin typeface="+mj-lt"/>
                          <a:cs typeface="Times New Roman" panose="02020603050405020304" pitchFamily="18" charset="0"/>
                        </a:rPr>
                        <a:t>VA</a:t>
                      </a:r>
                      <a:r>
                        <a:rPr lang="en-US" sz="1800" b="0" baseline="0" dirty="0">
                          <a:solidFill>
                            <a:schemeClr val="tx1"/>
                          </a:solidFill>
                          <a:latin typeface="+mj-lt"/>
                          <a:cs typeface="Times New Roman" panose="02020603050405020304" pitchFamily="18" charset="0"/>
                        </a:rPr>
                        <a:t> Form 21-0788</a:t>
                      </a:r>
                      <a:endParaRPr lang="en-US" sz="1800" b="0" dirty="0">
                        <a:solidFill>
                          <a:schemeClr val="tx1"/>
                        </a:solidFill>
                        <a:latin typeface="+mj-lt"/>
                        <a:cs typeface="Times New Roman" panose="02020603050405020304" pitchFamily="18" charset="0"/>
                      </a:endParaRPr>
                    </a:p>
                  </a:txBody>
                  <a:tcPr marL="68402" marR="68402" marT="34201" marB="3420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33363" indent="-233363">
                        <a:lnSpc>
                          <a:spcPct val="100000"/>
                        </a:lnSpc>
                        <a:spcAft>
                          <a:spcPts val="600"/>
                        </a:spcAft>
                        <a:buFont typeface="Arial" panose="020B0604020202020204" pitchFamily="34" charset="0"/>
                        <a:buChar char="•"/>
                      </a:pPr>
                      <a:r>
                        <a:rPr lang="en-US" sz="1800" b="0" dirty="0">
                          <a:solidFill>
                            <a:schemeClr val="tx1"/>
                          </a:solidFill>
                          <a:latin typeface="+mj-lt"/>
                          <a:cs typeface="Times New Roman" panose="02020603050405020304" pitchFamily="18" charset="0"/>
                        </a:rPr>
                        <a:t>potential effective dates for</a:t>
                      </a:r>
                      <a:r>
                        <a:rPr lang="en-US" sz="1800" b="0" baseline="0" dirty="0">
                          <a:solidFill>
                            <a:schemeClr val="tx1"/>
                          </a:solidFill>
                          <a:latin typeface="+mj-lt"/>
                          <a:cs typeface="Times New Roman" panose="02020603050405020304" pitchFamily="18" charset="0"/>
                        </a:rPr>
                        <a:t> benefit resumption</a:t>
                      </a:r>
                    </a:p>
                  </a:txBody>
                  <a:tcPr marL="68402" marR="68402" marT="34201" marB="3420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sp>
        <p:nvSpPr>
          <p:cNvPr id="7" name="Content Placeholder 2">
            <a:extLst>
              <a:ext uri="{FF2B5EF4-FFF2-40B4-BE49-F238E27FC236}">
                <a16:creationId xmlns:a16="http://schemas.microsoft.com/office/drawing/2014/main" id="{E5FEEC5B-83DF-4B63-8DE2-8FB0CD9C1C55}"/>
              </a:ext>
            </a:extLst>
          </p:cNvPr>
          <p:cNvSpPr txBox="1">
            <a:spLocks/>
          </p:cNvSpPr>
          <p:nvPr>
            <p:custDataLst>
              <p:tags r:id="rId5"/>
            </p:custDataLst>
          </p:nvPr>
        </p:nvSpPr>
        <p:spPr>
          <a:xfrm>
            <a:off x="625226" y="4551101"/>
            <a:ext cx="8229600" cy="1878394"/>
          </a:xfrm>
          <a:prstGeom prst="rect">
            <a:avLst/>
          </a:prstGeom>
        </p:spPr>
        <p:txBody>
          <a:bodyPr>
            <a:normAutofit/>
          </a:bodyPr>
          <a:lstStyle>
            <a:lvl1pPr marL="0" indent="0" algn="l" defTabSz="216992" rtl="0" eaLnBrk="1" latinLnBrk="0" hangingPunct="1">
              <a:spcBef>
                <a:spcPts val="0"/>
              </a:spcBef>
              <a:spcAft>
                <a:spcPts val="600"/>
              </a:spcAft>
              <a:buFontTx/>
              <a:buNone/>
              <a:defRPr sz="2000" kern="1200">
                <a:solidFill>
                  <a:schemeClr val="tx1"/>
                </a:solidFill>
                <a:latin typeface="Arial" panose="020B0604020202020204" pitchFamily="34" charset="0"/>
                <a:ea typeface="+mn-ea"/>
                <a:cs typeface="Arial" panose="020B0604020202020204" pitchFamily="34" charset="0"/>
              </a:defRPr>
            </a:lvl1pPr>
            <a:lvl2pPr marL="216992" indent="-108496" algn="l" defTabSz="216992" rtl="0" eaLnBrk="1" latinLnBrk="0" hangingPunct="1">
              <a:spcBef>
                <a:spcPts val="0"/>
              </a:spcBef>
              <a:spcAft>
                <a:spcPts val="338"/>
              </a:spcAft>
              <a:buFont typeface="Arial" panose="020B0604020202020204" pitchFamily="34" charset="0"/>
              <a:buChar char="•"/>
              <a:defRPr sz="1013" b="0" i="0" u="none" kern="1200">
                <a:solidFill>
                  <a:schemeClr val="tx1"/>
                </a:solidFill>
                <a:latin typeface="Arial" panose="020B0604020202020204" pitchFamily="34" charset="0"/>
                <a:ea typeface="+mn-ea"/>
                <a:cs typeface="Arial" panose="020B0604020202020204" pitchFamily="34" charset="0"/>
              </a:defRPr>
            </a:lvl2pPr>
            <a:lvl3pPr marL="325487" indent="-108496" algn="l" defTabSz="216992" rtl="0" eaLnBrk="1" latinLnBrk="0" hangingPunct="1">
              <a:spcBef>
                <a:spcPts val="0"/>
              </a:spcBef>
              <a:spcAft>
                <a:spcPts val="338"/>
              </a:spcAft>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433983" indent="-108496" algn="l" defTabSz="216992" rtl="0" eaLnBrk="1" latinLnBrk="0" hangingPunct="1">
              <a:spcBef>
                <a:spcPts val="0"/>
              </a:spcBef>
              <a:spcAft>
                <a:spcPts val="338"/>
              </a:spcAft>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4pPr>
            <a:lvl5pPr marL="542479" indent="-108496" algn="l" defTabSz="216992" rtl="0" eaLnBrk="1" latinLnBrk="0" hangingPunct="1">
              <a:spcBef>
                <a:spcPts val="0"/>
              </a:spcBef>
              <a:spcAft>
                <a:spcPts val="338"/>
              </a:spcAft>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a:lstStyle>
          <a:p>
            <a:r>
              <a:rPr lang="en-US" dirty="0"/>
              <a:t>If benefits are currently being paid, the beneficiary is entitled to due process each time he/she is incarcerated or re-incarcerated.</a:t>
            </a:r>
          </a:p>
          <a:p>
            <a:endParaRPr lang="en-US" dirty="0"/>
          </a:p>
          <a:p>
            <a:r>
              <a:rPr lang="en-US" b="1" dirty="0"/>
              <a:t>Note:</a:t>
            </a:r>
            <a:r>
              <a:rPr lang="en-US" dirty="0"/>
              <a:t> if incarceration period has already ended, specify date benefits will be resumed.</a:t>
            </a:r>
          </a:p>
          <a:p>
            <a:endParaRPr lang="en-US" dirty="0"/>
          </a:p>
        </p:txBody>
      </p:sp>
    </p:spTree>
    <p:extLst>
      <p:ext uri="{BB962C8B-B14F-4D97-AF65-F5344CB8AC3E}">
        <p14:creationId xmlns:p14="http://schemas.microsoft.com/office/powerpoint/2010/main" val="19051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Adjusting the Award</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20000"/>
          </a:bodyPr>
          <a:lstStyle/>
          <a:p>
            <a:pPr>
              <a:lnSpc>
                <a:spcPct val="110000"/>
              </a:lnSpc>
            </a:pPr>
            <a:r>
              <a:rPr lang="en-US" dirty="0"/>
              <a:t>1</a:t>
            </a:r>
            <a:r>
              <a:rPr lang="en-US" baseline="30000" dirty="0"/>
              <a:t>st</a:t>
            </a:r>
            <a:r>
              <a:rPr lang="en-US" dirty="0"/>
              <a:t> Adjustment – On the Institutionalizations Screen: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21</a:t>
            </a:fld>
            <a:endParaRPr lang="en-US" dirty="0"/>
          </a:p>
        </p:txBody>
      </p:sp>
      <p:sp>
        <p:nvSpPr>
          <p:cNvPr id="5" name="TextBox 4">
            <a:extLst>
              <a:ext uri="{FF2B5EF4-FFF2-40B4-BE49-F238E27FC236}">
                <a16:creationId xmlns:a16="http://schemas.microsoft.com/office/drawing/2014/main" id="{AC7539BF-A6E0-4C47-924E-FBEDEB630209}"/>
              </a:ext>
            </a:extLst>
          </p:cNvPr>
          <p:cNvSpPr txBox="1"/>
          <p:nvPr>
            <p:custDataLst>
              <p:tags r:id="rId4"/>
            </p:custDataLst>
          </p:nvPr>
        </p:nvSpPr>
        <p:spPr>
          <a:xfrm>
            <a:off x="452284" y="2424723"/>
            <a:ext cx="8219768" cy="1169551"/>
          </a:xfrm>
          <a:prstGeom prst="rect">
            <a:avLst/>
          </a:prstGeom>
          <a:noFill/>
        </p:spPr>
        <p:txBody>
          <a:bodyPr wrap="square" rtlCol="0">
            <a:spAutoFit/>
          </a:bodyPr>
          <a:lstStyle/>
          <a:p>
            <a:pPr marL="801688" lvl="1" indent="-344488">
              <a:spcAft>
                <a:spcPts val="600"/>
              </a:spcAft>
              <a:buClr>
                <a:schemeClr val="tx1"/>
              </a:buClr>
              <a:buFont typeface="+mj-lt"/>
              <a:buAutoNum type="arabicPeriod"/>
            </a:pPr>
            <a:r>
              <a:rPr lang="en-US" sz="2000" dirty="0"/>
              <a:t>click </a:t>
            </a:r>
            <a:r>
              <a:rPr lang="en-US" sz="2000" b="1" dirty="0"/>
              <a:t>ADD</a:t>
            </a:r>
            <a:endParaRPr lang="en-US" sz="2000" dirty="0"/>
          </a:p>
          <a:p>
            <a:pPr marL="801688" lvl="1" indent="-344488">
              <a:spcAft>
                <a:spcPts val="600"/>
              </a:spcAft>
              <a:buClr>
                <a:schemeClr val="tx1"/>
              </a:buClr>
              <a:buFont typeface="+mj-lt"/>
              <a:buAutoNum type="arabicPeriod"/>
            </a:pPr>
            <a:r>
              <a:rPr lang="en-US" sz="2000" dirty="0"/>
              <a:t>enter requested information </a:t>
            </a:r>
          </a:p>
          <a:p>
            <a:pPr marL="801688" lvl="1" indent="-344488">
              <a:spcAft>
                <a:spcPts val="600"/>
              </a:spcAft>
              <a:buClr>
                <a:schemeClr val="tx1"/>
              </a:buClr>
              <a:buFont typeface="+mj-lt"/>
              <a:buAutoNum type="arabicPeriod"/>
            </a:pPr>
            <a:r>
              <a:rPr lang="en-US" sz="2000" dirty="0"/>
              <a:t>click </a:t>
            </a:r>
            <a:r>
              <a:rPr lang="en-US" sz="2000" b="1" dirty="0"/>
              <a:t>ACCEPT </a:t>
            </a:r>
          </a:p>
        </p:txBody>
      </p:sp>
      <p:sp>
        <p:nvSpPr>
          <p:cNvPr id="6" name="TextBox 5">
            <a:extLst>
              <a:ext uri="{FF2B5EF4-FFF2-40B4-BE49-F238E27FC236}">
                <a16:creationId xmlns:a16="http://schemas.microsoft.com/office/drawing/2014/main" id="{CECC9CBA-B2CF-46C1-93D6-89D24E06D18B}"/>
              </a:ext>
            </a:extLst>
          </p:cNvPr>
          <p:cNvSpPr txBox="1"/>
          <p:nvPr>
            <p:custDataLst>
              <p:tags r:id="rId5"/>
            </p:custDataLst>
          </p:nvPr>
        </p:nvSpPr>
        <p:spPr>
          <a:xfrm>
            <a:off x="452284" y="3641073"/>
            <a:ext cx="8214852" cy="400110"/>
          </a:xfrm>
          <a:prstGeom prst="rect">
            <a:avLst/>
          </a:prstGeom>
          <a:noFill/>
        </p:spPr>
        <p:txBody>
          <a:bodyPr wrap="square" rtlCol="0">
            <a:spAutoFit/>
          </a:bodyPr>
          <a:lstStyle/>
          <a:p>
            <a:pPr>
              <a:spcAft>
                <a:spcPts val="600"/>
              </a:spcAft>
            </a:pPr>
            <a:r>
              <a:rPr lang="en-US" sz="2000" dirty="0"/>
              <a:t>2</a:t>
            </a:r>
            <a:r>
              <a:rPr lang="en-US" sz="2000" baseline="30000" dirty="0"/>
              <a:t>nd</a:t>
            </a:r>
            <a:r>
              <a:rPr lang="en-US" sz="2000" dirty="0"/>
              <a:t> Adjustment:  </a:t>
            </a:r>
          </a:p>
        </p:txBody>
      </p:sp>
      <p:sp>
        <p:nvSpPr>
          <p:cNvPr id="7" name="TextBox 6">
            <a:extLst>
              <a:ext uri="{FF2B5EF4-FFF2-40B4-BE49-F238E27FC236}">
                <a16:creationId xmlns:a16="http://schemas.microsoft.com/office/drawing/2014/main" id="{ECC4FD47-B076-41E1-9432-140F8D1B15C2}"/>
              </a:ext>
            </a:extLst>
          </p:cNvPr>
          <p:cNvSpPr txBox="1"/>
          <p:nvPr>
            <p:custDataLst>
              <p:tags r:id="rId6"/>
            </p:custDataLst>
          </p:nvPr>
        </p:nvSpPr>
        <p:spPr>
          <a:xfrm>
            <a:off x="442452" y="4113809"/>
            <a:ext cx="8224684" cy="1938992"/>
          </a:xfrm>
          <a:prstGeom prst="rect">
            <a:avLst/>
          </a:prstGeom>
          <a:noFill/>
        </p:spPr>
        <p:txBody>
          <a:bodyPr wrap="square" rtlCol="0">
            <a:spAutoFit/>
          </a:bodyPr>
          <a:lstStyle/>
          <a:p>
            <a:pPr marL="801688" lvl="1" indent="-344488">
              <a:spcAft>
                <a:spcPts val="600"/>
              </a:spcAft>
              <a:buFont typeface="+mj-lt"/>
              <a:buAutoNum type="arabicPeriod"/>
            </a:pPr>
            <a:r>
              <a:rPr lang="en-US" sz="2000" dirty="0"/>
              <a:t>click </a:t>
            </a:r>
            <a:r>
              <a:rPr lang="en-US" sz="2000" b="1" dirty="0"/>
              <a:t>ADJUST</a:t>
            </a:r>
          </a:p>
          <a:p>
            <a:pPr marL="801688" lvl="1" indent="-344488">
              <a:spcAft>
                <a:spcPts val="600"/>
              </a:spcAft>
              <a:buFont typeface="+mj-lt"/>
              <a:buAutoNum type="arabicPeriod"/>
            </a:pPr>
            <a:r>
              <a:rPr lang="en-US" sz="2000" dirty="0"/>
              <a:t>click </a:t>
            </a:r>
            <a:r>
              <a:rPr lang="en-US" sz="2000" b="1" dirty="0"/>
              <a:t>ADD</a:t>
            </a:r>
            <a:endParaRPr lang="en-US" sz="2000" dirty="0"/>
          </a:p>
          <a:p>
            <a:pPr marL="801688" lvl="1" indent="-344488">
              <a:spcAft>
                <a:spcPts val="600"/>
              </a:spcAft>
              <a:buFont typeface="+mj-lt"/>
              <a:buAutoNum type="arabicPeriod"/>
            </a:pPr>
            <a:r>
              <a:rPr lang="en-US" sz="2000" dirty="0"/>
              <a:t>enter requested information</a:t>
            </a:r>
          </a:p>
          <a:p>
            <a:pPr marL="801688" lvl="1" indent="-344488">
              <a:spcAft>
                <a:spcPts val="600"/>
              </a:spcAft>
              <a:buFont typeface="+mj-lt"/>
              <a:buAutoNum type="arabicPeriod"/>
            </a:pPr>
            <a:r>
              <a:rPr lang="en-US" sz="2000" dirty="0"/>
              <a:t>click </a:t>
            </a:r>
            <a:r>
              <a:rPr lang="en-US" sz="2000" b="1" dirty="0"/>
              <a:t>ACCEPT</a:t>
            </a:r>
          </a:p>
          <a:p>
            <a:pPr marL="801688" lvl="1" indent="-344488">
              <a:spcAft>
                <a:spcPts val="600"/>
              </a:spcAft>
              <a:buFont typeface="+mj-lt"/>
              <a:buAutoNum type="arabicPeriod"/>
            </a:pPr>
            <a:r>
              <a:rPr lang="en-US" sz="2000" dirty="0"/>
              <a:t>click the </a:t>
            </a:r>
            <a:r>
              <a:rPr lang="en-US" sz="2000" b="1" dirty="0"/>
              <a:t>DONE</a:t>
            </a:r>
            <a:r>
              <a:rPr lang="en-US" sz="2000" dirty="0"/>
              <a:t> button  </a:t>
            </a:r>
          </a:p>
        </p:txBody>
      </p:sp>
      <p:sp>
        <p:nvSpPr>
          <p:cNvPr id="8" name="TextBox 7">
            <a:extLst>
              <a:ext uri="{FF2B5EF4-FFF2-40B4-BE49-F238E27FC236}">
                <a16:creationId xmlns:a16="http://schemas.microsoft.com/office/drawing/2014/main" id="{5A8F48B0-E9B1-4247-9868-B6F59217E605}"/>
              </a:ext>
            </a:extLst>
          </p:cNvPr>
          <p:cNvSpPr txBox="1"/>
          <p:nvPr>
            <p:custDataLst>
              <p:tags r:id="rId7"/>
            </p:custDataLst>
          </p:nvPr>
        </p:nvSpPr>
        <p:spPr>
          <a:xfrm>
            <a:off x="467032" y="6052801"/>
            <a:ext cx="8219768" cy="400110"/>
          </a:xfrm>
          <a:prstGeom prst="rect">
            <a:avLst/>
          </a:prstGeom>
          <a:noFill/>
        </p:spPr>
        <p:txBody>
          <a:bodyPr wrap="square" rtlCol="0">
            <a:spAutoFit/>
          </a:bodyPr>
          <a:lstStyle/>
          <a:p>
            <a:pPr marL="628650" indent="-225425">
              <a:spcAft>
                <a:spcPts val="600"/>
              </a:spcAft>
              <a:buClr>
                <a:schemeClr val="tx1"/>
              </a:buClr>
              <a:buFont typeface="Arial" panose="020B0604020202020204" pitchFamily="34" charset="0"/>
              <a:buChar char="•"/>
            </a:pPr>
            <a:r>
              <a:rPr lang="en-US" sz="2000" b="1" dirty="0"/>
              <a:t>Note</a:t>
            </a:r>
            <a:r>
              <a:rPr lang="en-US" sz="2000" dirty="0"/>
              <a:t>: </a:t>
            </a:r>
            <a:r>
              <a:rPr lang="en-US" dirty="0"/>
              <a:t>if not completed, award will not be adjusted   </a:t>
            </a:r>
          </a:p>
        </p:txBody>
      </p:sp>
    </p:spTree>
    <p:extLst>
      <p:ext uri="{BB962C8B-B14F-4D97-AF65-F5344CB8AC3E}">
        <p14:creationId xmlns:p14="http://schemas.microsoft.com/office/powerpoint/2010/main" val="94554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654169"/>
          </a:xfrm>
        </p:spPr>
        <p:txBody>
          <a:bodyPr>
            <a:normAutofit/>
          </a:bodyPr>
          <a:lstStyle/>
          <a:p>
            <a:r>
              <a:rPr lang="en-US" dirty="0"/>
              <a:t>Resuming Payment</a:t>
            </a:r>
          </a:p>
        </p:txBody>
      </p:sp>
      <p:sp>
        <p:nvSpPr>
          <p:cNvPr id="3" name="Content Placeholder 2"/>
          <p:cNvSpPr>
            <a:spLocks noGrp="1"/>
          </p:cNvSpPr>
          <p:nvPr>
            <p:ph idx="1"/>
            <p:custDataLst>
              <p:tags r:id="rId2"/>
            </p:custDataLst>
          </p:nvPr>
        </p:nvSpPr>
        <p:spPr>
          <a:xfrm>
            <a:off x="467032" y="1424052"/>
            <a:ext cx="8229600" cy="410496"/>
          </a:xfrm>
        </p:spPr>
        <p:txBody>
          <a:bodyPr>
            <a:normAutofit/>
          </a:bodyPr>
          <a:lstStyle/>
          <a:p>
            <a:r>
              <a:rPr lang="en-US" dirty="0"/>
              <a:t>Resume payment: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22</a:t>
            </a:fld>
            <a:endParaRPr lang="en-US" dirty="0"/>
          </a:p>
        </p:txBody>
      </p:sp>
      <p:sp>
        <p:nvSpPr>
          <p:cNvPr id="5" name="TextBox 4">
            <a:extLst>
              <a:ext uri="{FF2B5EF4-FFF2-40B4-BE49-F238E27FC236}">
                <a16:creationId xmlns:a16="http://schemas.microsoft.com/office/drawing/2014/main" id="{2415CE2E-6685-4A17-BA3D-3E0CED85E3F7}"/>
              </a:ext>
            </a:extLst>
          </p:cNvPr>
          <p:cNvSpPr txBox="1"/>
          <p:nvPr>
            <p:custDataLst>
              <p:tags r:id="rId4"/>
            </p:custDataLst>
          </p:nvPr>
        </p:nvSpPr>
        <p:spPr>
          <a:xfrm>
            <a:off x="457200" y="1834548"/>
            <a:ext cx="8239432" cy="4755148"/>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sz="2000" dirty="0"/>
              <a:t>Control using EP 290</a:t>
            </a:r>
          </a:p>
          <a:p>
            <a:pPr lvl="2" indent="-223838">
              <a:spcAft>
                <a:spcPts val="600"/>
              </a:spcAft>
              <a:buClr>
                <a:schemeClr val="tx1"/>
              </a:buClr>
              <a:buFont typeface="Arial" panose="020B0604020202020204" pitchFamily="34" charset="0"/>
              <a:buChar char="•"/>
            </a:pPr>
            <a:r>
              <a:rPr lang="en-US" sz="2000" dirty="0"/>
              <a:t>DOC is date notice of release is received</a:t>
            </a:r>
          </a:p>
          <a:p>
            <a:pPr lvl="2" indent="-223838">
              <a:spcAft>
                <a:spcPts val="600"/>
              </a:spcAft>
              <a:buClr>
                <a:schemeClr val="tx1"/>
              </a:buClr>
              <a:buFont typeface="Arial" panose="020B0604020202020204" pitchFamily="34" charset="0"/>
              <a:buChar char="•"/>
            </a:pPr>
            <a:r>
              <a:rPr lang="en-US" sz="2000" dirty="0"/>
              <a:t>Add </a:t>
            </a:r>
            <a:r>
              <a:rPr lang="en-US" sz="2000" i="1" dirty="0"/>
              <a:t>Potential Over/Underpayment </a:t>
            </a:r>
            <a:r>
              <a:rPr lang="en-US" sz="2000" dirty="0"/>
              <a:t>special issue</a:t>
            </a:r>
          </a:p>
          <a:p>
            <a:pPr lvl="1" indent="-223838">
              <a:spcAft>
                <a:spcPts val="600"/>
              </a:spcAft>
              <a:buClr>
                <a:schemeClr val="tx1"/>
              </a:buClr>
              <a:buFont typeface="Arial" panose="020B0604020202020204" pitchFamily="34" charset="0"/>
              <a:buChar char="•"/>
            </a:pPr>
            <a:r>
              <a:rPr lang="en-US" sz="2000" dirty="0"/>
              <a:t>when released from incarceration, or released into community care, work-release, or half-way house program</a:t>
            </a:r>
          </a:p>
          <a:p>
            <a:pPr lvl="1" indent="-223838">
              <a:spcAft>
                <a:spcPts val="600"/>
              </a:spcAft>
              <a:buClr>
                <a:schemeClr val="tx1"/>
              </a:buClr>
              <a:buFont typeface="Arial" panose="020B0604020202020204" pitchFamily="34" charset="0"/>
              <a:buChar char="•"/>
            </a:pPr>
            <a:r>
              <a:rPr lang="en-US" sz="2000" dirty="0"/>
              <a:t>effective date of release if within 1 year of release</a:t>
            </a:r>
          </a:p>
          <a:p>
            <a:pPr marL="690563" lvl="2" indent="-233363">
              <a:spcAft>
                <a:spcPts val="600"/>
              </a:spcAft>
              <a:buClr>
                <a:schemeClr val="tx1"/>
              </a:buClr>
              <a:buFont typeface="Arial" panose="020B0604020202020204" pitchFamily="34" charset="0"/>
              <a:buChar char="•"/>
            </a:pPr>
            <a:r>
              <a:rPr lang="en-US" dirty="0"/>
              <a:t>If not within 1 year, date of notification</a:t>
            </a:r>
            <a:endParaRPr lang="en-US" sz="2000" dirty="0"/>
          </a:p>
          <a:p>
            <a:pPr lvl="1" indent="-223838">
              <a:spcAft>
                <a:spcPts val="600"/>
              </a:spcAft>
              <a:buClr>
                <a:schemeClr val="tx1"/>
              </a:buClr>
              <a:buFont typeface="Arial" panose="020B0604020202020204" pitchFamily="34" charset="0"/>
              <a:buChar char="•"/>
            </a:pPr>
            <a:r>
              <a:rPr lang="en-US" sz="2000" dirty="0"/>
              <a:t>for pension, must also obtain income and net worth information</a:t>
            </a:r>
          </a:p>
          <a:p>
            <a:pPr lvl="1" indent="-223838">
              <a:spcAft>
                <a:spcPts val="600"/>
              </a:spcAft>
              <a:buClr>
                <a:schemeClr val="tx1"/>
              </a:buClr>
              <a:buFont typeface="Arial" panose="020B0604020202020204" pitchFamily="34" charset="0"/>
              <a:buChar char="•"/>
            </a:pPr>
            <a:r>
              <a:rPr lang="en-US" sz="2000" dirty="0"/>
              <a:t>Remove </a:t>
            </a:r>
            <a:r>
              <a:rPr lang="en-US" sz="2000" i="1" dirty="0"/>
              <a:t>Incarceration</a:t>
            </a:r>
            <a:r>
              <a:rPr lang="en-US" sz="2000" dirty="0"/>
              <a:t> corporate flash  </a:t>
            </a:r>
          </a:p>
          <a:p>
            <a:pPr marL="233362" lvl="1">
              <a:spcAft>
                <a:spcPts val="600"/>
              </a:spcAft>
              <a:buClr>
                <a:schemeClr val="tx1"/>
              </a:buClr>
            </a:pPr>
            <a:endParaRPr lang="en-US" sz="2000" dirty="0"/>
          </a:p>
          <a:p>
            <a:pPr marL="0" lvl="1">
              <a:spcAft>
                <a:spcPts val="600"/>
              </a:spcAft>
              <a:buClr>
                <a:schemeClr val="tx1"/>
              </a:buClr>
            </a:pPr>
            <a:r>
              <a:rPr lang="en-US" sz="2000" dirty="0"/>
              <a:t>There is no prescribed form to notify VA when incarceration ends; the information can be received in writing, by telephone, or through eBenefits (</a:t>
            </a:r>
            <a:r>
              <a:rPr lang="en-US" sz="2000" i="1" dirty="0"/>
              <a:t>Reminder: must still verify it with an official source</a:t>
            </a:r>
            <a:r>
              <a:rPr lang="en-US" sz="2000" dirty="0"/>
              <a:t>).</a:t>
            </a:r>
          </a:p>
        </p:txBody>
      </p:sp>
    </p:spTree>
    <p:extLst>
      <p:ext uri="{BB962C8B-B14F-4D97-AF65-F5344CB8AC3E}">
        <p14:creationId xmlns:p14="http://schemas.microsoft.com/office/powerpoint/2010/main" val="233867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654169"/>
          </a:xfrm>
        </p:spPr>
        <p:txBody>
          <a:bodyPr>
            <a:normAutofit/>
          </a:bodyPr>
          <a:lstStyle/>
          <a:p>
            <a:r>
              <a:rPr lang="en-US" dirty="0"/>
              <a:t>Resuming Payment (cont.)</a:t>
            </a:r>
          </a:p>
        </p:txBody>
      </p:sp>
      <p:sp>
        <p:nvSpPr>
          <p:cNvPr id="3" name="Content Placeholder 2"/>
          <p:cNvSpPr>
            <a:spLocks noGrp="1"/>
          </p:cNvSpPr>
          <p:nvPr>
            <p:ph idx="1"/>
            <p:custDataLst>
              <p:tags r:id="rId2"/>
            </p:custDataLst>
          </p:nvPr>
        </p:nvSpPr>
        <p:spPr>
          <a:xfrm>
            <a:off x="467032" y="1424052"/>
            <a:ext cx="8229600" cy="3620388"/>
          </a:xfrm>
        </p:spPr>
        <p:txBody>
          <a:bodyPr>
            <a:normAutofit/>
          </a:bodyPr>
          <a:lstStyle/>
          <a:p>
            <a:endParaRPr lang="en-US" i="1" dirty="0"/>
          </a:p>
          <a:p>
            <a:r>
              <a:rPr lang="en-US" dirty="0"/>
              <a:t>If the Veteran’s award was subject to a withholding prior to the incarceration adjustment, review to determine if that adjustment needs to be reinstated following release from incarceration.</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23</a:t>
            </a:fld>
            <a:endParaRPr lang="en-US" dirty="0"/>
          </a:p>
        </p:txBody>
      </p:sp>
    </p:spTree>
    <p:extLst>
      <p:ext uri="{BB962C8B-B14F-4D97-AF65-F5344CB8AC3E}">
        <p14:creationId xmlns:p14="http://schemas.microsoft.com/office/powerpoint/2010/main" val="369940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Knowledge Check</a:t>
            </a:r>
          </a:p>
        </p:txBody>
      </p:sp>
      <p:sp>
        <p:nvSpPr>
          <p:cNvPr id="3" name="Content Placeholder 2">
            <a:extLst>
              <a:ext uri="{FF2B5EF4-FFF2-40B4-BE49-F238E27FC236}">
                <a16:creationId xmlns:a16="http://schemas.microsoft.com/office/drawing/2014/main" id="{0F314610-CDC7-4A8A-A48C-024149248262}"/>
              </a:ext>
            </a:extLst>
          </p:cNvPr>
          <p:cNvSpPr>
            <a:spLocks noGrp="1"/>
          </p:cNvSpPr>
          <p:nvPr>
            <p:ph idx="1"/>
            <p:custDataLst>
              <p:tags r:id="rId2"/>
            </p:custDataLst>
          </p:nvPr>
        </p:nvSpPr>
        <p:spPr>
          <a:xfrm>
            <a:off x="457200" y="2057400"/>
            <a:ext cx="8229600" cy="3916363"/>
          </a:xfrm>
        </p:spPr>
        <p:txBody>
          <a:bodyPr/>
          <a:lstStyle/>
          <a:p>
            <a:r>
              <a:rPr lang="en-US" dirty="0">
                <a:cs typeface="Times New Roman" panose="02020603050405020304" pitchFamily="18" charset="0"/>
              </a:rPr>
              <a:t>Turn to page 17 of the trainee handout and complete the exercise for Topic 3</a:t>
            </a:r>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24</a:t>
            </a:fld>
            <a:endParaRPr lang="en-US" dirty="0"/>
          </a:p>
        </p:txBody>
      </p:sp>
    </p:spTree>
    <p:extLst>
      <p:ext uri="{BB962C8B-B14F-4D97-AF65-F5344CB8AC3E}">
        <p14:creationId xmlns:p14="http://schemas.microsoft.com/office/powerpoint/2010/main" val="70853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Apportionment and Incarceration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altLang="en-US" dirty="0"/>
              <a:t>May be able to pay apportionment to eligible dependents</a:t>
            </a:r>
          </a:p>
          <a:p>
            <a:pPr marL="233363" indent="-233363"/>
            <a:endParaRPr lang="en-US" altLang="en-US" b="1" dirty="0"/>
          </a:p>
          <a:p>
            <a:pPr marL="233363" indent="-233363"/>
            <a:r>
              <a:rPr lang="en-US" altLang="en-US" b="1" dirty="0"/>
              <a:t>No </a:t>
            </a:r>
            <a:r>
              <a:rPr lang="en-US" altLang="en-US" dirty="0"/>
              <a:t>apportionment will be made for, or on behalf of, any dependent incarcerated for conviction of felony (compensation &amp; DIC); or felony or misdemeanor (pension &amp; death pension)  </a:t>
            </a:r>
          </a:p>
          <a:p>
            <a:pPr marL="233363" indent="-233363"/>
            <a:endParaRPr lang="en-US" altLang="en-US" dirty="0"/>
          </a:p>
          <a:p>
            <a:pPr marL="233363" indent="-233363"/>
            <a:r>
              <a:rPr lang="en-US" altLang="en-US" dirty="0"/>
              <a:t>For pension, the veteran must remain eligible for pension and dependent(s) must meet the income/net worth requirements of Survivors Death) Pension</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25</a:t>
            </a:fld>
            <a:endParaRPr lang="en-US" dirty="0"/>
          </a:p>
        </p:txBody>
      </p:sp>
    </p:spTree>
    <p:extLst>
      <p:ext uri="{BB962C8B-B14F-4D97-AF65-F5344CB8AC3E}">
        <p14:creationId xmlns:p14="http://schemas.microsoft.com/office/powerpoint/2010/main" val="24461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765483"/>
          </a:xfrm>
        </p:spPr>
        <p:txBody>
          <a:bodyPr>
            <a:normAutofit/>
          </a:bodyPr>
          <a:lstStyle/>
          <a:p>
            <a:r>
              <a:rPr lang="en-US" dirty="0"/>
              <a:t>Notification of Apportionment Eligibility</a:t>
            </a:r>
          </a:p>
        </p:txBody>
      </p:sp>
      <p:sp>
        <p:nvSpPr>
          <p:cNvPr id="3" name="Content Placeholder 2"/>
          <p:cNvSpPr>
            <a:spLocks noGrp="1"/>
          </p:cNvSpPr>
          <p:nvPr>
            <p:ph idx="1"/>
            <p:custDataLst>
              <p:tags r:id="rId2"/>
            </p:custDataLst>
          </p:nvPr>
        </p:nvSpPr>
        <p:spPr>
          <a:xfrm>
            <a:off x="457200" y="1737361"/>
            <a:ext cx="8229600" cy="2636519"/>
          </a:xfrm>
        </p:spPr>
        <p:txBody>
          <a:bodyPr>
            <a:normAutofit/>
          </a:bodyPr>
          <a:lstStyle/>
          <a:p>
            <a:pPr marL="233363" indent="-233363"/>
            <a:r>
              <a:rPr lang="en-US" dirty="0"/>
              <a:t>Beneficiary - at due process and final adjustment</a:t>
            </a:r>
          </a:p>
          <a:p>
            <a:pPr marL="0" indent="0">
              <a:buNone/>
            </a:pPr>
            <a:endParaRPr lang="en-US" sz="1200" dirty="0"/>
          </a:p>
          <a:p>
            <a:pPr marL="233363" indent="-233363"/>
            <a:r>
              <a:rPr lang="en-US" dirty="0"/>
              <a:t>Concurrently notify dependents, if:</a:t>
            </a:r>
          </a:p>
          <a:p>
            <a:pPr marL="457200" lvl="1" indent="-223838"/>
            <a:r>
              <a:rPr lang="en-US" dirty="0"/>
              <a:t>Records show existence of eligible dependents</a:t>
            </a:r>
          </a:p>
          <a:p>
            <a:pPr marL="457200" lvl="1" indent="-223838"/>
            <a:r>
              <a:rPr lang="en-US" dirty="0"/>
              <a:t>VA is able to obtain contact information for the dependents </a:t>
            </a:r>
          </a:p>
          <a:p>
            <a:pPr marL="457200" lvl="1" indent="-223838"/>
            <a:endParaRPr lang="en-US" sz="2000" b="1" dirty="0"/>
          </a:p>
          <a:p>
            <a:pPr marL="285750" lvl="1" indent="-285750"/>
            <a:r>
              <a:rPr lang="en-US" sz="2000" dirty="0"/>
              <a:t>Attach VA Form 21-0788 to letters to beneficiary and dependents</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26</a:t>
            </a:fld>
            <a:endParaRPr lang="en-US" dirty="0"/>
          </a:p>
        </p:txBody>
      </p:sp>
      <p:sp>
        <p:nvSpPr>
          <p:cNvPr id="5" name="TextBox 4">
            <a:extLst>
              <a:ext uri="{FF2B5EF4-FFF2-40B4-BE49-F238E27FC236}">
                <a16:creationId xmlns:a16="http://schemas.microsoft.com/office/drawing/2014/main" id="{E603C03F-E9F4-4DF2-9F06-749DD1772138}"/>
              </a:ext>
            </a:extLst>
          </p:cNvPr>
          <p:cNvSpPr txBox="1"/>
          <p:nvPr>
            <p:custDataLst>
              <p:tags r:id="rId4"/>
            </p:custDataLst>
          </p:nvPr>
        </p:nvSpPr>
        <p:spPr>
          <a:xfrm>
            <a:off x="457200" y="4657081"/>
            <a:ext cx="8249265" cy="1631216"/>
          </a:xfrm>
          <a:prstGeom prst="rect">
            <a:avLst/>
          </a:prstGeom>
          <a:noFill/>
        </p:spPr>
        <p:txBody>
          <a:bodyPr wrap="square" rtlCol="0">
            <a:spAutoFit/>
          </a:bodyPr>
          <a:lstStyle/>
          <a:p>
            <a:pPr>
              <a:spcAft>
                <a:spcPts val="600"/>
              </a:spcAft>
            </a:pPr>
            <a:r>
              <a:rPr lang="en-US" sz="2000" b="1" dirty="0"/>
              <a:t>NOTE</a:t>
            </a:r>
            <a:r>
              <a:rPr lang="en-US" sz="2000" dirty="0"/>
              <a:t>: VA can accept VA Form 21-0788 from the veteran or claimant. An apportionment claim based on incarceration is the </a:t>
            </a:r>
            <a:r>
              <a:rPr lang="en-US" sz="2000" b="1" u="sng" dirty="0"/>
              <a:t>ONLY</a:t>
            </a:r>
            <a:r>
              <a:rPr lang="en-US" sz="2000" dirty="0"/>
              <a:t> time VA can accept the claim from the Veteran. After March 24, 2015, if claim is received on something other than VA Form 21-0788, follow the request for application procedures found in M21-1.III.v.3.A.1.d. </a:t>
            </a:r>
          </a:p>
        </p:txBody>
      </p:sp>
    </p:spTree>
    <p:extLst>
      <p:ext uri="{BB962C8B-B14F-4D97-AF65-F5344CB8AC3E}">
        <p14:creationId xmlns:p14="http://schemas.microsoft.com/office/powerpoint/2010/main" val="319029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Apportionment Factors</a:t>
            </a:r>
          </a:p>
        </p:txBody>
      </p:sp>
      <p:sp>
        <p:nvSpPr>
          <p:cNvPr id="3" name="Content Placeholder 2"/>
          <p:cNvSpPr>
            <a:spLocks noGrp="1"/>
          </p:cNvSpPr>
          <p:nvPr>
            <p:ph idx="1"/>
            <p:custDataLst>
              <p:tags r:id="rId2"/>
            </p:custDataLst>
          </p:nvPr>
        </p:nvSpPr>
        <p:spPr>
          <a:xfrm>
            <a:off x="452284" y="1357695"/>
            <a:ext cx="8229600" cy="371167"/>
          </a:xfrm>
        </p:spPr>
        <p:txBody>
          <a:bodyPr>
            <a:normAutofit lnSpcReduction="10000"/>
          </a:bodyPr>
          <a:lstStyle/>
          <a:p>
            <a:r>
              <a:rPr lang="en-US" b="1" u="sng" dirty="0"/>
              <a:t>MUST</a:t>
            </a:r>
            <a:r>
              <a:rPr lang="en-US" dirty="0"/>
              <a:t> consider individual need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27</a:t>
            </a:fld>
            <a:endParaRPr lang="en-US" dirty="0"/>
          </a:p>
        </p:txBody>
      </p:sp>
      <p:sp>
        <p:nvSpPr>
          <p:cNvPr id="5" name="TextBox 4">
            <a:extLst>
              <a:ext uri="{FF2B5EF4-FFF2-40B4-BE49-F238E27FC236}">
                <a16:creationId xmlns:a16="http://schemas.microsoft.com/office/drawing/2014/main" id="{BBDFB722-1DA1-4CFE-95CF-2288A1150344}"/>
              </a:ext>
            </a:extLst>
          </p:cNvPr>
          <p:cNvSpPr txBox="1"/>
          <p:nvPr>
            <p:custDataLst>
              <p:tags r:id="rId4"/>
            </p:custDataLst>
          </p:nvPr>
        </p:nvSpPr>
        <p:spPr>
          <a:xfrm>
            <a:off x="452284" y="1880498"/>
            <a:ext cx="8229600" cy="470898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sz="2000" dirty="0"/>
              <a:t>Income and living expenses</a:t>
            </a:r>
          </a:p>
          <a:p>
            <a:pPr lvl="1" indent="-223838">
              <a:spcAft>
                <a:spcPts val="600"/>
              </a:spcAft>
              <a:buClr>
                <a:schemeClr val="tx1"/>
              </a:buClr>
              <a:buFont typeface="Arial" panose="020B0604020202020204" pitchFamily="34" charset="0"/>
              <a:buChar char="•"/>
            </a:pPr>
            <a:r>
              <a:rPr lang="en-US" sz="2000" dirty="0"/>
              <a:t>Total benefit available</a:t>
            </a:r>
          </a:p>
          <a:p>
            <a:pPr lvl="1" indent="-223838">
              <a:spcAft>
                <a:spcPts val="600"/>
              </a:spcAft>
              <a:buClr>
                <a:schemeClr val="tx1"/>
              </a:buClr>
              <a:buFont typeface="Arial" panose="020B0604020202020204" pitchFamily="34" charset="0"/>
              <a:buChar char="•"/>
            </a:pPr>
            <a:r>
              <a:rPr lang="en-US" sz="2000" dirty="0"/>
              <a:t>Needs and expenses of other claimants</a:t>
            </a:r>
          </a:p>
          <a:p>
            <a:pPr lvl="1" indent="-223838">
              <a:spcAft>
                <a:spcPts val="600"/>
              </a:spcAft>
              <a:buClr>
                <a:schemeClr val="tx1"/>
              </a:buClr>
              <a:buFont typeface="Arial" panose="020B0604020202020204" pitchFamily="34" charset="0"/>
              <a:buChar char="•"/>
            </a:pPr>
            <a:r>
              <a:rPr lang="en-US" sz="2000" dirty="0"/>
              <a:t>Special needs  </a:t>
            </a:r>
          </a:p>
          <a:p>
            <a:pPr lvl="1" indent="-223838">
              <a:spcAft>
                <a:spcPts val="600"/>
              </a:spcAft>
              <a:buClr>
                <a:schemeClr val="tx1"/>
              </a:buClr>
              <a:buFont typeface="Arial" panose="020B0604020202020204" pitchFamily="34" charset="0"/>
              <a:buChar char="•"/>
            </a:pPr>
            <a:endParaRPr lang="en-US" sz="2000" dirty="0"/>
          </a:p>
          <a:p>
            <a:pPr marL="0" lvl="1">
              <a:spcAft>
                <a:spcPts val="600"/>
              </a:spcAft>
              <a:buClr>
                <a:schemeClr val="tx1"/>
              </a:buClr>
            </a:pPr>
            <a:r>
              <a:rPr lang="en-US" sz="2000" dirty="0"/>
              <a:t>The apportionment claimant is NOT automatically entitled to all benefits not being paid to the primary beneficiary due to incarceration.  The apportionment amount is based on the need shown by the claimant.</a:t>
            </a:r>
          </a:p>
          <a:p>
            <a:pPr marL="0" lvl="1">
              <a:spcAft>
                <a:spcPts val="600"/>
              </a:spcAft>
              <a:buClr>
                <a:schemeClr val="tx1"/>
              </a:buClr>
            </a:pPr>
            <a:endParaRPr lang="en-US" sz="2000" dirty="0"/>
          </a:p>
          <a:p>
            <a:pPr marL="0" lvl="1">
              <a:spcAft>
                <a:spcPts val="600"/>
              </a:spcAft>
              <a:buClr>
                <a:schemeClr val="tx1"/>
              </a:buClr>
            </a:pPr>
            <a:r>
              <a:rPr lang="en-US" sz="2000" i="1" dirty="0"/>
              <a:t>If the Veteran’s award was subject to a withholding prior to the incarceration adjustment (ex. to recoup separation pay), special instructions may apply if an apportionment is claimed.</a:t>
            </a:r>
            <a:endParaRPr lang="en-US" sz="2000" dirty="0"/>
          </a:p>
          <a:p>
            <a:pPr marL="0" lvl="1">
              <a:spcAft>
                <a:spcPts val="600"/>
              </a:spcAft>
              <a:buClr>
                <a:schemeClr val="tx1"/>
              </a:buClr>
            </a:pPr>
            <a:endParaRPr lang="en-US" sz="2000" dirty="0"/>
          </a:p>
        </p:txBody>
      </p:sp>
    </p:spTree>
    <p:extLst>
      <p:ext uri="{BB962C8B-B14F-4D97-AF65-F5344CB8AC3E}">
        <p14:creationId xmlns:p14="http://schemas.microsoft.com/office/powerpoint/2010/main" val="327026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Apportionment Eligibility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b="1" dirty="0"/>
              <a:t>Compensation</a:t>
            </a:r>
            <a:r>
              <a:rPr lang="en-US" dirty="0"/>
              <a:t>:  all or part may be paid to eligible spouse, child, or dependent parent</a:t>
            </a:r>
          </a:p>
          <a:p>
            <a:endParaRPr lang="en-US" dirty="0"/>
          </a:p>
          <a:p>
            <a:r>
              <a:rPr lang="en-US" b="1" dirty="0"/>
              <a:t>Live Pension</a:t>
            </a:r>
            <a:r>
              <a:rPr lang="en-US" dirty="0"/>
              <a:t>: may be paid to eligible spouse or children based on income/expense limits, as long as the Veteran remains eligible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28</a:t>
            </a:fld>
            <a:endParaRPr lang="en-US" dirty="0"/>
          </a:p>
        </p:txBody>
      </p:sp>
    </p:spTree>
    <p:extLst>
      <p:ext uri="{BB962C8B-B14F-4D97-AF65-F5344CB8AC3E}">
        <p14:creationId xmlns:p14="http://schemas.microsoft.com/office/powerpoint/2010/main" val="2227753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Apportionment Eligibility (cont.)</a:t>
            </a:r>
          </a:p>
        </p:txBody>
      </p:sp>
      <p:sp>
        <p:nvSpPr>
          <p:cNvPr id="3" name="Content Placeholder 2"/>
          <p:cNvSpPr>
            <a:spLocks noGrp="1"/>
          </p:cNvSpPr>
          <p:nvPr>
            <p:ph idx="1"/>
            <p:custDataLst>
              <p:tags r:id="rId2"/>
            </p:custDataLst>
          </p:nvPr>
        </p:nvSpPr>
        <p:spPr>
          <a:xfrm>
            <a:off x="457200" y="1741001"/>
            <a:ext cx="8229600" cy="685800"/>
          </a:xfrm>
        </p:spPr>
        <p:txBody>
          <a:bodyPr>
            <a:noAutofit/>
          </a:bodyPr>
          <a:lstStyle/>
          <a:p>
            <a:pPr>
              <a:lnSpc>
                <a:spcPct val="110000"/>
              </a:lnSpc>
            </a:pPr>
            <a:r>
              <a:rPr lang="en-US" b="1" dirty="0"/>
              <a:t>Death Pension</a:t>
            </a:r>
            <a:r>
              <a:rPr lang="en-US" dirty="0"/>
              <a:t>:  </a:t>
            </a:r>
            <a:r>
              <a:rPr lang="en-US" sz="1900" dirty="0"/>
              <a:t>child(ren) when surviving spouse or child is incarcerated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29</a:t>
            </a:fld>
            <a:endParaRPr lang="en-US" dirty="0"/>
          </a:p>
        </p:txBody>
      </p:sp>
      <p:sp>
        <p:nvSpPr>
          <p:cNvPr id="5" name="TextBox 4">
            <a:extLst>
              <a:ext uri="{FF2B5EF4-FFF2-40B4-BE49-F238E27FC236}">
                <a16:creationId xmlns:a16="http://schemas.microsoft.com/office/drawing/2014/main" id="{CE79CACF-4A63-4717-81E5-596D45D02315}"/>
              </a:ext>
            </a:extLst>
          </p:cNvPr>
          <p:cNvSpPr txBox="1"/>
          <p:nvPr>
            <p:custDataLst>
              <p:tags r:id="rId4"/>
            </p:custDataLst>
          </p:nvPr>
        </p:nvSpPr>
        <p:spPr>
          <a:xfrm>
            <a:off x="462116" y="2193492"/>
            <a:ext cx="8239432" cy="1785104"/>
          </a:xfrm>
          <a:prstGeom prst="rect">
            <a:avLst/>
          </a:prstGeom>
          <a:noFill/>
        </p:spPr>
        <p:txBody>
          <a:bodyPr wrap="square" rtlCol="0">
            <a:spAutoFit/>
          </a:bodyPr>
          <a:lstStyle/>
          <a:p>
            <a:pPr lvl="1" indent="-231775">
              <a:spcAft>
                <a:spcPts val="600"/>
              </a:spcAft>
              <a:buClr>
                <a:schemeClr val="tx1"/>
              </a:buClr>
              <a:buFont typeface="Arial" panose="020B0604020202020204" pitchFamily="34" charset="0"/>
              <a:buChar char="•"/>
            </a:pPr>
            <a:r>
              <a:rPr lang="en-US" sz="2000" dirty="0"/>
              <a:t>Incarcerated surviving spouse: pay child(ren) at death pension rate if there was no surviving spouse</a:t>
            </a:r>
          </a:p>
          <a:p>
            <a:pPr lvl="1" indent="-231775">
              <a:spcAft>
                <a:spcPts val="600"/>
              </a:spcAft>
              <a:buClr>
                <a:schemeClr val="tx1"/>
              </a:buClr>
              <a:buFont typeface="Arial" panose="020B0604020202020204" pitchFamily="34" charset="0"/>
              <a:buChar char="•"/>
            </a:pPr>
            <a:r>
              <a:rPr lang="en-US" sz="2000" dirty="0"/>
              <a:t>Incarcerated child: pay surviving spouse or other child(ren) at death pension rate payable if there was no such child</a:t>
            </a:r>
            <a:r>
              <a:rPr lang="en-US" sz="2000" b="1" dirty="0"/>
              <a:t>  </a:t>
            </a:r>
          </a:p>
          <a:p>
            <a:pPr lvl="1" indent="-231775">
              <a:spcAft>
                <a:spcPts val="600"/>
              </a:spcAft>
              <a:buClr>
                <a:schemeClr val="tx1"/>
              </a:buClr>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19334FD6-09BB-44FB-84BB-B762D911CC77}"/>
              </a:ext>
            </a:extLst>
          </p:cNvPr>
          <p:cNvSpPr txBox="1"/>
          <p:nvPr>
            <p:custDataLst>
              <p:tags r:id="rId5"/>
            </p:custDataLst>
          </p:nvPr>
        </p:nvSpPr>
        <p:spPr>
          <a:xfrm>
            <a:off x="457200" y="4232008"/>
            <a:ext cx="8229600" cy="400110"/>
          </a:xfrm>
          <a:prstGeom prst="rect">
            <a:avLst/>
          </a:prstGeom>
          <a:noFill/>
        </p:spPr>
        <p:txBody>
          <a:bodyPr wrap="square" rtlCol="0">
            <a:spAutoFit/>
          </a:bodyPr>
          <a:lstStyle/>
          <a:p>
            <a:pPr>
              <a:spcAft>
                <a:spcPts val="600"/>
              </a:spcAft>
            </a:pPr>
            <a:r>
              <a:rPr lang="en-US" sz="2000" b="1" dirty="0"/>
              <a:t>DIC</a:t>
            </a:r>
            <a:r>
              <a:rPr lang="en-US" sz="2000" dirty="0"/>
              <a:t>:  </a:t>
            </a:r>
          </a:p>
        </p:txBody>
      </p:sp>
      <p:sp>
        <p:nvSpPr>
          <p:cNvPr id="7" name="TextBox 6">
            <a:extLst>
              <a:ext uri="{FF2B5EF4-FFF2-40B4-BE49-F238E27FC236}">
                <a16:creationId xmlns:a16="http://schemas.microsoft.com/office/drawing/2014/main" id="{CE2063B3-22F9-475B-BDD0-DB60723A3376}"/>
              </a:ext>
            </a:extLst>
          </p:cNvPr>
          <p:cNvSpPr txBox="1"/>
          <p:nvPr>
            <p:custDataLst>
              <p:tags r:id="rId6"/>
            </p:custDataLst>
          </p:nvPr>
        </p:nvSpPr>
        <p:spPr>
          <a:xfrm>
            <a:off x="462116" y="4632118"/>
            <a:ext cx="8239432" cy="1092607"/>
          </a:xfrm>
          <a:prstGeom prst="rect">
            <a:avLst/>
          </a:prstGeom>
          <a:noFill/>
        </p:spPr>
        <p:txBody>
          <a:bodyPr wrap="square" rtlCol="0">
            <a:spAutoFit/>
          </a:bodyPr>
          <a:lstStyle/>
          <a:p>
            <a:pPr lvl="1" indent="-231775">
              <a:spcAft>
                <a:spcPts val="600"/>
              </a:spcAft>
              <a:buClr>
                <a:schemeClr val="tx1"/>
              </a:buClr>
              <a:buFont typeface="Arial" panose="020B0604020202020204" pitchFamily="34" charset="0"/>
              <a:buChar char="•"/>
            </a:pPr>
            <a:r>
              <a:rPr lang="en-US" sz="2000" dirty="0"/>
              <a:t>Incarcerated surviving spouse or child not in surviving spouse’s custody: pay to other child(ren)</a:t>
            </a:r>
          </a:p>
          <a:p>
            <a:pPr lvl="1" indent="-231775">
              <a:spcAft>
                <a:spcPts val="600"/>
              </a:spcAft>
              <a:buClr>
                <a:schemeClr val="tx1"/>
              </a:buClr>
              <a:buFont typeface="Arial" panose="020B0604020202020204" pitchFamily="34" charset="0"/>
              <a:buChar char="•"/>
            </a:pPr>
            <a:r>
              <a:rPr lang="en-US" sz="2000" dirty="0"/>
              <a:t>Incarcerated child: pay to surviving spouse or other children  </a:t>
            </a:r>
          </a:p>
        </p:txBody>
      </p:sp>
    </p:spTree>
    <p:extLst>
      <p:ext uri="{BB962C8B-B14F-4D97-AF65-F5344CB8AC3E}">
        <p14:creationId xmlns:p14="http://schemas.microsoft.com/office/powerpoint/2010/main" val="355874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a:noFill/>
          <a:ln w="9525">
            <a:noFill/>
            <a:miter lim="800000"/>
            <a:headEnd/>
            <a:tailEnd/>
          </a:ln>
          <a:effectLst/>
        </p:spPr>
        <p:txBody>
          <a:bodyPr vert="horz" wrap="square" lIns="69056" tIns="34529" rIns="69056" bIns="34529" numCol="1" rtlCol="0" anchor="t" anchorCtr="0" compatLnSpc="1">
            <a:prstTxWarp prst="textNoShape">
              <a:avLst/>
            </a:prstTxWarp>
            <a:normAutofit/>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233363" indent="-233363"/>
            <a:r>
              <a:rPr lang="en-US" sz="1900" dirty="0"/>
              <a:t>38 U.S.C.  § 5313, Limitation on payment of compensation and DIC to persons incarcerated for conviction of a felony</a:t>
            </a:r>
          </a:p>
          <a:p>
            <a:pPr marL="233363" indent="-233363"/>
            <a:endParaRPr lang="en-US" sz="1900" dirty="0"/>
          </a:p>
          <a:p>
            <a:pPr marL="233363" indent="-233363"/>
            <a:r>
              <a:rPr lang="en-US" sz="1900" dirty="0"/>
              <a:t>38 U.S.C. § 1505, Payment of pension during confinement in penal institutions</a:t>
            </a:r>
          </a:p>
          <a:p>
            <a:pPr marL="233363" indent="-233363"/>
            <a:endParaRPr lang="en-US" sz="1900" dirty="0"/>
          </a:p>
          <a:p>
            <a:pPr marL="233363" indent="-233363"/>
            <a:r>
              <a:rPr lang="en-US" sz="1900" dirty="0"/>
              <a:t>38 CFR 3.665, Incarcerated beneficiaries and fugitive felons-compensation</a:t>
            </a:r>
          </a:p>
          <a:p>
            <a:pPr marL="233363" indent="-233363"/>
            <a:endParaRPr lang="en-US" sz="1900" dirty="0"/>
          </a:p>
          <a:p>
            <a:pPr marL="233363" indent="-233363"/>
            <a:r>
              <a:rPr lang="en-US" sz="1900" dirty="0"/>
              <a:t>38 CFR 3.666, Incarcerated beneficiaries and fugitive felons-pension</a:t>
            </a:r>
          </a:p>
          <a:p>
            <a:pPr marL="233363" indent="-233363"/>
            <a:endParaRPr lang="en-US" sz="1900" dirty="0"/>
          </a:p>
          <a:p>
            <a:pPr marL="233363" indent="-233363"/>
            <a:r>
              <a:rPr lang="en-US" sz="1900" dirty="0"/>
              <a:t>M21-1, Part III, Subpart v, 8, Incarceration</a:t>
            </a:r>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a:t>
            </a:fld>
            <a:endParaRPr lang="en-US" dirty="0"/>
          </a:p>
        </p:txBody>
      </p:sp>
    </p:spTree>
    <p:extLst>
      <p:ext uri="{BB962C8B-B14F-4D97-AF65-F5344CB8AC3E}">
        <p14:creationId xmlns:p14="http://schemas.microsoft.com/office/powerpoint/2010/main" val="1793369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Apportionment Effective Dates</a:t>
            </a:r>
          </a:p>
        </p:txBody>
      </p:sp>
      <p:sp>
        <p:nvSpPr>
          <p:cNvPr id="3" name="Content Placeholder 2"/>
          <p:cNvSpPr>
            <a:spLocks noGrp="1"/>
          </p:cNvSpPr>
          <p:nvPr>
            <p:ph idx="1"/>
            <p:custDataLst>
              <p:tags r:id="rId2"/>
            </p:custDataLst>
          </p:nvPr>
        </p:nvSpPr>
        <p:spPr>
          <a:xfrm>
            <a:off x="457200" y="1554480"/>
            <a:ext cx="8229600" cy="4419283"/>
          </a:xfrm>
        </p:spPr>
        <p:txBody>
          <a:bodyPr>
            <a:normAutofit/>
          </a:bodyPr>
          <a:lstStyle/>
          <a:p>
            <a:pPr marL="233363" indent="-233363"/>
            <a:r>
              <a:rPr lang="en-US" dirty="0"/>
              <a:t>Consider dates of incarceration and date of claim</a:t>
            </a:r>
          </a:p>
          <a:p>
            <a:pPr marL="344488" indent="-344488"/>
            <a:endParaRPr lang="en-US" dirty="0"/>
          </a:p>
          <a:p>
            <a:pPr marL="233363" indent="-233363">
              <a:tabLst>
                <a:tab pos="457200" algn="l"/>
              </a:tabLst>
            </a:pPr>
            <a:r>
              <a:rPr lang="en-US" dirty="0"/>
              <a:t>Effective 61</a:t>
            </a:r>
            <a:r>
              <a:rPr lang="en-US" baseline="30000" dirty="0"/>
              <a:t>st</a:t>
            </a:r>
            <a:r>
              <a:rPr lang="en-US" dirty="0"/>
              <a:t> day of incarceration if within 1 year of notification of rights of the dependents to an apportionment</a:t>
            </a:r>
          </a:p>
          <a:p>
            <a:pPr marL="457200" lvl="1" indent="-223838"/>
            <a:r>
              <a:rPr lang="en-US" dirty="0"/>
              <a:t>If not within 1 year, date of claim</a:t>
            </a:r>
          </a:p>
          <a:p>
            <a:endParaRPr lang="en-US" sz="1200" dirty="0"/>
          </a:p>
          <a:p>
            <a:pPr marL="233363" indent="-233363"/>
            <a:r>
              <a:rPr lang="en-US" dirty="0"/>
              <a:t>If an overpayment exists on the beneficiary’s account, the payment date can be no earlier than the date the Veteran/beneficiary received their last </a:t>
            </a:r>
            <a:r>
              <a:rPr lang="en-US" b="1" i="1" dirty="0"/>
              <a:t>full</a:t>
            </a:r>
            <a:r>
              <a:rPr lang="en-US" dirty="0"/>
              <a:t> rate of payment:</a:t>
            </a:r>
          </a:p>
          <a:p>
            <a:pPr marL="407194" lvl="1" indent="-233363"/>
            <a:r>
              <a:rPr lang="en-US" dirty="0"/>
              <a:t>Apply to the overpayment any benefits due the dependent(s) for the period between the 61</a:t>
            </a:r>
            <a:r>
              <a:rPr lang="en-US" baseline="30000" dirty="0"/>
              <a:t>st</a:t>
            </a:r>
            <a:r>
              <a:rPr lang="en-US" dirty="0"/>
              <a:t> day of incarceration and the date the Veteran/beneficiary received their last </a:t>
            </a:r>
            <a:r>
              <a:rPr lang="en-US" b="1" i="1" dirty="0"/>
              <a:t>full</a:t>
            </a:r>
            <a:r>
              <a:rPr lang="en-US" dirty="0"/>
              <a:t> payment (unless the overpayment was already collected or waived)</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30</a:t>
            </a:fld>
            <a:endParaRPr lang="en-US" dirty="0"/>
          </a:p>
        </p:txBody>
      </p:sp>
    </p:spTree>
    <p:extLst>
      <p:ext uri="{BB962C8B-B14F-4D97-AF65-F5344CB8AC3E}">
        <p14:creationId xmlns:p14="http://schemas.microsoft.com/office/powerpoint/2010/main" val="155493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Notification &amp; Award Adjustment</a:t>
            </a:r>
          </a:p>
        </p:txBody>
      </p:sp>
      <p:sp>
        <p:nvSpPr>
          <p:cNvPr id="3" name="Content Placeholder 2"/>
          <p:cNvSpPr>
            <a:spLocks noGrp="1"/>
          </p:cNvSpPr>
          <p:nvPr>
            <p:ph idx="1"/>
            <p:custDataLst>
              <p:tags r:id="rId2"/>
            </p:custDataLst>
          </p:nvPr>
        </p:nvSpPr>
        <p:spPr>
          <a:xfrm>
            <a:off x="457200" y="1880498"/>
            <a:ext cx="8229600" cy="577013"/>
          </a:xfrm>
        </p:spPr>
        <p:txBody>
          <a:bodyPr>
            <a:normAutofit/>
          </a:bodyPr>
          <a:lstStyle/>
          <a:p>
            <a:r>
              <a:rPr lang="en-US" dirty="0"/>
              <a:t>Notify apportionee: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31</a:t>
            </a:fld>
            <a:endParaRPr lang="en-US" dirty="0"/>
          </a:p>
        </p:txBody>
      </p:sp>
      <p:sp>
        <p:nvSpPr>
          <p:cNvPr id="5" name="TextBox 4">
            <a:extLst>
              <a:ext uri="{FF2B5EF4-FFF2-40B4-BE49-F238E27FC236}">
                <a16:creationId xmlns:a16="http://schemas.microsoft.com/office/drawing/2014/main" id="{9390D572-3615-4A19-93FF-4FAB448D18B9}"/>
              </a:ext>
            </a:extLst>
          </p:cNvPr>
          <p:cNvSpPr txBox="1"/>
          <p:nvPr>
            <p:custDataLst>
              <p:tags r:id="rId4"/>
            </p:custDataLst>
          </p:nvPr>
        </p:nvSpPr>
        <p:spPr>
          <a:xfrm>
            <a:off x="481781" y="2422527"/>
            <a:ext cx="8219767" cy="1092607"/>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pPr>
            <a:r>
              <a:rPr lang="en-US" sz="2000" dirty="0"/>
              <a:t>Apportionment is temporary (subject to immediate discontinuance and/or reduction)</a:t>
            </a:r>
          </a:p>
          <a:p>
            <a:pPr marL="461963" lvl="1" indent="-236538">
              <a:spcAft>
                <a:spcPts val="600"/>
              </a:spcAft>
              <a:buClr>
                <a:schemeClr val="tx1"/>
              </a:buClr>
              <a:buFont typeface="Arial" panose="020B0604020202020204" pitchFamily="34" charset="0"/>
              <a:buChar char="•"/>
            </a:pPr>
            <a:r>
              <a:rPr lang="en-US" sz="2000" dirty="0"/>
              <a:t>May submit new apportionment claim after incarceration ends</a:t>
            </a:r>
          </a:p>
        </p:txBody>
      </p:sp>
      <p:sp>
        <p:nvSpPr>
          <p:cNvPr id="6" name="TextBox 5">
            <a:extLst>
              <a:ext uri="{FF2B5EF4-FFF2-40B4-BE49-F238E27FC236}">
                <a16:creationId xmlns:a16="http://schemas.microsoft.com/office/drawing/2014/main" id="{D7EE5659-4B36-47DC-9A23-E2ADC010CEEE}"/>
              </a:ext>
            </a:extLst>
          </p:cNvPr>
          <p:cNvSpPr txBox="1"/>
          <p:nvPr>
            <p:custDataLst>
              <p:tags r:id="rId5"/>
            </p:custDataLst>
          </p:nvPr>
        </p:nvSpPr>
        <p:spPr>
          <a:xfrm>
            <a:off x="457200" y="3669757"/>
            <a:ext cx="8229600" cy="400110"/>
          </a:xfrm>
          <a:prstGeom prst="rect">
            <a:avLst/>
          </a:prstGeom>
          <a:noFill/>
        </p:spPr>
        <p:txBody>
          <a:bodyPr wrap="square" rtlCol="0">
            <a:spAutoFit/>
          </a:bodyPr>
          <a:lstStyle/>
          <a:p>
            <a:pPr>
              <a:spcAft>
                <a:spcPts val="600"/>
              </a:spcAft>
            </a:pPr>
            <a:r>
              <a:rPr lang="en-US" sz="2000" dirty="0"/>
              <a:t>Upon release from incarceration:  </a:t>
            </a:r>
          </a:p>
        </p:txBody>
      </p:sp>
      <p:sp>
        <p:nvSpPr>
          <p:cNvPr id="7" name="TextBox 6">
            <a:extLst>
              <a:ext uri="{FF2B5EF4-FFF2-40B4-BE49-F238E27FC236}">
                <a16:creationId xmlns:a16="http://schemas.microsoft.com/office/drawing/2014/main" id="{94714BF8-7F3D-4D74-B62F-3B737F35412B}"/>
              </a:ext>
            </a:extLst>
          </p:cNvPr>
          <p:cNvSpPr txBox="1"/>
          <p:nvPr>
            <p:custDataLst>
              <p:tags r:id="rId6"/>
            </p:custDataLst>
          </p:nvPr>
        </p:nvSpPr>
        <p:spPr>
          <a:xfrm>
            <a:off x="481781" y="4032101"/>
            <a:ext cx="8219767" cy="1092607"/>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pPr>
            <a:r>
              <a:rPr lang="en-US" sz="2000" dirty="0"/>
              <a:t>Assume reconciliation, </a:t>
            </a:r>
            <a:r>
              <a:rPr lang="en-US" sz="2000" b="1" dirty="0"/>
              <a:t>unless</a:t>
            </a:r>
            <a:r>
              <a:rPr lang="en-US" sz="2000" dirty="0"/>
              <a:t> there is evidence to the contrary</a:t>
            </a:r>
          </a:p>
          <a:p>
            <a:pPr marL="461963" lvl="1" indent="-236538">
              <a:spcAft>
                <a:spcPts val="600"/>
              </a:spcAft>
              <a:buClr>
                <a:schemeClr val="tx1"/>
              </a:buClr>
              <a:buFont typeface="Arial" panose="020B0604020202020204" pitchFamily="34" charset="0"/>
              <a:buChar char="•"/>
            </a:pPr>
            <a:r>
              <a:rPr lang="en-US" sz="2000" dirty="0"/>
              <a:t>Discontinue or reduce apportionment and reinstate benefits accordingly   </a:t>
            </a:r>
          </a:p>
        </p:txBody>
      </p:sp>
    </p:spTree>
    <p:extLst>
      <p:ext uri="{BB962C8B-B14F-4D97-AF65-F5344CB8AC3E}">
        <p14:creationId xmlns:p14="http://schemas.microsoft.com/office/powerpoint/2010/main" val="53364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76300" y="697982"/>
            <a:ext cx="7391400" cy="1086867"/>
          </a:xfrm>
        </p:spPr>
        <p:txBody>
          <a:bodyPr>
            <a:normAutofit/>
          </a:bodyPr>
          <a:lstStyle/>
          <a:p>
            <a:r>
              <a:rPr lang="en-US" dirty="0"/>
              <a:t>Discontinuing Apportionment When Incarceration Ends</a:t>
            </a:r>
          </a:p>
        </p:txBody>
      </p:sp>
      <p:sp>
        <p:nvSpPr>
          <p:cNvPr id="3" name="Content Placeholder 2"/>
          <p:cNvSpPr>
            <a:spLocks noGrp="1"/>
          </p:cNvSpPr>
          <p:nvPr>
            <p:ph idx="1"/>
            <p:custDataLst>
              <p:tags r:id="rId2"/>
            </p:custDataLst>
          </p:nvPr>
        </p:nvSpPr>
        <p:spPr>
          <a:xfrm>
            <a:off x="457200" y="1784848"/>
            <a:ext cx="8229600" cy="4817130"/>
          </a:xfrm>
        </p:spPr>
        <p:txBody>
          <a:bodyPr>
            <a:normAutofit/>
          </a:bodyPr>
          <a:lstStyle/>
          <a:p>
            <a:r>
              <a:rPr lang="en-US" dirty="0"/>
              <a:t>Since apportionees should have been notified of the temporary nature of the apportionment at the time of the grant, there is no need to provide due process prior to terminating or reducing the apportionment.</a:t>
            </a:r>
          </a:p>
          <a:p>
            <a:endParaRPr lang="en-US" sz="1600" dirty="0"/>
          </a:p>
          <a:p>
            <a:r>
              <a:rPr lang="en-US" dirty="0"/>
              <a:t>When determining the effective date to adjust the apportionment after the primary beneficiary’s incarceration ends, consider: </a:t>
            </a:r>
          </a:p>
          <a:p>
            <a:pPr marL="342900" indent="-342900">
              <a:buFont typeface="Arial" panose="020B0604020202020204" pitchFamily="34" charset="0"/>
              <a:buChar char="•"/>
            </a:pPr>
            <a:r>
              <a:rPr lang="en-US" dirty="0"/>
              <a:t>the date of release, </a:t>
            </a:r>
          </a:p>
          <a:p>
            <a:pPr marL="342900" indent="-342900">
              <a:buFont typeface="Arial" panose="020B0604020202020204" pitchFamily="34" charset="0"/>
              <a:buChar char="•"/>
            </a:pPr>
            <a:r>
              <a:rPr lang="en-US" dirty="0"/>
              <a:t>the last paid date (from Award Information tab in Share), and </a:t>
            </a:r>
          </a:p>
          <a:p>
            <a:pPr marL="342900" indent="-342900">
              <a:buFont typeface="Arial" panose="020B0604020202020204" pitchFamily="34" charset="0"/>
              <a:buChar char="•"/>
            </a:pPr>
            <a:r>
              <a:rPr lang="en-US" dirty="0"/>
              <a:t>whether the primary beneficiary was reunited with the dependent(s)</a:t>
            </a:r>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32</a:t>
            </a:fld>
            <a:endParaRPr lang="en-US" dirty="0"/>
          </a:p>
        </p:txBody>
      </p:sp>
    </p:spTree>
    <p:extLst>
      <p:ext uri="{BB962C8B-B14F-4D97-AF65-F5344CB8AC3E}">
        <p14:creationId xmlns:p14="http://schemas.microsoft.com/office/powerpoint/2010/main" val="77227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Discontinuing Apportionment-Pension</a:t>
            </a:r>
          </a:p>
        </p:txBody>
      </p:sp>
      <p:sp>
        <p:nvSpPr>
          <p:cNvPr id="3" name="Content Placeholder 2"/>
          <p:cNvSpPr>
            <a:spLocks noGrp="1"/>
          </p:cNvSpPr>
          <p:nvPr>
            <p:ph idx="1"/>
            <p:custDataLst>
              <p:tags r:id="rId2"/>
            </p:custDataLst>
          </p:nvPr>
        </p:nvSpPr>
        <p:spPr>
          <a:xfrm>
            <a:off x="457200" y="1569720"/>
            <a:ext cx="8229600" cy="4724400"/>
          </a:xfrm>
        </p:spPr>
        <p:txBody>
          <a:bodyPr>
            <a:normAutofit/>
          </a:bodyPr>
          <a:lstStyle/>
          <a:p>
            <a:r>
              <a:rPr lang="en-US" dirty="0"/>
              <a:t>•	</a:t>
            </a:r>
            <a:r>
              <a:rPr lang="en-US" u="sng" dirty="0"/>
              <a:t>Discontinue</a:t>
            </a:r>
            <a:r>
              <a:rPr lang="en-US" dirty="0"/>
              <a:t> the apportionment effective the last paid date </a:t>
            </a:r>
          </a:p>
          <a:p>
            <a:r>
              <a:rPr lang="en-US" dirty="0"/>
              <a:t>•	For the period between the date incarceration ended and the last paid 	date for the apportionment, pay the Veteran the difference between	the full amount of pension to which he or she is entitled, and the 	amount of the apportionment</a:t>
            </a:r>
          </a:p>
          <a:p>
            <a:r>
              <a:rPr lang="en-US" dirty="0"/>
              <a:t>•	Resume payment of the full amount of pension to which the Veteran 	is entitled effective the last paid date of the apportionment, and</a:t>
            </a:r>
          </a:p>
          <a:p>
            <a:r>
              <a:rPr lang="en-US" dirty="0"/>
              <a:t>•	Notify both the Veteran and his or her dependents of the adjustments 	made to their individual awards</a:t>
            </a:r>
          </a:p>
          <a:p>
            <a:endParaRPr lang="en-US" dirty="0"/>
          </a:p>
          <a:p>
            <a:r>
              <a:rPr lang="en-US" b="1" dirty="0"/>
              <a:t>Note</a:t>
            </a:r>
            <a:r>
              <a:rPr lang="en-US" dirty="0"/>
              <a:t>:  need to obtain income and net worth information to determine pension entitlement amount following release from incarceration.</a:t>
            </a:r>
          </a:p>
          <a:p>
            <a:endParaRPr lang="en-US" dirty="0"/>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33</a:t>
            </a:fld>
            <a:endParaRPr lang="en-US" dirty="0"/>
          </a:p>
        </p:txBody>
      </p:sp>
    </p:spTree>
    <p:extLst>
      <p:ext uri="{BB962C8B-B14F-4D97-AF65-F5344CB8AC3E}">
        <p14:creationId xmlns:p14="http://schemas.microsoft.com/office/powerpoint/2010/main" val="273123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75360" y="697982"/>
            <a:ext cx="7193280" cy="1086867"/>
          </a:xfrm>
        </p:spPr>
        <p:txBody>
          <a:bodyPr>
            <a:normAutofit/>
          </a:bodyPr>
          <a:lstStyle/>
          <a:p>
            <a:r>
              <a:rPr lang="en-US" dirty="0"/>
              <a:t>Discontinuing Apportionment-Compensation</a:t>
            </a:r>
          </a:p>
        </p:txBody>
      </p:sp>
      <p:sp>
        <p:nvSpPr>
          <p:cNvPr id="3" name="Content Placeholder 2"/>
          <p:cNvSpPr>
            <a:spLocks noGrp="1"/>
          </p:cNvSpPr>
          <p:nvPr>
            <p:ph idx="1"/>
            <p:custDataLst>
              <p:tags r:id="rId2"/>
            </p:custDataLst>
          </p:nvPr>
        </p:nvSpPr>
        <p:spPr>
          <a:xfrm>
            <a:off x="457200" y="1784849"/>
            <a:ext cx="8229600" cy="4160520"/>
          </a:xfrm>
        </p:spPr>
        <p:txBody>
          <a:bodyPr>
            <a:normAutofit/>
          </a:bodyPr>
          <a:lstStyle/>
          <a:p>
            <a:r>
              <a:rPr lang="en-US" dirty="0"/>
              <a:t>Reunited with his/her dependents:</a:t>
            </a:r>
          </a:p>
          <a:p>
            <a:r>
              <a:rPr lang="en-US" dirty="0"/>
              <a:t>•	</a:t>
            </a:r>
            <a:r>
              <a:rPr lang="en-US" u="sng" dirty="0"/>
              <a:t>Discontinue</a:t>
            </a:r>
            <a:r>
              <a:rPr lang="en-US" dirty="0"/>
              <a:t> the apportionment effective the last paid date (DLP)</a:t>
            </a:r>
          </a:p>
          <a:p>
            <a:r>
              <a:rPr lang="en-US" dirty="0"/>
              <a:t>•	For the period between the date incarceration ended and the last paid 	date for the apportionment, pay the Veteran the difference between 	the full amount of compensation to which he or she is entitled, and 	the amount of the apportionment</a:t>
            </a:r>
          </a:p>
          <a:p>
            <a:r>
              <a:rPr lang="en-US" dirty="0"/>
              <a:t>•	Resume payment of the full amount of compensation to which the 	Veteran is entitled effective the DLP of the apportionment, and</a:t>
            </a:r>
          </a:p>
          <a:p>
            <a:r>
              <a:rPr lang="en-US" dirty="0"/>
              <a:t>•	Notify both the Veteran and his or her dependents of the adjustments 	made to their individual awards</a:t>
            </a:r>
          </a:p>
          <a:p>
            <a:endParaRPr lang="en-US" dirty="0"/>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34</a:t>
            </a:fld>
            <a:endParaRPr lang="en-US" dirty="0"/>
          </a:p>
        </p:txBody>
      </p:sp>
    </p:spTree>
    <p:extLst>
      <p:ext uri="{BB962C8B-B14F-4D97-AF65-F5344CB8AC3E}">
        <p14:creationId xmlns:p14="http://schemas.microsoft.com/office/powerpoint/2010/main" val="26493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75360" y="472441"/>
            <a:ext cx="7193280" cy="1086867"/>
          </a:xfrm>
        </p:spPr>
        <p:txBody>
          <a:bodyPr>
            <a:normAutofit/>
          </a:bodyPr>
          <a:lstStyle/>
          <a:p>
            <a:r>
              <a:rPr lang="en-US" dirty="0"/>
              <a:t>Discontinuing Apportionment-Compensation (cont.)</a:t>
            </a:r>
          </a:p>
        </p:txBody>
      </p:sp>
      <p:sp>
        <p:nvSpPr>
          <p:cNvPr id="3" name="Content Placeholder 2"/>
          <p:cNvSpPr>
            <a:spLocks noGrp="1"/>
          </p:cNvSpPr>
          <p:nvPr>
            <p:ph idx="1"/>
            <p:custDataLst>
              <p:tags r:id="rId2"/>
            </p:custDataLst>
          </p:nvPr>
        </p:nvSpPr>
        <p:spPr>
          <a:xfrm>
            <a:off x="457200" y="1661160"/>
            <a:ext cx="8229600" cy="4724399"/>
          </a:xfrm>
        </p:spPr>
        <p:txBody>
          <a:bodyPr>
            <a:normAutofit fontScale="92500" lnSpcReduction="20000"/>
          </a:bodyPr>
          <a:lstStyle/>
          <a:p>
            <a:r>
              <a:rPr lang="en-US" dirty="0"/>
              <a:t>Not reunited with his/her dependents:</a:t>
            </a:r>
          </a:p>
          <a:p>
            <a:r>
              <a:rPr lang="en-US" dirty="0"/>
              <a:t>•	</a:t>
            </a:r>
            <a:r>
              <a:rPr lang="en-US" u="sng" dirty="0"/>
              <a:t>Reduce</a:t>
            </a:r>
            <a:r>
              <a:rPr lang="en-US" dirty="0"/>
              <a:t> the apportionment to the dependent(s) with whom the veteran is 	not reunited to the additional amount payable for the dependent(s) 	effective the last paid date </a:t>
            </a:r>
          </a:p>
          <a:p>
            <a:r>
              <a:rPr lang="en-US" dirty="0"/>
              <a:t>•	For the period between the date incarceration ended and the last paid 	date for the apportionment, pay the Veteran the difference between the 	full amount of compensation to which he or she is entitled, and the 	amount of the apportionment</a:t>
            </a:r>
          </a:p>
          <a:p>
            <a:r>
              <a:rPr lang="en-US" dirty="0"/>
              <a:t>•	Resume payment of the full amount of compensation to which the 	Veteran is entitled, minus the additional benefits for the dependent(s) 	with whom he/she is not reunited effective the last paid date of the 	apportionment, and</a:t>
            </a:r>
          </a:p>
          <a:p>
            <a:r>
              <a:rPr lang="en-US" dirty="0"/>
              <a:t>•	Notify both the Veteran and his or her dependents of the adjustments 	made to their individual awards</a:t>
            </a:r>
          </a:p>
          <a:p>
            <a:r>
              <a:rPr lang="en-US" dirty="0"/>
              <a:t>•	Develop to the apportionee to determine if the apportionment should 	continue per M21-1.III.v.3.A.2 and allow 60 days for a response.  Follow 	instructions in M21-1.III.v.8.B.2.l-m once a response is received or 60 	days has passed.</a:t>
            </a:r>
          </a:p>
          <a:p>
            <a:endParaRPr lang="en-US" dirty="0"/>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35</a:t>
            </a:fld>
            <a:endParaRPr lang="en-US" dirty="0"/>
          </a:p>
        </p:txBody>
      </p:sp>
    </p:spTree>
    <p:extLst>
      <p:ext uri="{BB962C8B-B14F-4D97-AF65-F5344CB8AC3E}">
        <p14:creationId xmlns:p14="http://schemas.microsoft.com/office/powerpoint/2010/main" val="1531163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Knowledge Check</a:t>
            </a:r>
          </a:p>
        </p:txBody>
      </p:sp>
      <p:sp>
        <p:nvSpPr>
          <p:cNvPr id="3" name="Content Placeholder 2">
            <a:extLst>
              <a:ext uri="{FF2B5EF4-FFF2-40B4-BE49-F238E27FC236}">
                <a16:creationId xmlns:a16="http://schemas.microsoft.com/office/drawing/2014/main" id="{1EA9C907-4CFF-4747-BB1E-56161686FB77}"/>
              </a:ext>
            </a:extLst>
          </p:cNvPr>
          <p:cNvSpPr>
            <a:spLocks noGrp="1"/>
          </p:cNvSpPr>
          <p:nvPr>
            <p:ph idx="1"/>
            <p:custDataLst>
              <p:tags r:id="rId2"/>
            </p:custDataLst>
          </p:nvPr>
        </p:nvSpPr>
        <p:spPr>
          <a:xfrm>
            <a:off x="457200" y="2057400"/>
            <a:ext cx="8229600" cy="3916363"/>
          </a:xfrm>
        </p:spPr>
        <p:txBody>
          <a:bodyPr/>
          <a:lstStyle/>
          <a:p>
            <a:r>
              <a:rPr lang="en-US" dirty="0">
                <a:cs typeface="Times New Roman" panose="02020603050405020304" pitchFamily="18" charset="0"/>
              </a:rPr>
              <a:t>Turn to page 22 of the trainee handout and complete the exercise for Topic 4</a:t>
            </a:r>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36</a:t>
            </a:fld>
            <a:endParaRPr lang="en-US" dirty="0"/>
          </a:p>
        </p:txBody>
      </p:sp>
    </p:spTree>
    <p:extLst>
      <p:ext uri="{BB962C8B-B14F-4D97-AF65-F5344CB8AC3E}">
        <p14:creationId xmlns:p14="http://schemas.microsoft.com/office/powerpoint/2010/main" val="2927839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Incarcerated Dependents</a:t>
            </a:r>
          </a:p>
        </p:txBody>
      </p:sp>
      <p:sp>
        <p:nvSpPr>
          <p:cNvPr id="3" name="Content Placeholder 2"/>
          <p:cNvSpPr>
            <a:spLocks noGrp="1"/>
          </p:cNvSpPr>
          <p:nvPr>
            <p:ph idx="1"/>
            <p:custDataLst>
              <p:tags r:id="rId2"/>
            </p:custDataLst>
          </p:nvPr>
        </p:nvSpPr>
        <p:spPr>
          <a:xfrm>
            <a:off x="457200" y="1524000"/>
            <a:ext cx="8229600" cy="4876800"/>
          </a:xfrm>
        </p:spPr>
        <p:txBody>
          <a:bodyPr>
            <a:normAutofit lnSpcReduction="10000"/>
          </a:bodyPr>
          <a:lstStyle/>
          <a:p>
            <a:pPr marL="233363" indent="-233363">
              <a:lnSpc>
                <a:spcPct val="110000"/>
              </a:lnSpc>
            </a:pPr>
            <a:r>
              <a:rPr lang="en-US" dirty="0"/>
              <a:t>Compensation: only adjust if apportionment is being paid to, or on behalf of dependent (stop apportionment)</a:t>
            </a:r>
          </a:p>
          <a:p>
            <a:pPr marL="233363" indent="-233363">
              <a:lnSpc>
                <a:spcPct val="110000"/>
              </a:lnSpc>
            </a:pPr>
            <a:endParaRPr lang="en-US" dirty="0"/>
          </a:p>
          <a:p>
            <a:pPr marL="233363" indent="-233363">
              <a:lnSpc>
                <a:spcPct val="110000"/>
              </a:lnSpc>
            </a:pPr>
            <a:r>
              <a:rPr lang="en-US" dirty="0"/>
              <a:t>Pension: no pension paid to, or on behalf of, incarcerated dependent</a:t>
            </a:r>
          </a:p>
          <a:p>
            <a:pPr marL="457200" lvl="1" indent="-223838">
              <a:lnSpc>
                <a:spcPct val="110000"/>
              </a:lnSpc>
            </a:pPr>
            <a:r>
              <a:rPr lang="en-US" dirty="0"/>
              <a:t>adjustments made depending on which dependent is entitled to the benefit and who is receiving the payment</a:t>
            </a:r>
          </a:p>
          <a:p>
            <a:pPr>
              <a:lnSpc>
                <a:spcPct val="110000"/>
              </a:lnSpc>
            </a:pPr>
            <a:endParaRPr lang="en-US" dirty="0"/>
          </a:p>
          <a:p>
            <a:pPr marL="233363" indent="-233363">
              <a:lnSpc>
                <a:spcPct val="110000"/>
              </a:lnSpc>
            </a:pPr>
            <a:r>
              <a:rPr lang="en-US" dirty="0"/>
              <a:t>DIC: reduced rate of ½ of the 10% service-connected compensation rate.  Remaining amount may be apportioned to other child(ren) or surviving spouse if child was incarcerated.  </a:t>
            </a:r>
          </a:p>
          <a:p>
            <a:pPr marL="233363" indent="-233363">
              <a:lnSpc>
                <a:spcPct val="110000"/>
              </a:lnSpc>
            </a:pPr>
            <a:endParaRPr lang="en-US" dirty="0"/>
          </a:p>
          <a:p>
            <a:pPr marL="0" indent="0">
              <a:lnSpc>
                <a:spcPct val="110000"/>
              </a:lnSpc>
              <a:buNone/>
            </a:pPr>
            <a:r>
              <a:rPr lang="en-US" b="1" dirty="0"/>
              <a:t>Note</a:t>
            </a:r>
            <a:r>
              <a:rPr lang="en-US" dirty="0"/>
              <a:t>: the apportionment must still be based on need shown by the claimant</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37</a:t>
            </a:fld>
            <a:endParaRPr lang="en-US" dirty="0"/>
          </a:p>
        </p:txBody>
      </p:sp>
    </p:spTree>
    <p:extLst>
      <p:ext uri="{BB962C8B-B14F-4D97-AF65-F5344CB8AC3E}">
        <p14:creationId xmlns:p14="http://schemas.microsoft.com/office/powerpoint/2010/main" val="522238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Knowledge Check</a:t>
            </a:r>
          </a:p>
        </p:txBody>
      </p:sp>
      <p:sp>
        <p:nvSpPr>
          <p:cNvPr id="3" name="Content Placeholder 2">
            <a:extLst>
              <a:ext uri="{FF2B5EF4-FFF2-40B4-BE49-F238E27FC236}">
                <a16:creationId xmlns:a16="http://schemas.microsoft.com/office/drawing/2014/main" id="{BBB099F1-5521-45E1-A9AC-1D289543E010}"/>
              </a:ext>
            </a:extLst>
          </p:cNvPr>
          <p:cNvSpPr>
            <a:spLocks noGrp="1"/>
          </p:cNvSpPr>
          <p:nvPr>
            <p:ph idx="1"/>
            <p:custDataLst>
              <p:tags r:id="rId2"/>
            </p:custDataLst>
          </p:nvPr>
        </p:nvSpPr>
        <p:spPr>
          <a:xfrm>
            <a:off x="457200" y="2057400"/>
            <a:ext cx="8229600" cy="3916363"/>
          </a:xfrm>
        </p:spPr>
        <p:txBody>
          <a:bodyPr/>
          <a:lstStyle/>
          <a:p>
            <a:r>
              <a:rPr lang="en-US" dirty="0">
                <a:cs typeface="Times New Roman" panose="02020603050405020304" pitchFamily="18" charset="0"/>
              </a:rPr>
              <a:t>Turn to page 22 of the trainee handout and complete the exercise for Topic 5</a:t>
            </a:r>
          </a:p>
          <a:p>
            <a:endParaRPr lang="en-US" dirty="0"/>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38</a:t>
            </a:fld>
            <a:endParaRPr lang="en-US" dirty="0"/>
          </a:p>
        </p:txBody>
      </p:sp>
    </p:spTree>
    <p:extLst>
      <p:ext uri="{BB962C8B-B14F-4D97-AF65-F5344CB8AC3E}">
        <p14:creationId xmlns:p14="http://schemas.microsoft.com/office/powerpoint/2010/main" val="2400384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9209-2B5D-4477-9E91-AC062BB423BB}"/>
              </a:ext>
            </a:extLst>
          </p:cNvPr>
          <p:cNvSpPr>
            <a:spLocks noGrp="1"/>
          </p:cNvSpPr>
          <p:nvPr>
            <p:ph type="title"/>
            <p:custDataLst>
              <p:tags r:id="rId1"/>
            </p:custDataLst>
          </p:nvPr>
        </p:nvSpPr>
        <p:spPr>
          <a:xfrm>
            <a:off x="0" y="2885568"/>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01B52873-0A3B-496F-A8F9-BF9836730C26}"/>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39</a:t>
            </a:fld>
            <a:endParaRPr lang="en-US" dirty="0"/>
          </a:p>
        </p:txBody>
      </p:sp>
    </p:spTree>
    <p:extLst>
      <p:ext uri="{BB962C8B-B14F-4D97-AF65-F5344CB8AC3E}">
        <p14:creationId xmlns:p14="http://schemas.microsoft.com/office/powerpoint/2010/main" val="218186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a:noFill/>
          <a:ln w="9525">
            <a:noFill/>
            <a:miter lim="800000"/>
            <a:headEnd/>
            <a:tailEnd/>
          </a:ln>
          <a:effectLst/>
        </p:spPr>
        <p:txBody>
          <a:bodyPr vert="horz" wrap="square" lIns="69056" tIns="34529" rIns="69056" bIns="34529" numCol="1" rtlCol="0" anchor="t" anchorCtr="0" compatLnSpc="1">
            <a:prstTxWarp prst="textNoShape">
              <a:avLst/>
            </a:prstTxWarp>
            <a:normAutofit/>
          </a:bodyPr>
          <a:lstStyle/>
          <a:p>
            <a:r>
              <a:rPr lang="en-US" dirty="0"/>
              <a:t>References (cont.)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M21-1, Part X, 7, Bureau of Prisons (BOP) Match</a:t>
            </a:r>
          </a:p>
          <a:p>
            <a:pPr marL="233363" indent="-233363"/>
            <a:endParaRPr lang="en-US" dirty="0"/>
          </a:p>
          <a:p>
            <a:pPr marL="233363" indent="-233363"/>
            <a:r>
              <a:rPr lang="en-US" dirty="0"/>
              <a:t>M21-1, Part X, 2.D.2, SSA Prison Match</a:t>
            </a:r>
          </a:p>
          <a:p>
            <a:pPr marL="233363" indent="-233363"/>
            <a:endParaRPr lang="en-US" dirty="0"/>
          </a:p>
          <a:p>
            <a:pPr marL="233363" indent="-233363"/>
            <a:r>
              <a:rPr lang="en-US" dirty="0"/>
              <a:t>VBMS-A User Guide (Log in to VBMS-A &amp; click “Awards Help”)</a:t>
            </a:r>
          </a:p>
          <a:p>
            <a:pPr marL="233363" indent="-233363"/>
            <a:endParaRPr lang="en-US" dirty="0"/>
          </a:p>
          <a:p>
            <a:pPr marL="233363" indent="-233363"/>
            <a:r>
              <a:rPr lang="en-US" dirty="0"/>
              <a:t>VETSNET Awards User Guide</a:t>
            </a:r>
          </a:p>
          <a:p>
            <a:pPr marL="233363" indent="-233363"/>
            <a:endParaRPr lang="en-US" dirty="0"/>
          </a:p>
          <a:p>
            <a:pPr marL="233363" lvl="0" indent="-233363"/>
            <a:r>
              <a:rPr lang="en-US" dirty="0"/>
              <a:t>VSR Assistant – Resources, 61-Day Rule Incarceration Calculator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4</a:t>
            </a:fld>
            <a:endParaRPr lang="en-US" dirty="0"/>
          </a:p>
        </p:txBody>
      </p:sp>
    </p:spTree>
    <p:extLst>
      <p:ext uri="{BB962C8B-B14F-4D97-AF65-F5344CB8AC3E}">
        <p14:creationId xmlns:p14="http://schemas.microsoft.com/office/powerpoint/2010/main" val="710600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6" name="Slide Number Placeholder 5">
            <a:extLst>
              <a:ext uri="{FF2B5EF4-FFF2-40B4-BE49-F238E27FC236}">
                <a16:creationId xmlns:a16="http://schemas.microsoft.com/office/drawing/2014/main" id="{6567C4E9-AC81-47E6-A7B3-F4209A99991D}"/>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40</a:t>
            </a:fld>
            <a:endParaRPr lang="en-US" dirty="0"/>
          </a:p>
        </p:txBody>
      </p:sp>
    </p:spTree>
    <p:extLst>
      <p:ext uri="{BB962C8B-B14F-4D97-AF65-F5344CB8AC3E}">
        <p14:creationId xmlns:p14="http://schemas.microsoft.com/office/powerpoint/2010/main" val="21615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a:noFill/>
          <a:ln w="9525">
            <a:noFill/>
            <a:miter lim="800000"/>
            <a:headEnd/>
            <a:tailEnd/>
          </a:ln>
          <a:effectLst/>
        </p:spPr>
        <p:txBody>
          <a:bodyPr vert="horz" wrap="square" lIns="69056" tIns="34529" rIns="69056" bIns="34529" numCol="1" rtlCol="0" anchor="t" anchorCtr="0" compatLnSpc="1">
            <a:prstTxWarp prst="textNoShape">
              <a:avLst/>
            </a:prstTxWarp>
            <a:normAutofit/>
          </a:bodyPr>
          <a:lstStyle/>
          <a:p>
            <a:r>
              <a:rPr lang="en-US" dirty="0"/>
              <a:t>Terms</a:t>
            </a:r>
          </a:p>
        </p:txBody>
      </p:sp>
      <p:sp>
        <p:nvSpPr>
          <p:cNvPr id="3" name="Content Placeholder 2"/>
          <p:cNvSpPr>
            <a:spLocks noGrp="1"/>
          </p:cNvSpPr>
          <p:nvPr>
            <p:ph idx="1"/>
            <p:custDataLst>
              <p:tags r:id="rId2"/>
            </p:custDataLst>
          </p:nvPr>
        </p:nvSpPr>
        <p:spPr>
          <a:xfrm>
            <a:off x="457200" y="1470818"/>
            <a:ext cx="8229600" cy="5006182"/>
          </a:xfrm>
        </p:spPr>
        <p:txBody>
          <a:bodyPr>
            <a:normAutofit/>
          </a:bodyPr>
          <a:lstStyle/>
          <a:p>
            <a:pPr marL="233363" indent="-233363"/>
            <a:r>
              <a:rPr lang="en-US" b="1" dirty="0"/>
              <a:t>Arrest warrant</a:t>
            </a:r>
            <a:r>
              <a:rPr lang="en-US" dirty="0"/>
              <a:t>-order from an official authorized to issue such warrants directing that a named individual be arrested</a:t>
            </a:r>
          </a:p>
          <a:p>
            <a:pPr marL="233363" indent="-233363"/>
            <a:r>
              <a:rPr lang="en-US" b="1" dirty="0"/>
              <a:t>Incarcerated beneficiary</a:t>
            </a:r>
            <a:r>
              <a:rPr lang="en-US" dirty="0"/>
              <a:t>-any beneficiary incarcerated in a Federal, State, local prison, jail, or other penal institution for committing a felony and receiving compensation or for committing a felony or misdemeanor and receiving pension</a:t>
            </a:r>
          </a:p>
          <a:p>
            <a:pPr marL="233363" indent="-233363"/>
            <a:r>
              <a:rPr lang="en-US" b="1" dirty="0"/>
              <a:t>Felony</a:t>
            </a:r>
            <a:r>
              <a:rPr lang="en-US" dirty="0"/>
              <a:t>-any offense punishable by death or imprisonment for a term exceeding one year, unless specifically categorized as a misdemeanor under the law of the prosecuting jurisdiction</a:t>
            </a:r>
          </a:p>
          <a:p>
            <a:pPr marL="233363" indent="-233363"/>
            <a:r>
              <a:rPr lang="en-US" b="1" dirty="0"/>
              <a:t>Misdemeanor</a:t>
            </a:r>
            <a:r>
              <a:rPr lang="en-US" dirty="0"/>
              <a:t>-any offense lower than a felony and generally punishable by fine, penalty, forfeiture, or imprisonment other than in a penitentiary</a:t>
            </a:r>
          </a:p>
          <a:p>
            <a:pPr marL="233363" indent="-233363"/>
            <a:r>
              <a:rPr lang="en-US" b="1" dirty="0"/>
              <a:t>Release from incarceration</a:t>
            </a:r>
            <a:r>
              <a:rPr lang="en-US" dirty="0"/>
              <a:t>-includes participation in a work release or halfway house program, residential re-entry center, parole, and/or completion of sentence  </a:t>
            </a:r>
          </a:p>
        </p:txBody>
      </p:sp>
      <p:sp>
        <p:nvSpPr>
          <p:cNvPr id="6"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5</a:t>
            </a:fld>
            <a:endParaRPr lang="en-US" dirty="0"/>
          </a:p>
        </p:txBody>
      </p:sp>
    </p:spTree>
    <p:extLst>
      <p:ext uri="{BB962C8B-B14F-4D97-AF65-F5344CB8AC3E}">
        <p14:creationId xmlns:p14="http://schemas.microsoft.com/office/powerpoint/2010/main" val="181607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635554"/>
          </a:xfrm>
          <a:noFill/>
          <a:ln w="9525">
            <a:noFill/>
            <a:miter lim="800000"/>
            <a:headEnd/>
            <a:tailEnd/>
          </a:ln>
          <a:effectLst/>
        </p:spPr>
        <p:txBody>
          <a:bodyPr vert="horz" wrap="square" lIns="69056" tIns="34529" rIns="69056" bIns="34529" numCol="1" rtlCol="0" anchor="t" anchorCtr="0" compatLnSpc="1">
            <a:prstTxWarp prst="textNoShape">
              <a:avLst/>
            </a:prstTxWarp>
            <a:normAutofit/>
          </a:bodyPr>
          <a:lstStyle/>
          <a:p>
            <a:r>
              <a:rPr lang="en-US" dirty="0"/>
              <a:t>Incarcerated Beneficiaries &amp; Fugitive Felons</a:t>
            </a:r>
          </a:p>
        </p:txBody>
      </p:sp>
      <p:sp>
        <p:nvSpPr>
          <p:cNvPr id="3" name="Content Placeholder 2"/>
          <p:cNvSpPr>
            <a:spLocks noGrp="1"/>
          </p:cNvSpPr>
          <p:nvPr>
            <p:ph idx="1"/>
            <p:custDataLst>
              <p:tags r:id="rId2"/>
            </p:custDataLst>
          </p:nvPr>
        </p:nvSpPr>
        <p:spPr>
          <a:xfrm>
            <a:off x="457200" y="1429186"/>
            <a:ext cx="8229600" cy="5002094"/>
          </a:xfrm>
        </p:spPr>
        <p:txBody>
          <a:bodyPr>
            <a:normAutofit fontScale="92500" lnSpcReduction="20000"/>
          </a:bodyPr>
          <a:lstStyle/>
          <a:p>
            <a:pPr marL="233363" indent="-233363">
              <a:tabLst>
                <a:tab pos="457200" algn="l"/>
              </a:tabLst>
            </a:pPr>
            <a:r>
              <a:rPr lang="en-US" sz="2200" dirty="0"/>
              <a:t>Compensation or DIC (38 CFR 3.665)</a:t>
            </a:r>
          </a:p>
          <a:p>
            <a:pPr marL="457200" lvl="1" indent="-223838"/>
            <a:r>
              <a:rPr lang="en-US" sz="1900" dirty="0"/>
              <a:t>Felony conviction – reduced after 60 days</a:t>
            </a:r>
          </a:p>
          <a:p>
            <a:endParaRPr lang="en-US" sz="1200" dirty="0"/>
          </a:p>
          <a:p>
            <a:pPr marL="233363" indent="-233363"/>
            <a:r>
              <a:rPr lang="en-US" sz="2200" dirty="0"/>
              <a:t>Pension or Death Pension (38 CFR 3.666)</a:t>
            </a:r>
          </a:p>
          <a:p>
            <a:pPr marL="457200" lvl="1" indent="-223838"/>
            <a:r>
              <a:rPr lang="en-US" sz="1900" dirty="0"/>
              <a:t>Felony </a:t>
            </a:r>
            <a:r>
              <a:rPr lang="en-US" sz="1900" b="1" dirty="0"/>
              <a:t>or</a:t>
            </a:r>
            <a:r>
              <a:rPr lang="en-US" sz="1900" dirty="0"/>
              <a:t> Misdemeanor conviction – terminated after 60 days</a:t>
            </a:r>
          </a:p>
          <a:p>
            <a:pPr marL="233362" lvl="1" indent="0">
              <a:buNone/>
            </a:pPr>
            <a:endParaRPr lang="en-US" dirty="0"/>
          </a:p>
          <a:p>
            <a:pPr marL="233363" indent="-233363"/>
            <a:r>
              <a:rPr lang="en-US" sz="2200" dirty="0"/>
              <a:t>Clothing Allowance (38 CFR 3.810(d))</a:t>
            </a:r>
          </a:p>
          <a:p>
            <a:pPr marL="407194" lvl="1" indent="-233363"/>
            <a:r>
              <a:rPr lang="en-US" sz="1900" dirty="0"/>
              <a:t>Felony or Misdemeanor – reduced by 1/365</a:t>
            </a:r>
            <a:r>
              <a:rPr lang="en-US" sz="1900" baseline="30000" dirty="0"/>
              <a:t>th</a:t>
            </a:r>
            <a:r>
              <a:rPr lang="en-US" sz="1900" dirty="0"/>
              <a:t> for each day of incarceration after initial 60 days (adjustment is handled by the VAMC)</a:t>
            </a:r>
          </a:p>
          <a:p>
            <a:pPr marL="233363" indent="-233363"/>
            <a:endParaRPr lang="en-US" dirty="0"/>
          </a:p>
          <a:p>
            <a:pPr marL="233363" indent="-233363"/>
            <a:r>
              <a:rPr lang="en-US" sz="2200" dirty="0"/>
              <a:t>Education Benefits</a:t>
            </a:r>
          </a:p>
          <a:p>
            <a:pPr marL="407194" lvl="1" indent="-233363"/>
            <a:r>
              <a:rPr lang="en-US" sz="1900" dirty="0"/>
              <a:t>If VA is paying education benefits email the Regional Processing Office (RPO) the official notice of incarceration (they will adjust if necessary)</a:t>
            </a:r>
          </a:p>
          <a:p>
            <a:pPr marL="0" lvl="1" indent="0">
              <a:buNone/>
            </a:pPr>
            <a:endParaRPr lang="en-US" dirty="0"/>
          </a:p>
          <a:p>
            <a:pPr marL="0" lvl="1" indent="0">
              <a:buNone/>
            </a:pPr>
            <a:r>
              <a:rPr lang="en-US" sz="1900" b="1" dirty="0"/>
              <a:t>NOTE</a:t>
            </a:r>
            <a:r>
              <a:rPr lang="en-US" sz="1900" dirty="0"/>
              <a:t>: the reduction/termination begins on the 61</a:t>
            </a:r>
            <a:r>
              <a:rPr lang="en-US" sz="1900" baseline="30000" dirty="0"/>
              <a:t>st</a:t>
            </a:r>
            <a:r>
              <a:rPr lang="en-US" sz="1900" dirty="0"/>
              <a:t> day of incarceration (start counting from the first </a:t>
            </a:r>
            <a:r>
              <a:rPr lang="en-US" sz="1900" u="sng" dirty="0"/>
              <a:t>FULL</a:t>
            </a:r>
            <a:r>
              <a:rPr lang="en-US" sz="1900" dirty="0"/>
              <a:t> day of incarceration) following conviction or re-incarceration (usually due to a violation of probation or parole).</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6</a:t>
            </a:fld>
            <a:endParaRPr lang="en-US" dirty="0"/>
          </a:p>
        </p:txBody>
      </p:sp>
    </p:spTree>
    <p:extLst>
      <p:ext uri="{BB962C8B-B14F-4D97-AF65-F5344CB8AC3E}">
        <p14:creationId xmlns:p14="http://schemas.microsoft.com/office/powerpoint/2010/main" val="85639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a:noFill/>
          <a:ln w="9525">
            <a:noFill/>
            <a:miter lim="800000"/>
            <a:headEnd/>
            <a:tailEnd/>
          </a:ln>
          <a:effectLst/>
        </p:spPr>
        <p:txBody>
          <a:bodyPr vert="horz" wrap="square" lIns="69056" tIns="34529" rIns="69056" bIns="34529" numCol="1" rtlCol="0" anchor="t" anchorCtr="0" compatLnSpc="1">
            <a:prstTxWarp prst="textNoShape">
              <a:avLst/>
            </a:prstTxWarp>
            <a:normAutofit/>
          </a:bodyPr>
          <a:lstStyle/>
          <a:p>
            <a:r>
              <a:rPr lang="en-US" altLang="en-US" dirty="0"/>
              <a:t>Public Law 96-385</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Limits Payment of Compensation &amp; DIC</a:t>
            </a:r>
          </a:p>
          <a:p>
            <a:pPr marL="233363" indent="-233363"/>
            <a:endParaRPr lang="en-US" dirty="0"/>
          </a:p>
          <a:p>
            <a:pPr marL="233363" indent="-233363"/>
            <a:r>
              <a:rPr lang="en-US" dirty="0"/>
              <a:t>Effective October 7, 1980</a:t>
            </a:r>
          </a:p>
          <a:p>
            <a:pPr marL="233363" indent="-233363"/>
            <a:endParaRPr lang="en-US" dirty="0"/>
          </a:p>
          <a:p>
            <a:pPr marL="233363" indent="-233363"/>
            <a:r>
              <a:rPr lang="en-US" dirty="0"/>
              <a:t>Incarcerated &gt;60 days for conviction of a felony</a:t>
            </a:r>
          </a:p>
          <a:p>
            <a:pPr marL="233363" indent="-233363"/>
            <a:endParaRPr lang="en-US" dirty="0"/>
          </a:p>
          <a:p>
            <a:pPr marL="233363" indent="-233363"/>
            <a:r>
              <a:rPr lang="en-US" dirty="0"/>
              <a:t>Payment of benefits not to exceed the 10% rate</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7</a:t>
            </a:fld>
            <a:endParaRPr lang="en-US" dirty="0"/>
          </a:p>
        </p:txBody>
      </p:sp>
    </p:spTree>
    <p:extLst>
      <p:ext uri="{BB962C8B-B14F-4D97-AF65-F5344CB8AC3E}">
        <p14:creationId xmlns:p14="http://schemas.microsoft.com/office/powerpoint/2010/main" val="157173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Authority to Adjust Payments</a:t>
            </a:r>
          </a:p>
        </p:txBody>
      </p:sp>
      <p:sp>
        <p:nvSpPr>
          <p:cNvPr id="3" name="Content Placeholder 2"/>
          <p:cNvSpPr>
            <a:spLocks noGrp="1"/>
          </p:cNvSpPr>
          <p:nvPr>
            <p:ph idx="1"/>
            <p:custDataLst>
              <p:tags r:id="rId2"/>
            </p:custDataLst>
          </p:nvPr>
        </p:nvSpPr>
        <p:spPr>
          <a:xfrm>
            <a:off x="457200" y="2057401"/>
            <a:ext cx="8229600" cy="410496"/>
          </a:xfrm>
        </p:spPr>
        <p:txBody>
          <a:bodyPr>
            <a:normAutofit/>
          </a:bodyPr>
          <a:lstStyle/>
          <a:p>
            <a:r>
              <a:rPr lang="en-US" dirty="0"/>
              <a:t>VA is responsible for adjusting payments of incarcerated beneficiaries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8</a:t>
            </a:fld>
            <a:endParaRPr lang="en-US" dirty="0"/>
          </a:p>
        </p:txBody>
      </p:sp>
      <p:sp>
        <p:nvSpPr>
          <p:cNvPr id="5" name="TextBox 4">
            <a:extLst>
              <a:ext uri="{FF2B5EF4-FFF2-40B4-BE49-F238E27FC236}">
                <a16:creationId xmlns:a16="http://schemas.microsoft.com/office/drawing/2014/main" id="{6046E03A-B7AB-49A5-822F-602014780371}"/>
              </a:ext>
            </a:extLst>
          </p:cNvPr>
          <p:cNvSpPr txBox="1"/>
          <p:nvPr>
            <p:custDataLst>
              <p:tags r:id="rId4"/>
            </p:custDataLst>
          </p:nvPr>
        </p:nvSpPr>
        <p:spPr>
          <a:xfrm>
            <a:off x="457200" y="2683499"/>
            <a:ext cx="8239433" cy="784830"/>
          </a:xfrm>
          <a:prstGeom prst="rect">
            <a:avLst/>
          </a:prstGeom>
          <a:noFill/>
        </p:spPr>
        <p:txBody>
          <a:bodyPr wrap="square" rtlCol="0">
            <a:spAutoFit/>
          </a:bodyPr>
          <a:lstStyle/>
          <a:p>
            <a:pPr marL="461963" lvl="1" indent="-228600">
              <a:spcAft>
                <a:spcPts val="600"/>
              </a:spcAft>
              <a:buClr>
                <a:schemeClr val="tx1"/>
              </a:buClr>
              <a:buFont typeface="Arial" panose="020B0604020202020204" pitchFamily="34" charset="0"/>
              <a:buChar char="•"/>
            </a:pPr>
            <a:r>
              <a:rPr lang="en-US" sz="2000" dirty="0"/>
              <a:t>38 USC 5313: Compensation &amp; DIC</a:t>
            </a:r>
          </a:p>
          <a:p>
            <a:pPr marL="461963" lvl="1" indent="-228600">
              <a:spcAft>
                <a:spcPts val="600"/>
              </a:spcAft>
              <a:buClr>
                <a:schemeClr val="tx1"/>
              </a:buClr>
              <a:buFont typeface="Arial" panose="020B0604020202020204" pitchFamily="34" charset="0"/>
              <a:buChar char="•"/>
            </a:pPr>
            <a:r>
              <a:rPr lang="en-US" sz="2000" dirty="0"/>
              <a:t>38 USC 1505: Pension &amp; Death Pension </a:t>
            </a:r>
          </a:p>
        </p:txBody>
      </p:sp>
    </p:spTree>
    <p:extLst>
      <p:ext uri="{BB962C8B-B14F-4D97-AF65-F5344CB8AC3E}">
        <p14:creationId xmlns:p14="http://schemas.microsoft.com/office/powerpoint/2010/main" val="212883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Do Not Reduce or Discontinue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Participation in a work-release program</a:t>
            </a:r>
          </a:p>
          <a:p>
            <a:pPr marL="233363" indent="-233363"/>
            <a:endParaRPr lang="en-US" dirty="0"/>
          </a:p>
          <a:p>
            <a:pPr marL="233363" indent="-233363"/>
            <a:r>
              <a:rPr lang="en-US" dirty="0"/>
              <a:t>Beneficiary is under community control</a:t>
            </a:r>
          </a:p>
          <a:p>
            <a:pPr marL="233363" indent="-233363"/>
            <a:endParaRPr lang="en-US" dirty="0"/>
          </a:p>
          <a:p>
            <a:pPr marL="233363" indent="-233363"/>
            <a:r>
              <a:rPr lang="en-US" dirty="0"/>
              <a:t>Incarceration in a foreign penal institution</a:t>
            </a:r>
          </a:p>
          <a:p>
            <a:pPr marL="233363" indent="-233363"/>
            <a:endParaRPr lang="en-US" dirty="0"/>
          </a:p>
          <a:p>
            <a:pPr marL="233363" indent="-233363"/>
            <a:r>
              <a:rPr lang="en-US" dirty="0"/>
              <a:t>Beneficiary residing in a halfway house, residential re-entry center, or civil commitment center  </a:t>
            </a:r>
          </a:p>
        </p:txBody>
      </p:sp>
      <p:sp>
        <p:nvSpPr>
          <p:cNvPr id="4" name="Slide Number Placeholder 8"/>
          <p:cNvSpPr>
            <a:spLocks noGrp="1"/>
          </p:cNvSpPr>
          <p:nvPr>
            <p:ph type="sldNum" sz="quarter" idx="12"/>
            <p:custDataLst>
              <p:tags r:id="rId3"/>
            </p:custDataLst>
          </p:nvPr>
        </p:nvSpPr>
        <p:spPr>
          <a:xfrm>
            <a:off x="6931152" y="6601978"/>
            <a:ext cx="2133600" cy="365125"/>
          </a:xfrm>
        </p:spPr>
        <p:txBody>
          <a:bodyPr/>
          <a:lstStyle/>
          <a:p>
            <a:pPr>
              <a:defRPr/>
            </a:pPr>
            <a:fld id="{20B01D19-707C-4A1F-B3E7-B18A7F40E6E3}" type="slidenum">
              <a:rPr lang="en-US" smtClean="0"/>
              <a:pPr>
                <a:defRPr/>
              </a:pPr>
              <a:t>9</a:t>
            </a:fld>
            <a:endParaRPr lang="en-US" dirty="0"/>
          </a:p>
        </p:txBody>
      </p:sp>
    </p:spTree>
    <p:extLst>
      <p:ext uri="{BB962C8B-B14F-4D97-AF65-F5344CB8AC3E}">
        <p14:creationId xmlns:p14="http://schemas.microsoft.com/office/powerpoint/2010/main" val="4227824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67&quot;&gt;&lt;/object&gt;&lt;object type=&quot;2&quot; unique_id=&quot;10068&quot;&gt;&lt;object type=&quot;3&quot; unique_id=&quot;10069&quot;&gt;&lt;property id=&quot;20148&quot; value=&quot;5&quot;/&gt;&lt;property id=&quot;20300&quot; value=&quot;Slide 1 - &amp;quot;Incarceration Adjustments&amp;quot;&quot;/&gt;&lt;property id=&quot;20307&quot; value=&quot;257&quot;/&gt;&lt;/object&gt;&lt;object type=&quot;3&quot; unique_id=&quot;10070&quot;&gt;&lt;property id=&quot;20148&quot; value=&quot;5&quot;/&gt;&lt;property id=&quot;20300&quot; value=&quot;Slide 2 - &amp;quot;Objectives&amp;quot;&quot;/&gt;&lt;property id=&quot;20307&quot; value=&quot;258&quot;/&gt;&lt;/object&gt;&lt;object type=&quot;3&quot; unique_id=&quot;10071&quot;&gt;&lt;property id=&quot;20148&quot; value=&quot;5&quot;/&gt;&lt;property id=&quot;20300&quot; value=&quot;Slide 3 - &amp;quot;References&amp;quot;&quot;/&gt;&lt;property id=&quot;20307&quot; value=&quot;261&quot;/&gt;&lt;/object&gt;&lt;object type=&quot;3&quot; unique_id=&quot;10072&quot;&gt;&lt;property id=&quot;20148&quot; value=&quot;5&quot;/&gt;&lt;property id=&quot;20300&quot; value=&quot;Slide 4 - &amp;quot;References&amp;quot;&quot;/&gt;&lt;property id=&quot;20307&quot; value=&quot;292&quot;/&gt;&lt;/object&gt;&lt;object type=&quot;3&quot; unique_id=&quot;10073&quot;&gt;&lt;property id=&quot;20148&quot; value=&quot;5&quot;/&gt;&lt;property id=&quot;20300&quot; value=&quot;Slide 5 - &amp;quot;Terms&amp;quot;&quot;/&gt;&lt;property id=&quot;20307&quot; value=&quot;263&quot;/&gt;&lt;/object&gt;&lt;object type=&quot;3&quot; unique_id=&quot;10074&quot;&gt;&lt;property id=&quot;20148&quot; value=&quot;5&quot;/&gt;&lt;property id=&quot;20300&quot; value=&quot;Slide 6 - &amp;quot;Incarcerated Beneficiaries &amp;amp; Fugitive Felons&amp;quot;&quot;/&gt;&lt;property id=&quot;20307&quot; value=&quot;264&quot;/&gt;&lt;/object&gt;&lt;object type=&quot;3&quot; unique_id=&quot;10075&quot;&gt;&lt;property id=&quot;20148&quot; value=&quot;5&quot;/&gt;&lt;property id=&quot;20300&quot; value=&quot;Slide 7 - &amp;quot;Public Law 96-385&amp;quot;&quot;/&gt;&lt;property id=&quot;20307&quot; value=&quot;265&quot;/&gt;&lt;/object&gt;&lt;object type=&quot;3&quot; unique_id=&quot;10076&quot;&gt;&lt;property id=&quot;20148&quot; value=&quot;5&quot;/&gt;&lt;property id=&quot;20300&quot; value=&quot;Slide 8 - &amp;quot;Authority to Adjust Payments&amp;quot;&quot;/&gt;&lt;property id=&quot;20307&quot; value=&quot;266&quot;/&gt;&lt;/object&gt;&lt;object type=&quot;3&quot; unique_id=&quot;10077&quot;&gt;&lt;property id=&quot;20148&quot; value=&quot;5&quot;/&gt;&lt;property id=&quot;20300&quot; value=&quot;Slide 9 - &amp;quot;Do Not Reduce or Discontinue&amp;quot;&quot;/&gt;&lt;property id=&quot;20307&quot; value=&quot;267&quot;/&gt;&lt;/object&gt;&lt;object type=&quot;3&quot; unique_id=&quot;10078&quot;&gt;&lt;property id=&quot;20148&quot; value=&quot;5&quot;/&gt;&lt;property id=&quot;20300&quot; value=&quot;Slide 10 - &amp;quot;Effect of Incarceration on Benefits&amp;quot;&quot;/&gt;&lt;property id=&quot;20307&quot; value=&quot;268&quot;/&gt;&lt;/object&gt;&lt;object type=&quot;3&quot; unique_id=&quot;10079&quot;&gt;&lt;property id=&quot;20148&quot; value=&quot;5&quot;/&gt;&lt;property id=&quot;20300&quot; value=&quot;Slide 11 - &amp;quot;Increased Evaluations During Incarceration&amp;quot;&quot;/&gt;&lt;property id=&quot;20307&quot; value=&quot;269&quot;/&gt;&lt;/object&gt;&lt;object type=&quot;3&quot; unique_id=&quot;10080&quot;&gt;&lt;property id=&quot;20148&quot; value=&quot;5&quot;/&gt;&lt;property id=&quot;20300&quot; value=&quot;Slide 12 - &amp;quot;VA Benefits Effected by Incarceration&amp;quot;&quot;/&gt;&lt;property id=&quot;20307&quot; value=&quot;298&quot;/&gt;&lt;/object&gt;&lt;object type=&quot;3&quot; unique_id=&quot;10081&quot;&gt;&lt;property id=&quot;20148&quot; value=&quot;5&quot;/&gt;&lt;property id=&quot;20300&quot; value=&quot;Slide 13 - &amp;quot;Official Notice of Incarceration&amp;quot;&quot;/&gt;&lt;property id=&quot;20307&quot; value=&quot;270&quot;/&gt;&lt;/object&gt;&lt;object type=&quot;3&quot; unique_id=&quot;10082&quot;&gt;&lt;property id=&quot;20148&quot; value=&quot;5&quot;/&gt;&lt;property id=&quot;20300&quot; value=&quot;Slide 14 - &amp;quot;Official Notice of Incarceration&amp;quot;&quot;/&gt;&lt;property id=&quot;20307&quot; value=&quot;271&quot;/&gt;&lt;/object&gt;&lt;object type=&quot;3&quot; unique_id=&quot;10083&quot;&gt;&lt;property id=&quot;20148&quot; value=&quot;5&quot;/&gt;&lt;property id=&quot;20300&quot; value=&quot;Slide 15 - &amp;quot;Unofficial Notice of Incarceration&amp;quot;&quot;/&gt;&lt;property id=&quot;20307&quot; value=&quot;272&quot;/&gt;&lt;/object&gt;&lt;object type=&quot;3&quot; unique_id=&quot;10084&quot;&gt;&lt;property id=&quot;20148&quot; value=&quot;5&quot;/&gt;&lt;property id=&quot;20300&quot; value=&quot;Slide 16 - &amp;quot;Knowledge Check&amp;quot;&quot;/&gt;&lt;property id=&quot;20307&quot; value=&quot;293&quot;/&gt;&lt;/object&gt;&lt;object type=&quot;3&quot; unique_id=&quot;10085&quot;&gt;&lt;property id=&quot;20148&quot; value=&quot;5&quot;/&gt;&lt;property id=&quot;20300&quot; value=&quot;Slide 17 - &amp;quot;Verifying Incarceration from Official Source&amp;quot;&quot;/&gt;&lt;property id=&quot;20307&quot; value=&quot;274&quot;/&gt;&lt;/object&gt;&lt;object type=&quot;3&quot; unique_id=&quot;10086&quot;&gt;&lt;property id=&quot;20148&quot; value=&quot;5&quot;/&gt;&lt;property id=&quot;20300&quot; value=&quot;Slide 18 - &amp;quot;Information to Obtain from Official Source&amp;quot;&quot;/&gt;&lt;property id=&quot;20307&quot; value=&quot;301&quot;/&gt;&lt;/object&gt;&lt;object type=&quot;3&quot; unique_id=&quot;10087&quot;&gt;&lt;property id=&quot;20148&quot; value=&quot;5&quot;/&gt;&lt;property id=&quot;20300&quot; value=&quot;Slide 19 - &amp;quot;Incarceration Verified?&amp;quot;&quot;/&gt;&lt;property id=&quot;20307&quot; value=&quot;299&quot;/&gt;&lt;/object&gt;&lt;object type=&quot;3&quot; unique_id=&quot;10088&quot;&gt;&lt;property id=&quot;20148&quot; value=&quot;5&quot;/&gt;&lt;property id=&quot;20300&quot; value=&quot;Slide 20 - &amp;quot;Due Process &amp;amp; Incarceration&amp;quot;&quot;/&gt;&lt;property id=&quot;20307&quot; value=&quot;300&quot;/&gt;&lt;/object&gt;&lt;object type=&quot;3&quot; unique_id=&quot;10089&quot;&gt;&lt;property id=&quot;20148&quot; value=&quot;5&quot;/&gt;&lt;property id=&quot;20300&quot; value=&quot;Slide 21 - &amp;quot;Adjusting the Award&amp;quot;&quot;/&gt;&lt;property id=&quot;20307&quot; value=&quot;275&quot;/&gt;&lt;/object&gt;&lt;object type=&quot;3&quot; unique_id=&quot;10090&quot;&gt;&lt;property id=&quot;20148&quot; value=&quot;5&quot;/&gt;&lt;property id=&quot;20300&quot; value=&quot;Slide 22 - &amp;quot;Resuming Payment&amp;quot;&quot;/&gt;&lt;property id=&quot;20307&quot; value=&quot;276&quot;/&gt;&lt;/object&gt;&lt;object type=&quot;3&quot; unique_id=&quot;10091&quot;&gt;&lt;property id=&quot;20148&quot; value=&quot;5&quot;/&gt;&lt;property id=&quot;20300&quot; value=&quot;Slide 23 - &amp;quot;Resuming Payment&amp;quot;&quot;/&gt;&lt;property id=&quot;20307&quot; value=&quot;306&quot;/&gt;&lt;/object&gt;&lt;object type=&quot;3&quot; unique_id=&quot;10092&quot;&gt;&lt;property id=&quot;20148&quot; value=&quot;5&quot;/&gt;&lt;property id=&quot;20300&quot; value=&quot;Slide 24 - &amp;quot;Knowledge Check&amp;quot;&quot;/&gt;&lt;property id=&quot;20307&quot; value=&quot;294&quot;/&gt;&lt;/object&gt;&lt;object type=&quot;3&quot; unique_id=&quot;10093&quot;&gt;&lt;property id=&quot;20148&quot; value=&quot;5&quot;/&gt;&lt;property id=&quot;20300&quot; value=&quot;Slide 25 - &amp;quot;Apportionment and Incarceration&amp;quot;&quot;/&gt;&lt;property id=&quot;20307&quot; value=&quot;278&quot;/&gt;&lt;/object&gt;&lt;object type=&quot;3&quot; unique_id=&quot;10094&quot;&gt;&lt;property id=&quot;20148&quot; value=&quot;5&quot;/&gt;&lt;property id=&quot;20300&quot; value=&quot;Slide 26 - &amp;quot;Notification of Apportionment Eligibility&amp;quot;&quot;/&gt;&lt;property id=&quot;20307&quot; value=&quot;279&quot;/&gt;&lt;/object&gt;&lt;object type=&quot;3&quot; unique_id=&quot;10095&quot;&gt;&lt;property id=&quot;20148&quot; value=&quot;5&quot;/&gt;&lt;property id=&quot;20300&quot; value=&quot;Slide 27 - &amp;quot;Apportionment Factors&amp;quot;&quot;/&gt;&lt;property id=&quot;20307&quot; value=&quot;280&quot;/&gt;&lt;/object&gt;&lt;object type=&quot;3&quot; unique_id=&quot;10096&quot;&gt;&lt;property id=&quot;20148&quot; value=&quot;5&quot;/&gt;&lt;property id=&quot;20300&quot; value=&quot;Slide 28 - &amp;quot;Apportionment Eligibility&amp;quot;&quot;/&gt;&lt;property id=&quot;20307&quot; value=&quot;281&quot;/&gt;&lt;/object&gt;&lt;object type=&quot;3&quot; unique_id=&quot;10097&quot;&gt;&lt;property id=&quot;20148&quot; value=&quot;5&quot;/&gt;&lt;property id=&quot;20300&quot; value=&quot;Slide 29 - &amp;quot;Apportionment Eligibility&amp;quot;&quot;/&gt;&lt;property id=&quot;20307&quot; value=&quot;282&quot;/&gt;&lt;/object&gt;&lt;object type=&quot;3&quot; unique_id=&quot;10098&quot;&gt;&lt;property id=&quot;20148&quot; value=&quot;5&quot;/&gt;&lt;property id=&quot;20300&quot; value=&quot;Slide 30 - &amp;quot;Apportionment Effective Dates&amp;quot;&quot;/&gt;&lt;property id=&quot;20307&quot; value=&quot;284&quot;/&gt;&lt;/object&gt;&lt;object type=&quot;3&quot; unique_id=&quot;10099&quot;&gt;&lt;property id=&quot;20148&quot; value=&quot;5&quot;/&gt;&lt;property id=&quot;20300&quot; value=&quot;Slide 31 - &amp;quot;Notification &amp;amp; Award Adjustment&amp;quot;&quot;/&gt;&lt;property id=&quot;20307&quot; value=&quot;285&quot;/&gt;&lt;/object&gt;&lt;object type=&quot;3&quot; unique_id=&quot;10100&quot;&gt;&lt;property id=&quot;20148&quot; value=&quot;5&quot;/&gt;&lt;property id=&quot;20300&quot; value=&quot;Slide 32 - &amp;quot;Discontinuing Apportionment When Incarceration Ends&amp;quot;&quot;/&gt;&lt;property id=&quot;20307&quot; value=&quot;302&quot;/&gt;&lt;/object&gt;&lt;object type=&quot;3&quot; unique_id=&quot;10101&quot;&gt;&lt;property id=&quot;20148&quot; value=&quot;5&quot;/&gt;&lt;property id=&quot;20300&quot; value=&quot;Slide 33 - &amp;quot;Discontinuing Apportionment-Pension&amp;quot;&quot;/&gt;&lt;property id=&quot;20307&quot; value=&quot;303&quot;/&gt;&lt;/object&gt;&lt;object type=&quot;3&quot; unique_id=&quot;10102&quot;&gt;&lt;property id=&quot;20148&quot; value=&quot;5&quot;/&gt;&lt;property id=&quot;20300&quot; value=&quot;Slide 34 - &amp;quot;Discontinuing Apportionment-Compensation&amp;quot;&quot;/&gt;&lt;property id=&quot;20307&quot; value=&quot;304&quot;/&gt;&lt;/object&gt;&lt;object type=&quot;3&quot; unique_id=&quot;10103&quot;&gt;&lt;property id=&quot;20148&quot; value=&quot;5&quot;/&gt;&lt;property id=&quot;20300&quot; value=&quot;Slide 35 - &amp;quot;Discontinuing Apportionment-Compensation&amp;quot;&quot;/&gt;&lt;property id=&quot;20307&quot; value=&quot;305&quot;/&gt;&lt;/object&gt;&lt;object type=&quot;3&quot; unique_id=&quot;10104&quot;&gt;&lt;property id=&quot;20148&quot; value=&quot;5&quot;/&gt;&lt;property id=&quot;20300&quot; value=&quot;Slide 36 - &amp;quot;Knowledge Check&amp;quot;&quot;/&gt;&lt;property id=&quot;20307&quot; value=&quot;295&quot;/&gt;&lt;/object&gt;&lt;object type=&quot;3&quot; unique_id=&quot;10105&quot;&gt;&lt;property id=&quot;20148&quot; value=&quot;5&quot;/&gt;&lt;property id=&quot;20300&quot; value=&quot;Slide 37 - &amp;quot;Incarcerated Dependents&amp;quot;&quot;/&gt;&lt;property id=&quot;20307&quot; value=&quot;287&quot;/&gt;&lt;/object&gt;&lt;object type=&quot;3&quot; unique_id=&quot;10106&quot;&gt;&lt;property id=&quot;20148&quot; value=&quot;5&quot;/&gt;&lt;property id=&quot;20300&quot; value=&quot;Slide 38 - &amp;quot;Knowledge Check&amp;quot;&quot;/&gt;&lt;property id=&quot;20307&quot; value=&quot;296&quot;/&gt;&lt;/object&gt;&lt;object type=&quot;3&quot; unique_id=&quot;10107&quot;&gt;&lt;property id=&quot;20148&quot; value=&quot;5&quot;/&gt;&lt;property id=&quot;20300&quot; value=&quot;Slide 39 - &amp;quot;Review&amp;quot;&quot;/&gt;&lt;property id=&quot;20307&quot; value=&quot;297&quot;/&gt;&lt;/object&gt;&lt;object type=&quot;3&quot; unique_id=&quot;10108&quot;&gt;&lt;property id=&quot;20148&quot; value=&quot;5&quot;/&gt;&lt;property id=&quot;20300&quot; value=&quot;Slide 40 - &amp;quot;Questions&amp;quot;&quot;/&gt;&lt;property id=&quot;20307&quot; value=&quot;29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17FF6CC0-0456-48BF-8BBD-6A359DBD6686}&quot;/&gt;&lt;isInvalidForFieldText val=&quot;0&quot;/&gt;&lt;Image&gt;&lt;filename val=&quot;C:\Users\User\AppData\Local\Temp\CP10972752640Session\CPTrustFolder10972752640\PPTImport1097242470250\data\asimages\{17FF6CC0-0456-48BF-8BBD-6A359DBD6686}_21.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50&quot;/&gt;&lt;lineCharCount val=&quot;1&quot;/&gt;&lt;lineCharCount val=&quot;16&quot;/&gt;&lt;lineCharCount val=&quot;46&quot;/&gt;&lt;lineCharCount val=&quot;61&quot;/&gt;&lt;/TableIndex&gt;&lt;/ShapeTextInfo&gt;"/>
  <p:tag name="HTML_SHAPEINFO" val="&lt;ThreeDShapeInfo&gt;&lt;uuid val=&quot;{E3D00810-161C-4B34-9294-CD381F72D8E0}&quot;/&gt;&lt;isInvalidForFieldText val=&quot;0&quot;/&gt;&lt;Image&gt;&lt;filename val=&quot;C:\Users\User\AppData\Local\Temp\CP10972752640Session\CPTrustFolder10972752640\PPTImport1097242470250\data\asimages\{E3D00810-161C-4B34-9294-CD381F72D8E0}_21.png&quot;/&gt;&lt;left val=&quot;42&quot;/&gt;&lt;top val=&quot;212&quot;/&gt;&lt;width val=&quot;870&quot;/&gt;&lt;height val=&quot;233&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88367B-7354-4CED-9523-CF0CD4EAADF9}&quot;/&gt;&lt;isInvalidForFieldText val=&quot;0&quot;/&gt;&lt;Image&gt;&lt;filename val=&quot;C:\Users\User\AppData\Local\Temp\CP10972752640Session\CPTrustFolder10972752640\PPTImport1097242470250\data\asimages\{9F88367B-7354-4CED-9523-CF0CD4EAADF9}_21.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7B632E61-8F0A-4163-8255-3768F1E2F6C0}&quot;/&gt;&lt;isInvalidForFieldText val=&quot;0&quot;/&gt;&lt;Image&gt;&lt;filename val=&quot;C:\Users\User\AppData\Local\Temp\CP10972752640Session\CPTrustFolder10972752640\PPTImport1097242470250\data\asimages\{7B632E61-8F0A-4163-8255-3768F1E2F6C0}_21.png&quot;/&gt;&lt;left val=&quot;40&quot;/&gt;&lt;top val=&quot;479&quot;/&gt;&lt;width val=&quot;873&quot;/&gt;&lt;height val=&quot;5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39665468-355E-4073-ABC1-1D57F63F5016}&quot;/&gt;&lt;isInvalidForFieldText val=&quot;0&quot;/&gt;&lt;Image&gt;&lt;filename val=&quot;C:\Users\User\AppData\Local\Temp\CP10972752640Session\CPTrustFolder10972752640\PPTImport1097242470250\data\asimages\{39665468-355E-4073-ABC1-1D57F63F5016}_22.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79759E12-4027-4A2D-B17F-C7A9222CE3FA}&quot;/&gt;&lt;isInvalidForFieldText val=&quot;0&quot;/&gt;&lt;Image&gt;&lt;filename val=&quot;C:\Users\User\AppData\Local\Temp\CP10972752640Session\CPTrustFolder10972752640\PPTImport1097242470250\data\asimages\{79759E12-4027-4A2D-B17F-C7A9222CE3FA}_22.png&quot;/&gt;&lt;left val=&quot;40&quot;/&gt;&lt;top val=&quot;212&quot;/&gt;&lt;width val=&quot;871&quot;/&gt;&lt;height val=&quot;5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9B5F76-3F01-4503-8C68-0E1B963F879E}&quot;/&gt;&lt;isInvalidForFieldText val=&quot;0&quot;/&gt;&lt;Image&gt;&lt;filename val=&quot;C:\Users\User\AppData\Local\Temp\CP10972752640Session\CPTrustFolder10972752640\PPTImport1097242470250\data\asimages\{A19B5F76-3F01-4503-8C68-0E1B963F879E}_22.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4&quot;/&gt;&lt;lineCharCount val=&quot;38&quot;/&gt;&lt;lineCharCount val=&quot;15&quot;/&gt;&lt;/TableIndex&gt;&lt;/ShapeTextInfo&gt;"/>
  <p:tag name="HTML_SHAPEINFO" val="&lt;ThreeDShapeInfo&gt;&lt;uuid val=&quot;{E5EB6693-A68F-4244-9C8E-28916291359E}&quot;/&gt;&lt;isInvalidForFieldText val=&quot;0&quot;/&gt;&lt;Image&gt;&lt;filename val=&quot;C:\Users\User\AppData\Local\Temp\CP10972752640Session\CPTrustFolder10972752640\PPTImport1097242470250\data\asimages\{E5EB6693-A68F-4244-9C8E-28916291359E}_22.png&quot;/&gt;&lt;left val=&quot;46&quot;/&gt;&lt;top val=&quot;282&quot;/&gt;&lt;width val=&quot;865&quot;/&gt;&lt;height val=&quot;17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D57A8245-8254-4485-BFC0-BEEAE9CEBA66}&quot;/&gt;&lt;isInvalidForFieldText val=&quot;0&quot;/&gt;&lt;Image&gt;&lt;filename val=&quot;C:\Users\User\AppData\Local\Temp\CP10972752640Session\CPTrustFolder10972752640\PPTImport1097242470250\data\asimages\{D57A8245-8254-4485-BFC0-BEEAE9CEBA66}_23.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17&quot;/&gt;&lt;lineCharCount val=&quot;1&quot;/&gt;&lt;lineCharCount val=&quot;66&quot;/&gt;&lt;lineCharCount val=&quot;64&quot;/&gt;&lt;/TableIndex&gt;&lt;/ShapeTextInfo&gt;"/>
  <p:tag name="HTML_SHAPEINFO" val="&lt;ThreeDShapeInfo&gt;&lt;uuid val=&quot;{7692BBE2-CB63-4C23-82EB-EBF76B9C51B1}&quot;/&gt;&lt;isInvalidForFieldText val=&quot;0&quot;/&gt;&lt;Image&gt;&lt;filename val=&quot;C:\Users\User\AppData\Local\Temp\CP10972752640Session\CPTrustFolder10972752640\PPTImport1097242470250\data\asimages\{7692BBE2-CB63-4C23-82EB-EBF76B9C51B1}_23.png&quot;/&gt;&lt;left val=&quot;40&quot;/&gt;&lt;top val=&quot;212&quot;/&gt;&lt;width val=&quot;871&quot;/&gt;&lt;height val=&quot;4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6809B57-7789-4F40-B6F9-1350ECE89A78}&quot;/&gt;&lt;isInvalidForFieldText val=&quot;0&quot;/&gt;&lt;Image&gt;&lt;filename val=&quot;C:\Users\User\AppData\Local\Temp\CP10972752640Session\CPTrustFolder10972752640\PPTImport1097242470250\data\asimages\{B6809B57-7789-4F40-B6F9-1350ECE89A78}_23.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2555533-295D-427C-B1E8-60D970AA5FDE}&quot;/&gt;&lt;isInvalidForFieldText val=&quot;0&quot;/&gt;&lt;Image&gt;&lt;filename val=&quot;C:\Users\User\AppData\Local\Temp\CP10972752640Session\CPTrustFolder10972752640\PPTImport1097242470250\data\asimages\{42555533-295D-427C-B1E8-60D970AA5FDE}_24.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13&quot;/&gt;&lt;/TableIndex&gt;&lt;/ShapeTextInfo&gt;"/>
  <p:tag name="HTML_SHAPEINFO" val="&lt;ThreeDShapeInfo&gt;&lt;uuid val=&quot;{D6EC7FA4-6E64-48C1-BB78-61589D0F91ED}&quot;/&gt;&lt;isInvalidForFieldText val=&quot;0&quot;/&gt;&lt;Image&gt;&lt;filename val=&quot;C:\Users\User\AppData\Local\Temp\CP10972752640Session\CPTrustFolder10972752640\PPTImport1097242470250\data\asimages\{D6EC7FA4-6E64-48C1-BB78-61589D0F91ED}_24.png&quot;/&gt;&lt;left val=&quot;40&quot;/&gt;&lt;top val=&quot;212&quot;/&gt;&lt;width val=&quot;871&quot;/&gt;&lt;height val=&quot;89&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C5B9B2D-7341-4D34-8267-7E87A6099C01}&quot;/&gt;&lt;isInvalidForFieldText val=&quot;0&quot;/&gt;&lt;Image&gt;&lt;filename val=&quot;C:\Users\User\AppData\Local\Temp\CP10972752640Session\CPTrustFolder10972752640\PPTImport1097242470250\data\asimages\{AC5B9B2D-7341-4D34-8267-7E87A6099C01}_24.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33&quot;/&gt;&lt;lineCharCount val=&quot;70&quot;/&gt;&lt;lineCharCount val=&quot;49&quot;/&gt;&lt;/TableIndex&gt;&lt;/ShapeTextInfo&gt;"/>
  <p:tag name="HTML_SHAPEINFO" val="&lt;ThreeDShapeInfo&gt;&lt;uuid val=&quot;{CFC3EC92-993F-4E96-BFD6-1CB786B29295}&quot;/&gt;&lt;isInvalidForFieldText val=&quot;0&quot;/&gt;&lt;Image&gt;&lt;filename val=&quot;C:\Users\User\AppData\Local\Temp\CP10972752640Session\CPTrustFolder10972752640\PPTImport1097242470250\data\asimages\{CFC3EC92-993F-4E96-BFD6-1CB786B29295}_24.png&quot;/&gt;&lt;left val=&quot;47&quot;/&gt;&lt;top val=&quot;284&quot;/&gt;&lt;width val=&quot;877&quot;/&gt;&lt;height val=&quot;16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0F4A640A-DCD3-4061-BE8E-834347C89DE2}&quot;/&gt;&lt;isInvalidForFieldText val=&quot;0&quot;/&gt;&lt;Image&gt;&lt;filename val=&quot;C:\Users\User\AppData\Local\Temp\CP10972752640Session\CPTrustFolder10972752640\PPTImport1097242470250\data\asimages\{0F4A640A-DCD3-4061-BE8E-834347C89DE2}_24.png&quot;/&gt;&lt;left val=&quot;40&quot;/&gt;&lt;top val=&quot;440&quot;/&gt;&lt;width val=&quot;871&quot;/&gt;&lt;height val=&quot;5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33&quot;/&gt;&lt;lineCharCount val=&quot;63&quot;/&gt;&lt;/TableIndex&gt;&lt;/ShapeTextInfo&gt;"/>
  <p:tag name="HTML_SHAPEINFO" val="&lt;ThreeDShapeInfo&gt;&lt;uuid val=&quot;{73B9AEFD-1E32-4561-9F75-A244C165F547}&quot;/&gt;&lt;isInvalidForFieldText val=&quot;0&quot;/&gt;&lt;Image&gt;&lt;filename val=&quot;C:\Users\User\AppData\Local\Temp\CP10972752640Session\CPTrustFolder10972752640\PPTImport1097242470250\data\asimages\{73B9AEFD-1E32-4561-9F75-A244C165F547}_24.png&quot;/&gt;&lt;left val=&quot;47&quot;/&gt;&lt;top val=&quot;482&quot;/&gt;&lt;width val=&quot;866&quot;/&gt;&lt;height val=&quot;129&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15252021-FDC1-46F2-9705-8B6808E0271D}&quot;/&gt;&lt;isInvalidForFieldText val=&quot;0&quot;/&gt;&lt;Image&gt;&lt;filename val=&quot;C:\Users\User\AppData\Local\Temp\CP10972752640Session\CPTrustFolder10972752640\PPTImport1097242470250\data\asimages\{15252021-FDC1-46F2-9705-8B6808E0271D}_25.png&quot;/&gt;&lt;left val=&quot;0&quot;/&gt;&lt;top val=&quot;76&quot;/&gt;&lt;width val=&quot;961&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1&quot;/&gt;&lt;lineCharCount val=&quot;64&quot;/&gt;&lt;lineCharCount val=&quot;36&quot;/&gt;&lt;lineCharCount val=&quot;1&quot;/&gt;&lt;lineCharCount val=&quot;61&quot;/&gt;&lt;/TableIndex&gt;&lt;/ShapeTextInfo&gt;"/>
  <p:tag name="HTML_SHAPEINFO" val="&lt;ThreeDShapeInfo&gt;&lt;uuid val=&quot;{0332DC8E-64C5-46F3-934A-7BADC5281332}&quot;/&gt;&lt;isInvalidForFieldText val=&quot;0&quot;/&gt;&lt;Image&gt;&lt;filename val=&quot;C:\Users\User\AppData\Local\Temp\CP10972752640Session\CPTrustFolder10972752640\PPTImport1097242470250\data\asimages\{0332DC8E-64C5-46F3-934A-7BADC5281332}_25.png&quot;/&gt;&lt;left val=&quot;42&quot;/&gt;&lt;top val=&quot;212&quot;/&gt;&lt;width val=&quot;870&quot;/&gt;&lt;height val=&quot;41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CA566AF-DB08-4A01-BC52-CEFB80AC4F54}&quot;/&gt;&lt;isInvalidForFieldText val=&quot;0&quot;/&gt;&lt;Image&gt;&lt;filename val=&quot;C:\Users\User\AppData\Local\Temp\CP10972752640Session\CPTrustFolder10972752640\PPTImport1097242470250\data\asimages\{8CA566AF-DB08-4A01-BC52-CEFB80AC4F54}_25.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F77C5D6-A11A-4A1C-A53A-D59313502B28}&quot;/&gt;&lt;isInvalidForFieldText val=&quot;0&quot;/&gt;&lt;Image&gt;&lt;filename val=&quot;C:\Users\User\AppData\Local\Temp\CP10972752640Session\CPTrustFolder10972752640\PPTImport1097242470250\data\asimages\{4F77C5D6-A11A-4A1C-A53A-D59313502B28}_26.png&quot;/&gt;&lt;left val=&quot;0&quot;/&gt;&lt;top val=&quot;76&quot;/&gt;&lt;width val=&quot;961&quot;/&gt;&lt;height val=&quot;12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B65DA30-AF31-46CD-A889-2551AEF6CAC3}&quot;/&gt;&lt;isInvalidForFieldText val=&quot;0&quot;/&gt;&lt;Image&gt;&lt;filename val=&quot;C:\Users\User\AppData\Local\Temp\CP10972752640Session\CPTrustFolder10972752640\PPTImport1097242470250\data\asimages\{9B65DA30-AF31-46CD-A889-2551AEF6CAC3}_26.png&quot;/&gt;&lt;left val=&quot;40&quot;/&gt;&lt;top val=&quot;212&quot;/&gt;&lt;width val=&quot;871&quot;/&gt;&lt;height val=&quot;57&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ACB109-6708-43EE-AC10-BC5DC815C7C9}&quot;/&gt;&lt;isInvalidForFieldText val=&quot;0&quot;/&gt;&lt;Image&gt;&lt;filename val=&quot;C:\Users\User\AppData\Local\Temp\CP10972752640Session\CPTrustFolder10972752640\PPTImport1097242470250\data\asimages\{EEACB109-6708-43EE-AC10-BC5DC815C7C9}_26.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22&quot;/&gt;&lt;/TableIndex&gt;&lt;/ShapeTextInfo&gt;"/>
  <p:tag name="HTML_SHAPEINFO" val="&lt;ThreeDShapeInfo&gt;&lt;uuid val=&quot;{0A652B49-667E-4364-A863-D64527D45988}&quot;/&gt;&lt;isInvalidForFieldText val=&quot;0&quot;/&gt;&lt;Image&gt;&lt;filename val=&quot;C:\Users\User\AppData\Local\Temp\CP10972752640Session\CPTrustFolder10972752640\PPTImport1097242470250\data\asimages\{0A652B49-667E-4364-A863-D64527D45988}_26.png&quot;/&gt;&lt;left val=&quot;49&quot;/&gt;&lt;top val=&quot;250&quot;/&gt;&lt;width val=&quot;864&quot;/&gt;&lt;height val=&quot;9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0FD01B2E-935A-4824-9086-B92746CF28C4}&quot;/&gt;&lt;isInvalidForFieldText val=&quot;0&quot;/&gt;&lt;Image&gt;&lt;filename val=&quot;C:\Users\User\AppData\Local\Temp\CP10972752640Session\CPTrustFolder10972752640\PPTImport1097242470250\data\asimages\{0FD01B2E-935A-4824-9086-B92746CF28C4}_26.png&quot;/&gt;&lt;left val=&quot;40&quot;/&gt;&lt;top val=&quot;381&quot;/&gt;&lt;width val=&quot;871&quot;/&gt;&lt;height val=&quot;5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59&quot;/&gt;&lt;/TableIndex&gt;&lt;/ShapeTextInfo&gt;"/>
  <p:tag name="HTML_SHAPEINFO" val="&lt;ThreeDShapeInfo&gt;&lt;uuid val=&quot;{09DD97BB-8FB2-4EA3-932C-654008077CA2}&quot;/&gt;&lt;isInvalidForFieldText val=&quot;0&quot;/&gt;&lt;Image&gt;&lt;filename val=&quot;C:\Users\User\AppData\Local\Temp\CP10972752640Session\CPTrustFolder10972752640\PPTImport1097242470250\data\asimages\{09DD97BB-8FB2-4EA3-932C-654008077CA2}_26.png&quot;/&gt;&lt;left val=&quot;49&quot;/&gt;&lt;top val=&quot;419&quot;/&gt;&lt;width val=&quot;864&quot;/&gt;&lt;height val=&quot;97&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F77C5D6-A11A-4A1C-A53A-D59313502B28}&quot;/&gt;&lt;isInvalidForFieldText val=&quot;0&quot;/&gt;&lt;Image&gt;&lt;filename val=&quot;C:\Users\User\AppData\Local\Temp\CP10972752640Session\CPTrustFolder10972752640\PPTImport1097242470250\data\asimages\{4F77C5D6-A11A-4A1C-A53A-D59313502B28}_26.png&quot;/&gt;&lt;left val=&quot;0&quot;/&gt;&lt;top val=&quot;76&quot;/&gt;&lt;width val=&quot;961&quot;/&gt;&lt;height val=&quot;12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B65DA30-AF31-46CD-A889-2551AEF6CAC3}&quot;/&gt;&lt;isInvalidForFieldText val=&quot;0&quot;/&gt;&lt;Image&gt;&lt;filename val=&quot;C:\Users\User\AppData\Local\Temp\CP10972752640Session\CPTrustFolder10972752640\PPTImport1097242470250\data\asimages\{9B65DA30-AF31-46CD-A889-2551AEF6CAC3}_26.png&quot;/&gt;&lt;left val=&quot;40&quot;/&gt;&lt;top val=&quot;212&quot;/&gt;&lt;width val=&quot;871&quot;/&gt;&lt;height val=&quot;5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ACB109-6708-43EE-AC10-BC5DC815C7C9}&quot;/&gt;&lt;isInvalidForFieldText val=&quot;0&quot;/&gt;&lt;Image&gt;&lt;filename val=&quot;C:\Users\User\AppData\Local\Temp\CP10972752640Session\CPTrustFolder10972752640\PPTImport1097242470250\data\asimages\{EEACB109-6708-43EE-AC10-BC5DC815C7C9}_26.png&quot;/&gt;&lt;left val=&quot;727&quot;/&gt;&lt;top val=&quot;687&quot;/&gt;&lt;width val=&quot;226&quot;/&gt;&lt;height val=&quot;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F77C5D6-A11A-4A1C-A53A-D59313502B28}&quot;/&gt;&lt;isInvalidForFieldText val=&quot;0&quot;/&gt;&lt;Image&gt;&lt;filename val=&quot;C:\Users\User\AppData\Local\Temp\CP10972752640Session\CPTrustFolder10972752640\PPTImport1097242470250\data\asimages\{4F77C5D6-A11A-4A1C-A53A-D59313502B28}_26.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B65DA30-AF31-46CD-A889-2551AEF6CAC3}&quot;/&gt;&lt;isInvalidForFieldText val=&quot;0&quot;/&gt;&lt;Image&gt;&lt;filename val=&quot;C:\Users\User\AppData\Local\Temp\CP10972752640Session\CPTrustFolder10972752640\PPTImport1097242470250\data\asimages\{9B65DA30-AF31-46CD-A889-2551AEF6CAC3}_26.png&quot;/&gt;&lt;left val=&quot;40&quot;/&gt;&lt;top val=&quot;212&quot;/&gt;&lt;width val=&quot;871&quot;/&gt;&lt;height val=&quot;57&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ACB109-6708-43EE-AC10-BC5DC815C7C9}&quot;/&gt;&lt;isInvalidForFieldText val=&quot;0&quot;/&gt;&lt;Image&gt;&lt;filename val=&quot;C:\Users\User\AppData\Local\Temp\CP10972752640Session\CPTrustFolder10972752640\PPTImport1097242470250\data\asimages\{EEACB109-6708-43EE-AC10-BC5DC815C7C9}_26.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F77C5D6-A11A-4A1C-A53A-D59313502B28}&quot;/&gt;&lt;isInvalidForFieldText val=&quot;0&quot;/&gt;&lt;Image&gt;&lt;filename val=&quot;C:\Users\User\AppData\Local\Temp\CP10972752640Session\CPTrustFolder10972752640\PPTImport1097242470250\data\asimages\{4F77C5D6-A11A-4A1C-A53A-D59313502B28}_26.png&quot;/&gt;&lt;left val=&quot;0&quot;/&gt;&lt;top val=&quot;76&quot;/&gt;&lt;width val=&quot;961&quot;/&gt;&lt;height val=&quot;1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B65DA30-AF31-46CD-A889-2551AEF6CAC3}&quot;/&gt;&lt;isInvalidForFieldText val=&quot;0&quot;/&gt;&lt;Image&gt;&lt;filename val=&quot;C:\Users\User\AppData\Local\Temp\CP10972752640Session\CPTrustFolder10972752640\PPTImport1097242470250\data\asimages\{9B65DA30-AF31-46CD-A889-2551AEF6CAC3}_26.png&quot;/&gt;&lt;left val=&quot;40&quot;/&gt;&lt;top val=&quot;212&quot;/&gt;&lt;width val=&quot;871&quot;/&gt;&lt;height val=&quot;57&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ACB109-6708-43EE-AC10-BC5DC815C7C9}&quot;/&gt;&lt;isInvalidForFieldText val=&quot;0&quot;/&gt;&lt;Image&gt;&lt;filename val=&quot;C:\Users\User\AppData\Local\Temp\CP10972752640Session\CPTrustFolder10972752640\PPTImport1097242470250\data\asimages\{EEACB109-6708-43EE-AC10-BC5DC815C7C9}_26.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F77C5D6-A11A-4A1C-A53A-D59313502B28}&quot;/&gt;&lt;isInvalidForFieldText val=&quot;0&quot;/&gt;&lt;Image&gt;&lt;filename val=&quot;C:\Users\User\AppData\Local\Temp\CP10972752640Session\CPTrustFolder10972752640\PPTImport1097242470250\data\asimages\{4F77C5D6-A11A-4A1C-A53A-D59313502B28}_26.png&quot;/&gt;&lt;left val=&quot;0&quot;/&gt;&lt;top val=&quot;76&quot;/&gt;&lt;width val=&quot;961&quot;/&gt;&lt;height val=&quot;12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B65DA30-AF31-46CD-A889-2551AEF6CAC3}&quot;/&gt;&lt;isInvalidForFieldText val=&quot;0&quot;/&gt;&lt;Image&gt;&lt;filename val=&quot;C:\Users\User\AppData\Local\Temp\CP10972752640Session\CPTrustFolder10972752640\PPTImport1097242470250\data\asimages\{9B65DA30-AF31-46CD-A889-2551AEF6CAC3}_26.png&quot;/&gt;&lt;left val=&quot;40&quot;/&gt;&lt;top val=&quot;212&quot;/&gt;&lt;width val=&quot;871&quot;/&gt;&lt;height val=&quot;57&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ACB109-6708-43EE-AC10-BC5DC815C7C9}&quot;/&gt;&lt;isInvalidForFieldText val=&quot;0&quot;/&gt;&lt;Image&gt;&lt;filename val=&quot;C:\Users\User\AppData\Local\Temp\CP10972752640Session\CPTrustFolder10972752640\PPTImport1097242470250\data\asimages\{EEACB109-6708-43EE-AC10-BC5DC815C7C9}_26.png&quot;/&gt;&lt;left val=&quot;727&quot;/&gt;&lt;top val=&quot;687&quot;/&gt;&lt;width val=&quot;226&quot;/&gt;&lt;height val=&quot;4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D75168C-6732-4246-AC4F-347A914D6076}&quot;/&gt;&lt;isInvalidForFieldText val=&quot;0&quot;/&gt;&lt;Image&gt;&lt;filename val=&quot;C:\Users\User\AppData\Local\Temp\CP10972752640Session\CPTrustFolder10972752640\PPTImport1097242470250\data\asimages\{AD75168C-6732-4246-AC4F-347A914D6076}_27.png&quot;/&gt;&lt;left val=&quot;0&quot;/&gt;&lt;top val=&quot;76&quot;/&gt;&lt;width val=&quot;961&quot;/&gt;&lt;height val=&quot;12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8&quot;/&gt;&lt;/TableIndex&gt;&lt;/ShapeTextInfo&gt;"/>
  <p:tag name="HTML_SHAPEINFO" val="&lt;ThreeDShapeInfo&gt;&lt;uuid val=&quot;{8EA837B0-74D9-4FF7-9D1F-22CBE1408A44}&quot;/&gt;&lt;isInvalidForFieldText val=&quot;0&quot;/&gt;&lt;Image&gt;&lt;filename val=&quot;C:\Users\User\AppData\Local\Temp\CP10972752640Session\CPTrustFolder10972752640\PPTImport1097242470250\data\asimages\{8EA837B0-74D9-4FF7-9D1F-22CBE1408A44}_27.png&quot;/&gt;&lt;left val=&quot;40&quot;/&gt;&lt;top val=&quot;212&quot;/&gt;&lt;width val=&quot;871&quot;/&gt;&lt;height val=&quot;41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2E7EF2-6D12-4056-A053-4835D04315E3}&quot;/&gt;&lt;isInvalidForFieldText val=&quot;0&quot;/&gt;&lt;Image&gt;&lt;filename val=&quot;C:\Users\User\AppData\Local\Temp\CP10972752640Session\CPTrustFolder10972752640\PPTImport1097242470250\data\asimages\{682E7EF2-6D12-4056-A053-4835D04315E3}_27.png&quot;/&gt;&lt;left val=&quot;727&quot;/&gt;&lt;top val=&quot;687&quot;/&gt;&lt;width val=&quot;226&quot;/&gt;&lt;height val=&quot;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0BCCFA45-13F4-4E81-94D2-521C03F83F24}&quot;/&gt;&lt;isInvalidForFieldText val=&quot;0&quot;/&gt;&lt;Image&gt;&lt;filename val=&quot;C:\Users\User\AppData\Local\Temp\CP10972752640Session\CPTrustFolder10972752640\PPTImport1097242470250\data\asimages\{0BCCFA45-13F4-4E81-94D2-521C03F83F24}_28.png&quot;/&gt;&lt;left val=&quot;0&quot;/&gt;&lt;top val=&quot;76&quot;/&gt;&lt;width val=&quot;961&quot;/&gt;&lt;height val=&quot;12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7&quot;/&gt;&lt;lineCharCount val=&quot;41&quot;/&gt;&lt;lineCharCount val=&quot;1&quot;/&gt;&lt;lineCharCount val=&quot;69&quot;/&gt;&lt;lineCharCount val=&quot;73&quot;/&gt;&lt;lineCharCount val=&quot;33&quot;/&gt;&lt;lineCharCount val=&quot;1&quot;/&gt;&lt;lineCharCount val=&quot;65&quot;/&gt;&lt;lineCharCount val=&quot;6&quot;/&gt;&lt;/TableIndex&gt;&lt;/ShapeTextInfo&gt;"/>
  <p:tag name="HTML_SHAPEINFO" val="&lt;ThreeDShapeInfo&gt;&lt;uuid val=&quot;{6EA91E97-8902-40FC-9166-5D7FD4939F45}&quot;/&gt;&lt;isInvalidForFieldText val=&quot;0&quot;/&gt;&lt;Image&gt;&lt;filename val=&quot;C:\Users\User\AppData\Local\Temp\CP10972752640Session\CPTrustFolder10972752640\PPTImport1097242470250\data\asimages\{6EA91E97-8902-40FC-9166-5D7FD4939F45}_28.png&quot;/&gt;&lt;left val=&quot;42&quot;/&gt;&lt;top val=&quot;212&quot;/&gt;&lt;width val=&quot;874&quot;/&gt;&lt;height val=&quot;41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68F6F8-1F0D-4890-B09D-3479DEF02411}&quot;/&gt;&lt;isInvalidForFieldText val=&quot;0&quot;/&gt;&lt;Image&gt;&lt;filename val=&quot;C:\Users\User\AppData\Local\Temp\CP10972752640Session\CPTrustFolder10972752640\PPTImport1097242470250\data\asimages\{1868F6F8-1F0D-4890-B09D-3479DEF02411}_28.png&quot;/&gt;&lt;left val=&quot;727&quot;/&gt;&lt;top val=&quot;687&quot;/&gt;&lt;width val=&quot;226&quot;/&gt;&lt;height val=&quot;4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0EC6FD25-7441-4DA2-9E40-78EAE2041967}&quot;/&gt;&lt;isInvalidForFieldText val=&quot;0&quot;/&gt;&lt;Image&gt;&lt;filename val=&quot;C:\Users\User\AppData\Local\Temp\CP10972752640Session\CPTrustFolder10972752640\PPTImport1097242470250\data\asimages\{0EC6FD25-7441-4DA2-9E40-78EAE2041967}_29.png&quot;/&gt;&lt;left val=&quot;0&quot;/&gt;&lt;top val=&quot;76&quot;/&gt;&lt;width val=&quot;961&quot;/&gt;&lt;height val=&quot;12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8&quot;/&gt;&lt;/TableIndex&gt;&lt;/ShapeTextInfo&gt;"/>
  <p:tag name="HTML_SHAPEINFO" val="&lt;ThreeDShapeInfo&gt;&lt;uuid val=&quot;{36F08771-AB05-40BF-83A9-0BA49A2BFC3B}&quot;/&gt;&lt;isInvalidForFieldText val=&quot;0&quot;/&gt;&lt;Image&gt;&lt;filename val=&quot;C:\Users\User\AppData\Local\Temp\CP10972752640Session\CPTrustFolder10972752640\PPTImport1097242470250\data\asimages\{36F08771-AB05-40BF-83A9-0BA49A2BFC3B}_29.png&quot;/&gt;&lt;left val=&quot;40&quot;/&gt;&lt;top val=&quot;212&quot;/&gt;&lt;width val=&quot;871&quot;/&gt;&lt;height val=&quot;41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5474980-A624-4C66-BC17-8F8EAD4BC671}&quot;/&gt;&lt;isInvalidForFieldText val=&quot;0&quot;/&gt;&lt;Image&gt;&lt;filename val=&quot;C:\Users\User\AppData\Local\Temp\CP10972752640Session\CPTrustFolder10972752640\PPTImport1097242470250\data\asimages\{85474980-A624-4C66-BC17-8F8EAD4BC671}_29.png&quot;/&gt;&lt;left val=&quot;727&quot;/&gt;&lt;top val=&quot;687&quot;/&gt;&lt;width val=&quot;226&quot;/&gt;&lt;height val=&quot;4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2D6B0757-3709-4C27-887F-C74D32147486}&quot;/&gt;&lt;isInvalidForFieldText val=&quot;0&quot;/&gt;&lt;Image&gt;&lt;filename val=&quot;C:\Users\User\AppData\Local\Temp\CP10972752640Session\CPTrustFolder10972752640\PPTImport1097242470250\data\asimages\{2D6B0757-3709-4C27-887F-C74D32147486}_30.png&quot;/&gt;&lt;left val=&quot;0&quot;/&gt;&lt;top val=&quot;278&quot;/&gt;&lt;width val=&quot;961&quot;/&gt;&lt;height val=&quot;20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600DF5-106B-44C3-A474-0CFCDA6434A3}&quot;/&gt;&lt;isInvalidForFieldText val=&quot;0&quot;/&gt;&lt;Image&gt;&lt;filename val=&quot;C:\Users\User\AppData\Local\Temp\CP10972752640Session\CPTrustFolder10972752640\PPTImport1097242470250\data\asimages\{99600DF5-106B-44C3-A474-0CFCDA6434A3}_30.png&quot;/&gt;&lt;left val=&quot;727&quot;/&gt;&lt;top val=&quot;687&quot;/&gt;&lt;width val=&quot;226&quot;/&gt;&lt;height val=&quot;4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B0E46F4-BB0E-46FC-807D-6CCFFD8828E8}&quot;/&gt;&lt;isInvalidForFieldText val=&quot;0&quot;/&gt;&lt;Image&gt;&lt;filename val=&quot;C:\Users\User\AppData\Local\Temp\CP10972752640Session\CPTrustFolder10972752640\PPTImport1097242470250\data\asimages\{6B0E46F4-BB0E-46FC-807D-6CCFFD8828E8}_31.png&quot;/&gt;&lt;left val=&quot;0&quot;/&gt;&lt;top val=&quot;278&quot;/&gt;&lt;width val=&quot;961&quot;/&gt;&lt;height val=&quot;20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2560D18-AB4E-484F-8E8F-57C726C76C42}&quot;/&gt;&lt;isInvalidForFieldText val=&quot;0&quot;/&gt;&lt;Image&gt;&lt;filename val=&quot;C:\Users\User\AppData\Local\Temp\CP10972752640Session\CPTrustFolder10972752640\PPTImport1097242470250\data\asimages\{62560D18-AB4E-484F-8E8F-57C726C76C42}_31.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DUMMYTAG" val="&lt;DummyForForceWrite&gt;&lt;/DummyForForceWrite&gt;"/>
  <p:tag name="HTML_SHAPEINFO" val="&lt;ThreeDShapeInfo&gt;&lt;uuid val=&quot;{8A3E82F1-FE46-494E-8C14-D1C9F96057B2}&quot;/&gt;&lt;isInvalidForFieldText val=&quot;0&quot;/&gt;&lt;Image&gt;&lt;filename val=&quot;C:\Users\User\AppData\Local\Temp\CP10972752640Session\CPTrustFolder10972752640\PPTImport1097242470250\data\asimages\{8A3E82F1-FE46-494E-8C14-D1C9F96057B2}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F7AFAA9-E1BB-4939-944A-DB7D311993E2}&quot;/&gt;&lt;isInvalidForFieldText val=&quot;0&quot;/&gt;&lt;Image&gt;&lt;filename val=&quot;C:\Users\User\AppData\Local\Temp\CP10972752640Session\CPTrustFolder10972752640\PPTImport1097242470250\data\asimages\{BF7AFAA9-E1BB-4939-944A-DB7D311993E2}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B0367A00-C9C1-4778-9907-809637355CC3}&quot;/&gt;&lt;isInvalidForFieldText val=&quot;0&quot;/&gt;&lt;Image&gt;&lt;filename val=&quot;C:\Users\User\AppData\Local\Temp\CP10972752640Session\CPTrustFolder10972752640\PPTImport1097242470250\data\asimages\{B0367A00-C9C1-4778-9907-809637355CC3}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4482DE2-6E06-46AB-AF08-27A0541DCAFD}&quot;/&gt;&lt;isInvalidForFieldText val=&quot;0&quot;/&gt;&lt;Image&gt;&lt;filename val=&quot;C:\Users\User\AppData\Local\Temp\CP10972752640Session\CPTrustFolder10972752640\PPTImport1097242470250\data\asimages\{64482DE2-6E06-46AB-AF08-27A0541DCAFD}_2.png&quot;/&gt;&lt;left val=&quot;0&quot;/&gt;&lt;top val=&quot;75&quot;/&gt;&lt;width val=&quot;961&quot;/&gt;&lt;height val=&quot;12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3&quot;/&gt;&lt;lineCharCount val=&quot;65&quot;/&gt;&lt;lineCharCount val=&quot;59&quot;/&gt;&lt;lineCharCount val=&quot;65&quot;/&gt;&lt;lineCharCount val=&quot;59&quot;/&gt;&lt;lineCharCount val=&quot;56&quot;/&gt;&lt;lineCharCount val=&quot;70&quot;/&gt;&lt;lineCharCount val=&quot;28&quot;/&gt;&lt;lineCharCount val=&quot;65&quot;/&gt;&lt;lineCharCount val=&quot;24&quot;/&gt;&lt;/TableIndex&gt;&lt;/ShapeTextInfo&gt;"/>
  <p:tag name="HTML_SHAPEINFO" val="&lt;ThreeDShapeInfo&gt;&lt;uuid val=&quot;{09F4A304-1CB1-4798-97DC-254174378341}&quot;/&gt;&lt;isInvalidForFieldText val=&quot;0&quot;/&gt;&lt;Image&gt;&lt;filename val=&quot;C:\Users\User\AppData\Local\Temp\CP10972752640Session\CPTrustFolder10972752640\PPTImport1097242470250\data\asimages\{09F4A304-1CB1-4798-97DC-254174378341}_2.png&quot;/&gt;&lt;left val=&quot;42&quot;/&gt;&lt;top val=&quot;211&quot;/&gt;&lt;width val=&quot;873&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519DAD-97F1-4967-A86D-B8D46E58960A}&quot;/&gt;&lt;isInvalidForFieldText val=&quot;0&quot;/&gt;&lt;Image&gt;&lt;filename val=&quot;C:\Users\User\AppData\Local\Temp\CP10972752640Session\CPTrustFolder10972752640\PPTImport1097242470250\data\asimages\{C1519DAD-97F1-4967-A86D-B8D46E58960A}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017AD16-4F33-45BC-810B-621CE5558BA5}&quot;/&gt;&lt;isInvalidForFieldText val=&quot;0&quot;/&gt;&lt;Image&gt;&lt;filename val=&quot;C:\Users\User\AppData\Local\Temp\CP10972752640Session\CPTrustFolder10972752640\PPTImport1097242470250\data\asimages\{6017AD16-4F33-45BC-810B-621CE5558BA5}_3.png&quot;/&gt;&lt;left val=&quot;0&quot;/&gt;&lt;top val=&quot;75&quot;/&gt;&lt;width val=&quot;961&quot;/&gt;&lt;height val=&quot;12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8&quot;/&gt;&lt;lineCharCount val=&quot;48&quot;/&gt;&lt;lineCharCount val=&quot;1&quot;/&gt;&lt;lineCharCount val=&quot;65&quot;/&gt;&lt;lineCharCount val=&quot;13&quot;/&gt;&lt;lineCharCount val=&quot;1&quot;/&gt;&lt;lineCharCount val=&quot;61&quot;/&gt;&lt;lineCharCount val=&quot;13&quot;/&gt;&lt;lineCharCount val=&quot;1&quot;/&gt;&lt;lineCharCount val=&quot;69&quot;/&gt;&lt;lineCharCount val=&quot;1&quot;/&gt;&lt;lineCharCount val=&quot;45&quot;/&gt;&lt;/TableIndex&gt;&lt;/ShapeTextInfo&gt;"/>
  <p:tag name="HTML_SHAPEINFO" val="&lt;ThreeDShapeInfo&gt;&lt;uuid val=&quot;{1BD853FE-BEAB-4BBF-826E-A16A5F10769E}&quot;/&gt;&lt;isInvalidForFieldText val=&quot;0&quot;/&gt;&lt;Image&gt;&lt;filename val=&quot;C:\Users\User\AppData\Local\Temp\CP10972752640Session\CPTrustFolder10972752640\PPTImport1097242470250\data\asimages\{1BD853FE-BEAB-4BBF-826E-A16A5F10769E}_3.png&quot;/&gt;&lt;left val=&quot;42&quot;/&gt;&lt;top val=&quot;212&quot;/&gt;&lt;width val=&quot;869&quot;/&gt;&lt;height val=&quot;45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B04AC04-60EC-439C-B631-E97B37989AD9}&quot;/&gt;&lt;isInvalidForFieldText val=&quot;0&quot;/&gt;&lt;Image&gt;&lt;filename val=&quot;C:\Users\User\AppData\Local\Temp\CP10972752640Session\CPTrustFolder10972752640\PPTImport1097242470250\data\asimages\{EB04AC04-60EC-439C-B631-E97B37989AD9}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207590E-9FF7-4D71-B5C4-34FE9E62E8DC}&quot;/&gt;&lt;isInvalidForFieldText val=&quot;0&quot;/&gt;&lt;Image&gt;&lt;filename val=&quot;C:\Users\User\AppData\Local\Temp\CP10972752640Session\CPTrustFolder10972752640\PPTImport1097242470250\data\asimages\{8207590E-9FF7-4D71-B5C4-34FE9E62E8DC}_4.png&quot;/&gt;&lt;left val=&quot;0&quot;/&gt;&lt;top val=&quot;75&quot;/&gt;&lt;width val=&quot;961&quot;/&gt;&lt;height val=&quot;12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1&quot;/&gt;&lt;lineCharCount val=&quot;40&quot;/&gt;&lt;lineCharCount val=&quot;1&quot;/&gt;&lt;lineCharCount val=&quot;59&quot;/&gt;&lt;lineCharCount val=&quot;1&quot;/&gt;&lt;lineCharCount val=&quot;26&quot;/&gt;&lt;lineCharCount val=&quot;1&quot;/&gt;&lt;lineCharCount val=&quot;65&quot;/&gt;&lt;/TableIndex&gt;&lt;/ShapeTextInfo&gt;"/>
  <p:tag name="HTML_SHAPEINFO" val="&lt;ThreeDShapeInfo&gt;&lt;uuid val=&quot;{097961B1-F754-420B-9232-25490370DC23}&quot;/&gt;&lt;isInvalidForFieldText val=&quot;0&quot;/&gt;&lt;Image&gt;&lt;filename val=&quot;C:\Users\User\AppData\Local\Temp\CP10972752640Session\CPTrustFolder10972752640\PPTImport1097242470250\data\asimages\{097961B1-F754-420B-9232-25490370DC23}_4.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C111278-D548-4C31-B98D-5E8A71F504E8}&quot;/&gt;&lt;isInvalidForFieldText val=&quot;0&quot;/&gt;&lt;Image&gt;&lt;filename val=&quot;C:\Users\User\AppData\Local\Temp\CP10972752640Session\CPTrustFolder10972752640\PPTImport1097242470250\data\asimages\{DC111278-D548-4C31-B98D-5E8A71F504E8}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296A1753-52C3-4AAA-98BA-FE2A612FBB52}&quot;/&gt;&lt;isInvalidForFieldText val=&quot;0&quot;/&gt;&lt;Image&gt;&lt;filename val=&quot;C:\Users\User\AppData\Local\Temp\CP10972752640Session\CPTrustFolder10972752640\PPTImport1097242470250\data\asimages\{296A1753-52C3-4AAA-98BA-FE2A612FBB52}_5.png&quot;/&gt;&lt;left val=&quot;0&quot;/&gt;&lt;top val=&quot;75&quot;/&gt;&lt;width val=&quot;961&quot;/&gt;&lt;height val=&quot;12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quot;/&gt;&lt;lineCharCount val=&quot;25&quot;/&gt;&lt;lineCharCount val=&quot;1&quot;/&gt;&lt;lineCharCount val=&quot;7&quot;/&gt;&lt;lineCharCount val=&quot;1&quot;/&gt;&lt;lineCharCount val=&quot;12&quot;/&gt;&lt;lineCharCount val=&quot;1&quot;/&gt;&lt;lineCharCount val=&quot;28&quot;/&gt;&lt;/TableIndex&gt;&lt;/ShapeTextInfo&gt;"/>
  <p:tag name="HTML_SHAPEINFO" val="&lt;ThreeDShapeInfo&gt;&lt;uuid val=&quot;{0BA05B1E-8B6E-4C4F-B5E5-6AC1EA02248A}&quot;/&gt;&lt;isInvalidForFieldText val=&quot;0&quot;/&gt;&lt;Image&gt;&lt;filename val=&quot;C:\Users\User\AppData\Local\Temp\CP10972752640Session\CPTrustFolder10972752640\PPTImport1097242470250\data\asimages\{0BA05B1E-8B6E-4C4F-B5E5-6AC1EA02248A}_5.png&quot;/&gt;&lt;left val=&quot;42&quot;/&gt;&lt;top val=&quot;212&quot;/&gt;&lt;width val=&quot;87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A631F8F-B391-4729-B33E-14D2257177A3}&quot;/&gt;&lt;isInvalidForFieldText val=&quot;0&quot;/&gt;&lt;Image&gt;&lt;filename val=&quot;C:\Users\User\AppData\Local\Temp\CP10972752640Session\CPTrustFolder10972752640\PPTImport1097242470250\data\asimages\{BA631F8F-B391-4729-B33E-14D2257177A3}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62BE67ED-50DF-4722-989D-23499E49D6CF}&quot;/&gt;&lt;isInvalidForFieldText val=&quot;0&quot;/&gt;&lt;Image&gt;&lt;filename val=&quot;C:\Users\User\AppData\Local\Temp\CP10972752640Session\CPTrustFolder10972752640\PPTImport1097242470250\data\asimages\{62BE67ED-50DF-4722-989D-23499E49D6CF}_6.png&quot;/&gt;&lt;left val=&quot;0&quot;/&gt;&lt;top val=&quot;75&quot;/&gt;&lt;width val=&quot;961&quot;/&gt;&lt;height val=&quot;12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5&quot;/&gt;&lt;lineCharCount val=&quot;42&quot;/&gt;&lt;lineCharCount val=&quot;1&quot;/&gt;&lt;lineCharCount val=&quot;40&quot;/&gt;&lt;lineCharCount val=&quot;61&quot;/&gt;&lt;/TableIndex&gt;&lt;/ShapeTextInfo&gt;"/>
  <p:tag name="HTML_SHAPEINFO" val="&lt;ThreeDShapeInfo&gt;&lt;uuid val=&quot;{3BE1B2E6-0503-4BE3-89ED-FBD278878A8C}&quot;/&gt;&lt;isInvalidForFieldText val=&quot;0&quot;/&gt;&lt;Image&gt;&lt;filename val=&quot;C:\Users\User\AppData\Local\Temp\CP10972752640Session\CPTrustFolder10972752640\PPTImport1097242470250\data\asimages\{3BE1B2E6-0503-4BE3-89ED-FBD278878A8C}_6.png&quot;/&gt;&lt;left val=&quot;42&quot;/&gt;&lt;top val=&quot;212&quot;/&gt;&lt;width val=&quot;870&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4EB4828-DB26-4B06-8EF8-731A597A05FF}&quot;/&gt;&lt;isInvalidForFieldText val=&quot;0&quot;/&gt;&lt;Image&gt;&lt;filename val=&quot;C:\Users\User\AppData\Local\Temp\CP10972752640Session\CPTrustFolder10972752640\PPTImport1097242470250\data\asimages\{14EB4828-DB26-4B06-8EF8-731A597A05FF}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94568E51-41B3-48D2-818D-FA545C169150}&quot;/&gt;&lt;isInvalidForFieldText val=&quot;0&quot;/&gt;&lt;Image&gt;&lt;filename val=&quot;C:\Users\User\AppData\Local\Temp\CP10972752640Session\CPTrustFolder10972752640\PPTImport1097242470250\data\asimages\{94568E51-41B3-48D2-818D-FA545C169150}_7.png&quot;/&gt;&lt;left val=&quot;0&quot;/&gt;&lt;top val=&quot;75&quot;/&gt;&lt;width val=&quot;961&quot;/&gt;&lt;height val=&quot;1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quot;/&gt;&lt;lineCharCount val=&quot;26&quot;/&gt;&lt;lineCharCount val=&quot;1&quot;/&gt;&lt;lineCharCount val=&quot;49&quot;/&gt;&lt;lineCharCount val=&quot;1&quot;/&gt;&lt;lineCharCount val=&quot;46&quot;/&gt;&lt;/TableIndex&gt;&lt;/ShapeTextInfo&gt;"/>
  <p:tag name="HTML_SHAPEINFO" val="&lt;ThreeDShapeInfo&gt;&lt;uuid val=&quot;{03C8C6F2-17C8-4F87-A804-F407C426591C}&quot;/&gt;&lt;isInvalidForFieldText val=&quot;0&quot;/&gt;&lt;Image&gt;&lt;filename val=&quot;C:\Users\User\AppData\Local\Temp\CP10972752640Session\CPTrustFolder10972752640\PPTImport1097242470250\data\asimages\{03C8C6F2-17C8-4F87-A804-F407C426591C}_7.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31CB0EA-608C-4CFC-B999-059C67DEF137}&quot;/&gt;&lt;isInvalidForFieldText val=&quot;0&quot;/&gt;&lt;Image&gt;&lt;filename val=&quot;C:\Users\User\AppData\Local\Temp\CP10972752640Session\CPTrustFolder10972752640\PPTImport1097242470250\data\asimages\{231CB0EA-608C-4CFC-B999-059C67DEF137}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307571C0-6AAE-4C32-924B-43A150D9C821}&quot;/&gt;&lt;isInvalidForFieldText val=&quot;0&quot;/&gt;&lt;Image&gt;&lt;filename val=&quot;C:\Users\User\AppData\Local\Temp\CP10972752640Session\CPTrustFolder10972752640\PPTImport1097242470250\data\asimages\{307571C0-6AAE-4C32-924B-43A150D9C821}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2&quot;/&gt;&lt;/TableIndex&gt;&lt;/ShapeTextInfo&gt;"/>
  <p:tag name="HTML_SHAPEINFO" val="&lt;ThreeDShapeInfo&gt;&lt;uuid val=&quot;{E18F570A-1BBA-4F75-BEC3-AA73E37B1B08}&quot;/&gt;&lt;isInvalidForFieldText val=&quot;0&quot;/&gt;&lt;Image&gt;&lt;filename val=&quot;C:\Users\User\AppData\Local\Temp\CP10972752640Session\CPTrustFolder10972752640\PPTImport1097242470250\data\asimages\{E18F570A-1BBA-4F75-BEC3-AA73E37B1B08}_8.png&quot;/&gt;&lt;left val=&quot;40&quot;/&gt;&lt;top val=&quot;212&quot;/&gt;&lt;width val=&quot;871&quot;/&gt;&lt;height val=&quot;5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74C32EC-AC3C-4863-AFF3-749BCE6F1243}&quot;/&gt;&lt;isInvalidForFieldText val=&quot;0&quot;/&gt;&lt;Image&gt;&lt;filename val=&quot;C:\Users\User\AppData\Local\Temp\CP10972752640Session\CPTrustFolder10972752640\PPTImport1097242470250\data\asimages\{074C32EC-AC3C-4863-AFF3-749BCE6F1243}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37&quot;/&gt;&lt;/TableIndex&gt;&lt;/ShapeTextInfo&gt;"/>
  <p:tag name="HTML_SHAPEINFO" val="&lt;ThreeDShapeInfo&gt;&lt;uuid val=&quot;{1AA576B8-349D-4BFF-AA2A-5EC728F3436E}&quot;/&gt;&lt;isInvalidForFieldText val=&quot;0&quot;/&gt;&lt;Image&gt;&lt;filename val=&quot;C:\Users\User\AppData\Local\Temp\CP10972752640Session\CPTrustFolder10972752640\PPTImport1097242470250\data\asimages\{1AA576B8-349D-4BFF-AA2A-5EC728F3436E}_8.png&quot;/&gt;&lt;left val=&quot;47&quot;/&gt;&lt;top val=&quot;277&quot;/&gt;&lt;width val=&quot;866&quot;/&gt;&lt;height val=&quot;9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E532554-75A6-432B-956E-70F87B01AC0E}&quot;/&gt;&lt;isInvalidForFieldText val=&quot;0&quot;/&gt;&lt;Image&gt;&lt;filename val=&quot;C:\Users\User\AppData\Local\Temp\CP10972752640Session\CPTrustFolder10972752640\PPTImport1097242470250\data\asimages\{CE532554-75A6-432B-956E-70F87B01AC0E}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0&quot;/&gt;&lt;lineCharCount val=&quot;1&quot;/&gt;&lt;lineCharCount val=&quot;39&quot;/&gt;&lt;lineCharCount val=&quot;1&quot;/&gt;&lt;lineCharCount val=&quot;45&quot;/&gt;&lt;lineCharCount val=&quot;1&quot;/&gt;&lt;lineCharCount val=&quot;73&quot;/&gt;&lt;lineCharCount val=&quot;25&quot;/&gt;&lt;/TableIndex&gt;&lt;/ShapeTextInfo&gt;"/>
  <p:tag name="HTML_SHAPEINFO" val="&lt;ThreeDShapeInfo&gt;&lt;uuid val=&quot;{58053B14-2243-4701-94FB-9980580A1405}&quot;/&gt;&lt;isInvalidForFieldText val=&quot;0&quot;/&gt;&lt;Image&gt;&lt;filename val=&quot;C:\Users\User\AppData\Local\Temp\CP10972752640Session\CPTrustFolder10972752640\PPTImport1097242470250\data\asimages\{58053B14-2243-4701-94FB-9980580A1405}_9.png&quot;/&gt;&lt;left val=&quot;42&quot;/&gt;&lt;top val=&quot;212&quot;/&gt;&lt;width val=&quot;878&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D91833F-F9D4-46ED-8F19-2D85A16B5F25}&quot;/&gt;&lt;isInvalidForFieldText val=&quot;0&quot;/&gt;&lt;Image&gt;&lt;filename val=&quot;C:\Users\User\AppData\Local\Temp\CP10972752640Session\CPTrustFolder10972752640\PPTImport1097242470250\data\asimages\{AD91833F-F9D4-46ED-8F19-2D85A16B5F25}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63605F1D-66A2-49E4-9B19-BFF558588C3B}&quot;/&gt;&lt;isInvalidForFieldText val=&quot;0&quot;/&gt;&lt;Image&gt;&lt;filename val=&quot;C:\Users\User\AppData\Local\Temp\CP10972752640Session\CPTrustFolder10972752640\PPTImport1097242470250\data\asimages\{63605F1D-66A2-49E4-9B19-BFF558588C3B}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31&quot;/&gt;&lt;/TableIndex&gt;&lt;/ShapeTextInfo&gt;"/>
  <p:tag name="HTML_SHAPEINFO" val="&lt;ThreeDShapeInfo&gt;&lt;uuid val=&quot;{FF2B40B1-401A-4837-93F5-E265C8C8625D}&quot;/&gt;&lt;isInvalidForFieldText val=&quot;0&quot;/&gt;&lt;Image&gt;&lt;filename val=&quot;C:\Users\User\AppData\Local\Temp\CP10972752640Session\CPTrustFolder10972752640\PPTImport1097242470250\data\asimages\{FF2B40B1-401A-4837-93F5-E265C8C8625D}_10.png&quot;/&gt;&lt;left val=&quot;40&quot;/&gt;&lt;top val=&quot;212&quot;/&gt;&lt;width val=&quot;871&quot;/&gt;&lt;height val=&quot;8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463259-7863-4A55-8B4B-9790CCA94F22}&quot;/&gt;&lt;isInvalidForFieldText val=&quot;0&quot;/&gt;&lt;Image&gt;&lt;filename val=&quot;C:\Users\User\AppData\Local\Temp\CP10972752640Session\CPTrustFolder10972752640\PPTImport1097242470250\data\asimages\{7C463259-7863-4A55-8B4B-9790CCA94F22}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TableIndex row=&quot;1&quot; col=&quot;2&quot;&gt;&lt;linesCount val=&quot;1&quot;/&gt;&lt;lineCharCount val=&quot;39&quot;/&gt;&lt;/TableIndex&gt;&lt;TableIndex row=&quot;2&quot; col=&quot;1&quot;&gt;&lt;linesCount val=&quot;1&quot;/&gt;&lt;lineCharCount val=&quot;24&quot;/&gt;&lt;/TableIndex&gt;&lt;TableIndex row=&quot;2&quot; col=&quot;2&quot;&gt;&lt;linesCount val=&quot;1&quot;/&gt;&lt;lineCharCount val=&quot;11&quot;/&gt;&lt;/TableIndex&gt;&lt;TableIndex row=&quot;3&quot; col=&quot;1&quot;&gt;&lt;linesCount val=&quot;1&quot;/&gt;&lt;lineCharCount val=&quot;26&quot;/&gt;&lt;/TableIndex&gt;&lt;TableIndex row=&quot;3&quot; col=&quot;2&quot;&gt;&lt;linesCount val=&quot;1&quot;/&gt;&lt;lineCharCount val=&quot;16&quot;/&gt;&lt;/TableIndex&gt;&lt;TableIndex row=&quot;4&quot; col=&quot;1&quot;&gt;&lt;linesCount val=&quot;1&quot;/&gt;&lt;lineCharCount val=&quot;25&quot;/&gt;&lt;/TableIndex&gt;&lt;TableIndex row=&quot;4&quot; col=&quot;2&quot;&gt;&lt;linesCount val=&quot;1&quot;/&gt;&lt;lineCharCount val=&quot;13&quot;/&gt;&lt;/TableIndex&gt;&lt;TableIndex row=&quot;5&quot; col=&quot;1&quot;&gt;&lt;linesCount val=&quot;2&quot;/&gt;&lt;lineCharCount val=&quot;33&quot;/&gt;&lt;lineCharCount val=&quot;6&quot;/&gt;&lt;/TableIndex&gt;&lt;TableIndex row=&quot;5&quot; col=&quot;2&quot;&gt;&lt;linesCount val=&quot;4&quot;/&gt;&lt;lineCharCount val=&quot;14&quot;/&gt;&lt;lineCharCount val=&quot;43&quot;/&gt;&lt;lineCharCount val=&quot;39&quot;/&gt;&lt;lineCharCount val=&quot;5&quot;/&gt;&lt;/TableIndex&gt;&lt;TableIndex row=&quot;6&quot; col=&quot;1&quot;&gt;&lt;linesCount val=&quot;2&quot;/&gt;&lt;lineCharCount val=&quot;26&quot;/&gt;&lt;lineCharCount val=&quot;7&quot;/&gt;&lt;/TableIndex&gt;&lt;TableIndex row=&quot;6&quot; col=&quot;2&quot;&gt;&lt;linesCount val=&quot;1&quot;/&gt;&lt;lineCharCount val=&quot;28&quot;/&gt;&lt;/TableIndex&gt;&lt;/ShapeTextInfo&gt;"/>
  <p:tag name="HTML_AUTOSHAPE_INFO" val="&lt;ThreeDShapeInfo&gt;&lt;uuid val=&quot;{2F8D62D6-C9BE-4FE7-B1F9-2A3553CB71F5}&quot;/&gt;&lt;isInvalidForFieldText val=&quot;0&quot;/&gt;&lt;Image&gt;&lt;filename val=&quot;C:\Users\User\AppData\Local\Temp\CP10972752640Session\CPTrustFolder10972752640\PPTImport1097242470250\data\asimages\{2F8D62D6-C9BE-4FE7-B1F9-2A3553CB71F5}_10.png&quot;/&gt;&lt;left val=&quot;77&quot;/&gt;&lt;top val=&quot;322&quot;/&gt;&lt;width val=&quot;839&quot;/&gt;&lt;height val=&quot;32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0DA83436-EA06-4F49-9190-63BA89D95B2F}&quot;/&gt;&lt;isInvalidForFieldText val=&quot;0&quot;/&gt;&lt;Image&gt;&lt;filename val=&quot;C:\Users\User\AppData\Local\Temp\CP10972752640Session\CPTrustFolder10972752640\PPTImport1097242470250\data\asimages\{0DA83436-EA06-4F49-9190-63BA89D95B2F}_11.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1&quot;/&gt;&lt;lineCharCount val=&quot;29&quot;/&gt;&lt;lineCharCount val=&quot;1&quot;/&gt;&lt;lineCharCount val=&quot;68&quot;/&gt;&lt;/TableIndex&gt;&lt;/ShapeTextInfo&gt;"/>
  <p:tag name="HTML_SHAPEINFO" val="&lt;ThreeDShapeInfo&gt;&lt;uuid val=&quot;{429A66C2-6981-4371-A019-F573536E9933}&quot;/&gt;&lt;isInvalidForFieldText val=&quot;0&quot;/&gt;&lt;Image&gt;&lt;filename val=&quot;C:\Users\User\AppData\Local\Temp\CP10972752640Session\CPTrustFolder10972752640\PPTImport1097242470250\data\asimages\{429A66C2-6981-4371-A019-F573536E9933}_11.png&quot;/&gt;&lt;left val=&quot;42&quot;/&gt;&lt;top val=&quot;212&quot;/&gt;&lt;width val=&quot;886&quot;/&gt;&lt;height val=&quot;23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24CD38-E67C-45AA-9404-16989CA2A067}&quot;/&gt;&lt;isInvalidForFieldText val=&quot;0&quot;/&gt;&lt;Image&gt;&lt;filename val=&quot;C:\Users\User\AppData\Local\Temp\CP10972752640Session\CPTrustFolder10972752640\PPTImport1097242470250\data\asimages\{EE24CD38-E67C-45AA-9404-16989CA2A067}_11.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0DA83436-EA06-4F49-9190-63BA89D95B2F}&quot;/&gt;&lt;isInvalidForFieldText val=&quot;0&quot;/&gt;&lt;Image&gt;&lt;filename val=&quot;C:\Users\User\AppData\Local\Temp\CP10972752640Session\CPTrustFolder10972752640\PPTImport1097242470250\data\asimages\{0DA83436-EA06-4F49-9190-63BA89D95B2F}_11.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1&quot;/&gt;&lt;lineCharCount val=&quot;29&quot;/&gt;&lt;lineCharCount val=&quot;1&quot;/&gt;&lt;lineCharCount val=&quot;68&quot;/&gt;&lt;/TableIndex&gt;&lt;/ShapeTextInfo&gt;"/>
  <p:tag name="HTML_SHAPEINFO" val="&lt;ThreeDShapeInfo&gt;&lt;uuid val=&quot;{429A66C2-6981-4371-A019-F573536E9933}&quot;/&gt;&lt;isInvalidForFieldText val=&quot;0&quot;/&gt;&lt;Image&gt;&lt;filename val=&quot;C:\Users\User\AppData\Local\Temp\CP10972752640Session\CPTrustFolder10972752640\PPTImport1097242470250\data\asimages\{429A66C2-6981-4371-A019-F573536E9933}_11.png&quot;/&gt;&lt;left val=&quot;42&quot;/&gt;&lt;top val=&quot;212&quot;/&gt;&lt;width val=&quot;886&quot;/&gt;&lt;height val=&quot;23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24CD38-E67C-45AA-9404-16989CA2A067}&quot;/&gt;&lt;isInvalidForFieldText val=&quot;0&quot;/&gt;&lt;Image&gt;&lt;filename val=&quot;C:\Users\User\AppData\Local\Temp\CP10972752640Session\CPTrustFolder10972752640\PPTImport1097242470250\data\asimages\{EE24CD38-E67C-45AA-9404-16989CA2A067}_11.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C1DA18C9-35EE-43C9-A98C-ACA65A05A899}&quot;/&gt;&lt;isInvalidForFieldText val=&quot;0&quot;/&gt;&lt;Image&gt;&lt;filename val=&quot;C:\Users\User\AppData\Local\Temp\CP10972752640Session\CPTrustFolder10972752640\PPTImport1097242470250\data\asimages\{C1DA18C9-35EE-43C9-A98C-ACA65A05A899}_12.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0A7BC656-1B2F-46ED-8514-806BAB3772BC}&quot;/&gt;&lt;isInvalidForFieldText val=&quot;0&quot;/&gt;&lt;Image&gt;&lt;filename val=&quot;C:\Users\User\AppData\Local\Temp\CP10972752640Session\CPTrustFolder10972752640\PPTImport1097242470250\data\asimages\{0A7BC656-1B2F-46ED-8514-806BAB3772BC}_12.png&quot;/&gt;&lt;left val=&quot;40&quot;/&gt;&lt;top val=&quot;212&quot;/&gt;&lt;width val=&quot;871&quot;/&gt;&lt;height val=&quot;5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09D7F2A-6D65-4A41-B565-E72751EE571B}&quot;/&gt;&lt;isInvalidForFieldText val=&quot;0&quot;/&gt;&lt;Image&gt;&lt;filename val=&quot;C:\Users\User\AppData\Local\Temp\CP10972752640Session\CPTrustFolder10972752640\PPTImport1097242470250\data\asimages\{109D7F2A-6D65-4A41-B565-E72751EE571B}_12.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1&quot;/&gt;&lt;lineCharCount val=&quot;38&quot;/&gt;&lt;/TableIndex&gt;&lt;/ShapeTextInfo&gt;"/>
  <p:tag name="HTML_SHAPEINFO" val="&lt;ThreeDShapeInfo&gt;&lt;uuid val=&quot;{5D508BE3-FAB0-41AC-A188-62B564174AB2}&quot;/&gt;&lt;isInvalidForFieldText val=&quot;0&quot;/&gt;&lt;Image&gt;&lt;filename val=&quot;C:\Users\User\AppData\Local\Temp\CP10972752640Session\CPTrustFolder10972752640\PPTImport1097242470250\data\asimages\{5D508BE3-FAB0-41AC-A188-62B564174AB2}_12.png&quot;/&gt;&lt;left val=&quot;47&quot;/&gt;&lt;top val=&quot;288&quot;/&gt;&lt;width val=&quot;864&quot;/&gt;&lt;height val=&quot;13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2CFAC1CD-2A17-4083-812A-5DBF846B20A8}&quot;/&gt;&lt;isInvalidForFieldText val=&quot;0&quot;/&gt;&lt;Image&gt;&lt;filename val=&quot;C:\Users\User\AppData\Local\Temp\CP10972752640Session\CPTrustFolder10972752640\PPTImport1097242470250\data\asimages\{2CFAC1CD-2A17-4083-812A-5DBF846B20A8}_13.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61&quot;/&gt;&lt;lineCharCount val=&quot;62&quot;/&gt;&lt;lineCharCount val=&quot;1&quot;/&gt;&lt;lineCharCount val=&quot;29&quot;/&gt;&lt;/TableIndex&gt;&lt;/ShapeTextInfo&gt;"/>
  <p:tag name="HTML_SHAPEINFO" val="&lt;ThreeDShapeInfo&gt;&lt;uuid val=&quot;{EF359672-1032-4250-BCF0-4F293F02F4AA}&quot;/&gt;&lt;isInvalidForFieldText val=&quot;0&quot;/&gt;&lt;Image&gt;&lt;filename val=&quot;C:\Users\User\AppData\Local\Temp\CP10972752640Session\CPTrustFolder10972752640\PPTImport1097242470250\data\asimages\{EF359672-1032-4250-BCF0-4F293F02F4AA}_13.png&quot;/&gt;&lt;left val=&quot;42&quot;/&gt;&lt;top val=&quot;212&quot;/&gt;&lt;width val=&quot;870&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32CA5B2-F462-487C-9971-70F6A00E6AA4}&quot;/&gt;&lt;isInvalidForFieldText val=&quot;0&quot;/&gt;&lt;Image&gt;&lt;filename val=&quot;C:\Users\User\AppData\Local\Temp\CP10972752640Session\CPTrustFolder10972752640\PPTImport1097242470250\data\asimages\{532CA5B2-F462-487C-9971-70F6A00E6AA4}_13.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A8A4E2B-1B63-4A44-8CE5-2921323EBE86}&quot;/&gt;&lt;isInvalidForFieldText val=&quot;0&quot;/&gt;&lt;Image&gt;&lt;filename val=&quot;C:\Users\User\AppData\Local\Temp\CP10972752640Session\CPTrustFolder10972752640\PPTImport1097242470250\data\asimages\{EA8A4E2B-1B63-4A44-8CE5-2921323EBE86}_14.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1&quot;/&gt;&lt;lineCharCount val=&quot;68&quot;/&gt;&lt;lineCharCount val=&quot;23&quot;/&gt;&lt;/TableIndex&gt;&lt;/ShapeTextInfo&gt;"/>
  <p:tag name="HTML_SHAPEINFO" val="&lt;ThreeDShapeInfo&gt;&lt;uuid val=&quot;{F171518D-F4AE-4772-BC28-DC1F3A57014B}&quot;/&gt;&lt;isInvalidForFieldText val=&quot;0&quot;/&gt;&lt;Image&gt;&lt;filename val=&quot;C:\Users\User\AppData\Local\Temp\CP10972752640Session\CPTrustFolder10972752640\PPTImport1097242470250\data\asimages\{F171518D-F4AE-4772-BC28-DC1F3A57014B}_14.png&quot;/&gt;&lt;left val=&quot;42&quot;/&gt;&lt;top val=&quot;212&quot;/&gt;&lt;width val=&quot;870&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10C068C-9E41-43BF-974B-C0784ED80ACA}&quot;/&gt;&lt;isInvalidForFieldText val=&quot;0&quot;/&gt;&lt;Image&gt;&lt;filename val=&quot;C:\Users\User\AppData\Local\Temp\CP10972752640Session\CPTrustFolder10972752640\PPTImport1097242470250\data\asimages\{010C068C-9E41-43BF-974B-C0784ED80ACA}_14.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8830950F-7214-458A-8B47-EEFD859D6E74}&quot;/&gt;&lt;isInvalidForFieldText val=&quot;0&quot;/&gt;&lt;Image&gt;&lt;filename val=&quot;C:\Users\User\AppData\Local\Temp\CP10972752640Session\CPTrustFolder10972752640\PPTImport1097242470250\data\asimages\{8830950F-7214-458A-8B47-EEFD859D6E74}_15.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27&quot;/&gt;&lt;/TableIndex&gt;&lt;/ShapeTextInfo&gt;"/>
  <p:tag name="HTML_SHAPEINFO" val="&lt;ThreeDShapeInfo&gt;&lt;uuid val=&quot;{3902BA76-0D80-4A47-953A-6EED0BB40E81}&quot;/&gt;&lt;isInvalidForFieldText val=&quot;0&quot;/&gt;&lt;Image&gt;&lt;filename val=&quot;C:\Users\User\AppData\Local\Temp\CP10972752640Session\CPTrustFolder10972752640\PPTImport1097242470250\data\asimages\{3902BA76-0D80-4A47-953A-6EED0BB40E81}_15.png&quot;/&gt;&lt;left val=&quot;40&quot;/&gt;&lt;top val=&quot;212&quot;/&gt;&lt;width val=&quot;871&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FE4772-BAB9-46F2-ABD2-A7CB31DA059B}&quot;/&gt;&lt;isInvalidForFieldText val=&quot;0&quot;/&gt;&lt;Image&gt;&lt;filename val=&quot;C:\Users\User\AppData\Local\Temp\CP10972752640Session\CPTrustFolder10972752640\PPTImport1097242470250\data\asimages\{47FE4772-BAB9-46F2-ABD2-A7CB31DA059B}_15.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D03F309-8FCB-4FFC-804B-721876D6315C}&quot;/&gt;&lt;isInvalidForFieldText val=&quot;0&quot;/&gt;&lt;Image&gt;&lt;filename val=&quot;C:\Users\User\AppData\Local\Temp\CP10972752640Session\CPTrustFolder10972752640\PPTImport1097242470250\data\asimages\{7D03F309-8FCB-4FFC-804B-721876D6315C}_16.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1&quot;/&gt;&lt;lineCharCount val=&quot;20&quot;/&gt;&lt;/TableIndex&gt;&lt;/ShapeTextInfo&gt;"/>
  <p:tag name="HTML_SHAPEINFO" val="&lt;ThreeDShapeInfo&gt;&lt;uuid val=&quot;{26CCDADE-B73C-4BCD-A7D1-89DAA87BC191}&quot;/&gt;&lt;isInvalidForFieldText val=&quot;0&quot;/&gt;&lt;Image&gt;&lt;filename val=&quot;C:\Users\User\AppData\Local\Temp\CP10972752640Session\CPTrustFolder10972752640\PPTImport1097242470250\data\asimages\{26CCDADE-B73C-4BCD-A7D1-89DAA87BC191}_16.png&quot;/&gt;&lt;left val=&quot;40&quot;/&gt;&lt;top val=&quot;212&quot;/&gt;&lt;width val=&quot;871&quot;/&gt;&lt;height val=&quot;13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664117-5B63-49F3-B1F6-562B335B0F47}&quot;/&gt;&lt;isInvalidForFieldText val=&quot;0&quot;/&gt;&lt;Image&gt;&lt;filename val=&quot;C:\Users\User\AppData\Local\Temp\CP10972752640Session\CPTrustFolder10972752640\PPTImport1097242470250\data\asimages\{71664117-5B63-49F3-B1F6-562B335B0F47}_16.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D03F309-8FCB-4FFC-804B-721876D6315C}&quot;/&gt;&lt;isInvalidForFieldText val=&quot;0&quot;/&gt;&lt;Image&gt;&lt;filename val=&quot;C:\Users\User\AppData\Local\Temp\CP10972752640Session\CPTrustFolder10972752640\PPTImport1097242470250\data\asimages\{7D03F309-8FCB-4FFC-804B-721876D6315C}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1&quot;/&gt;&lt;lineCharCount val=&quot;20&quot;/&gt;&lt;/TableIndex&gt;&lt;/ShapeTextInfo&gt;"/>
  <p:tag name="HTML_SHAPEINFO" val="&lt;ThreeDShapeInfo&gt;&lt;uuid val=&quot;{26CCDADE-B73C-4BCD-A7D1-89DAA87BC191}&quot;/&gt;&lt;isInvalidForFieldText val=&quot;0&quot;/&gt;&lt;Image&gt;&lt;filename val=&quot;C:\Users\User\AppData\Local\Temp\CP10972752640Session\CPTrustFolder10972752640\PPTImport1097242470250\data\asimages\{26CCDADE-B73C-4BCD-A7D1-89DAA87BC191}_16.png&quot;/&gt;&lt;left val=&quot;40&quot;/&gt;&lt;top val=&quot;212&quot;/&gt;&lt;width val=&quot;871&quot;/&gt;&lt;height val=&quot;13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664117-5B63-49F3-B1F6-562B335B0F47}&quot;/&gt;&lt;isInvalidForFieldText val=&quot;0&quot;/&gt;&lt;Image&gt;&lt;filename val=&quot;C:\Users\User\AppData\Local\Temp\CP10972752640Session\CPTrustFolder10972752640\PPTImport1097242470250\data\asimages\{71664117-5B63-49F3-B1F6-562B335B0F47}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D03F309-8FCB-4FFC-804B-721876D6315C}&quot;/&gt;&lt;isInvalidForFieldText val=&quot;0&quot;/&gt;&lt;Image&gt;&lt;filename val=&quot;C:\Users\User\AppData\Local\Temp\CP10972752640Session\CPTrustFolder10972752640\PPTImport1097242470250\data\asimages\{7D03F309-8FCB-4FFC-804B-721876D6315C}_16.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664117-5B63-49F3-B1F6-562B335B0F47}&quot;/&gt;&lt;isInvalidForFieldText val=&quot;0&quot;/&gt;&lt;Image&gt;&lt;filename val=&quot;C:\Users\User\AppData\Local\Temp\CP10972752640Session\CPTrustFolder10972752640\PPTImport1097242470250\data\asimages\{71664117-5B63-49F3-B1F6-562B335B0F47}_16.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7D03F309-8FCB-4FFC-804B-721876D6315C}&quot;/&gt;&lt;isInvalidForFieldText val=&quot;0&quot;/&gt;&lt;Image&gt;&lt;filename val=&quot;C:\Users\User\AppData\Local\Temp\CP10972752640Session\CPTrustFolder10972752640\PPTImport1097242470250\data\asimages\{7D03F309-8FCB-4FFC-804B-721876D6315C}_16.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1&quot;/&gt;&lt;lineCharCount val=&quot;20&quot;/&gt;&lt;/TableIndex&gt;&lt;/ShapeTextInfo&gt;"/>
  <p:tag name="HTML_SHAPEINFO" val="&lt;ThreeDShapeInfo&gt;&lt;uuid val=&quot;{26CCDADE-B73C-4BCD-A7D1-89DAA87BC191}&quot;/&gt;&lt;isInvalidForFieldText val=&quot;0&quot;/&gt;&lt;Image&gt;&lt;filename val=&quot;C:\Users\User\AppData\Local\Temp\CP10972752640Session\CPTrustFolder10972752640\PPTImport1097242470250\data\asimages\{26CCDADE-B73C-4BCD-A7D1-89DAA87BC191}_16.png&quot;/&gt;&lt;left val=&quot;40&quot;/&gt;&lt;top val=&quot;212&quot;/&gt;&lt;width val=&quot;871&quot;/&gt;&lt;height val=&quot;13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664117-5B63-49F3-B1F6-562B335B0F47}&quot;/&gt;&lt;isInvalidForFieldText val=&quot;0&quot;/&gt;&lt;Image&gt;&lt;filename val=&quot;C:\Users\User\AppData\Local\Temp\CP10972752640Session\CPTrustFolder10972752640\PPTImport1097242470250\data\asimages\{71664117-5B63-49F3-B1F6-562B335B0F47}_16.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6&quot;/&gt;&lt;/TableIndex&gt;&lt;TableIndex row=&quot;1&quot; col=&quot;2&quot;&gt;&lt;linesCount val=&quot;1&quot;/&gt;&lt;lineCharCount val=&quot;23&quot;/&gt;&lt;/TableIndex&gt;&lt;TableIndex row=&quot;2&quot; col=&quot;1&quot;&gt;&lt;linesCount val=&quot;1&quot;/&gt;&lt;lineCharCount val=&quot;27&quot;/&gt;&lt;/TableIndex&gt;&lt;TableIndex row=&quot;2&quot; col=&quot;2&quot;&gt;&lt;linesCount val=&quot;2&quot;/&gt;&lt;lineCharCount val=&quot;24&quot;/&gt;&lt;lineCharCount val=&quot;11&quot;/&gt;&lt;/TableIndex&gt;&lt;TableIndex row=&quot;3&quot; col=&quot;1&quot;&gt;&lt;linesCount val=&quot;1&quot;/&gt;&lt;lineCharCount val=&quot;15&quot;/&gt;&lt;/TableIndex&gt;&lt;TableIndex row=&quot;3&quot; col=&quot;2&quot;&gt;&lt;linesCount val=&quot;2&quot;/&gt;&lt;lineCharCount val=&quot;38&quot;/&gt;&lt;lineCharCount val=&quot;10&quot;/&gt;&lt;/TableIndex&gt;&lt;/ShapeTextInfo&gt;"/>
  <p:tag name="PRESENTER_SHAPEINFO" val="&lt;ThreeDShapeInfo&gt;&lt;uuid val=&quot;{6F2584A6-7B05-41A1-B093-14C10814FD73}&quot;/&gt;&lt;isInvalidForFieldText val=&quot;0&quot;/&gt;&lt;Image&gt;&lt;filename val=&quot;C:\Users\User\AppData\Local\Temp\CP10972752640Session\CPTrustFolder10972752640\PPTImport1097242470250\data\asimages\{6F2584A6-7B05-41A1-B093-14C10814FD73}_16.png&quot;/&gt;&lt;left val=&quot;64&quot;/&gt;&lt;top val=&quot;366&quot;/&gt;&lt;width val=&quot;833&quot;/&gt;&lt;height val=&quot;25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1&quot;/&gt;&lt;lineCharCount val=&quot;20&quot;/&gt;&lt;/TableIndex&gt;&lt;/ShapeTextInfo&gt;"/>
  <p:tag name="HTML_SHAPEINFO" val="&lt;ThreeDShapeInfo&gt;&lt;uuid val=&quot;{26CCDADE-B73C-4BCD-A7D1-89DAA87BC191}&quot;/&gt;&lt;isInvalidForFieldText val=&quot;0&quot;/&gt;&lt;Image&gt;&lt;filename val=&quot;C:\Users\User\AppData\Local\Temp\CP10972752640Session\CPTrustFolder10972752640\PPTImport1097242470250\data\asimages\{26CCDADE-B73C-4BCD-A7D1-89DAA87BC191}_16.png&quot;/&gt;&lt;left val=&quot;40&quot;/&gt;&lt;top val=&quot;212&quot;/&gt;&lt;width val=&quot;871&quot;/&gt;&lt;height val=&quot;13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28BF63F4-6503-43DC-9E9E-E6D4281DFE04}&quot;/&gt;&lt;isInvalidForFieldText val=&quot;0&quot;/&gt;&lt;Image&gt;&lt;filename val=&quot;C:\Users\User\AppData\Local\Temp\CP10972752640Session\CPTrustFolder10972752640\PPTImport1097242470250\data\asimages\{28BF63F4-6503-43DC-9E9E-E6D4281DFE04}_17.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06AC0B97-B71A-43A0-8A0D-35C2DF9250EC}&quot;/&gt;&lt;isInvalidForFieldText val=&quot;0&quot;/&gt;&lt;Image&gt;&lt;filename val=&quot;C:\Users\User\AppData\Local\Temp\CP10972752640Session\CPTrustFolder10972752640\PPTImport1097242470250\data\asimages\{06AC0B97-B71A-43A0-8A0D-35C2DF9250EC}_17.png&quot;/&gt;&lt;left val=&quot;40&quot;/&gt;&lt;top val=&quot;212&quot;/&gt;&lt;width val=&quot;871&quot;/&gt;&lt;height val=&quot;57&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52356EB-DB0D-43CE-893F-DDBC08D62613}&quot;/&gt;&lt;isInvalidForFieldText val=&quot;0&quot;/&gt;&lt;Image&gt;&lt;filename val=&quot;C:\Users\User\AppData\Local\Temp\CP10972752640Session\CPTrustFolder10972752640\PPTImport1097242470250\data\asimages\{F52356EB-DB0D-43CE-893F-DDBC08D62613}_17.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29&quot;/&gt;&lt;lineCharCount val=&quot;13&quot;/&gt;&lt;/TableIndex&gt;&lt;/ShapeTextInfo&gt;"/>
  <p:tag name="HTML_SHAPEINFO" val="&lt;ThreeDShapeInfo&gt;&lt;uuid val=&quot;{DA240885-F401-4E2B-AE51-CBF3414B8C49}&quot;/&gt;&lt;isInvalidForFieldText val=&quot;0&quot;/&gt;&lt;Image&gt;&lt;filename val=&quot;C:\Users\User\AppData\Local\Temp\CP10972752640Session\CPTrustFolder10972752640\PPTImport1097242470250\data\asimages\{DA240885-F401-4E2B-AE51-CBF3414B8C49}_17.png&quot;/&gt;&lt;left val=&quot;41&quot;/&gt;&lt;top val=&quot;250&quot;/&gt;&lt;width val=&quot;869&quot;/&gt;&lt;height val=&quot;13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35B4134-2B22-4F65-BC50-4E3A795C2D34}&quot;/&gt;&lt;isInvalidForFieldText val=&quot;0&quot;/&gt;&lt;Image&gt;&lt;filename val=&quot;C:\Users\User\AppData\Local\Temp\CP10972752640Session\CPTrustFolder10972752640\PPTImport1097242470250\data\asimages\{835B4134-2B22-4F65-BC50-4E3A795C2D34}_17.png&quot;/&gt;&lt;left val=&quot;42&quot;/&gt;&lt;top val=&quot;405&quot;/&gt;&lt;width val=&quot;870&quot;/&gt;&lt;height val=&quot;5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28&quot;/&gt;&lt;lineCharCount val=&quot;14&quot;/&gt;&lt;/TableIndex&gt;&lt;/ShapeTextInfo&gt;"/>
  <p:tag name="HTML_SHAPEINFO" val="&lt;ThreeDShapeInfo&gt;&lt;uuid val=&quot;{A0F30AD8-0B7F-4087-AFF7-AFD16576F9F6}&quot;/&gt;&lt;isInvalidForFieldText val=&quot;0&quot;/&gt;&lt;Image&gt;&lt;filename val=&quot;C:\Users\User\AppData\Local\Temp\CP10972752640Session\CPTrustFolder10972752640\PPTImport1097242470250\data\asimages\{A0F30AD8-0B7F-4087-AFF7-AFD16576F9F6}_17.png&quot;/&gt;&lt;left val=&quot;42&quot;/&gt;&lt;top val=&quot;447&quot;/&gt;&lt;width val=&quot;870&quot;/&gt;&lt;height val=&quot;137&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A60AFB31-D5E7-4D6D-BFDF-6593E3FFD54E}&quot;/&gt;&lt;isInvalidForFieldText val=&quot;0&quot;/&gt;&lt;Image&gt;&lt;filename val=&quot;C:\Users\User\AppData\Local\Temp\CP10972752640Session\CPTrustFolder10972752640\PPTImport1097242470250\data\asimages\{A60AFB31-D5E7-4D6D-BFDF-6593E3FFD54E}_17.png&quot;/&gt;&lt;left val=&quot;46&quot;/&gt;&lt;top val=&quot;565&quot;/&gt;&lt;width val=&quot;864&quot;/&gt;&lt;height val=&quot;5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973F71D-4F49-4B6D-9685-4E4EBF879BD6}&quot;/&gt;&lt;isInvalidForFieldText val=&quot;0&quot;/&gt;&lt;Image&gt;&lt;filename val=&quot;C:\Users\User\AppData\Local\Temp\CP10972752640Session\CPTrustFolder10972752640\PPTImport1097242470250\data\asimages\{0973F71D-4F49-4B6D-9685-4E4EBF879BD6}_18.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370E2A74-CA8D-4D1A-A413-7AE74E0690E8}&quot;/&gt;&lt;isInvalidForFieldText val=&quot;0&quot;/&gt;&lt;Image&gt;&lt;filename val=&quot;C:\Users\User\AppData\Local\Temp\CP10972752640Session\CPTrustFolder10972752640\PPTImport1097242470250\data\asimages\{370E2A74-CA8D-4D1A-A413-7AE74E0690E8}_18.png&quot;/&gt;&lt;left val=&quot;40&quot;/&gt;&lt;top val=&quot;212&quot;/&gt;&lt;width val=&quot;871&quot;/&gt;&lt;height val=&quot;57&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D613E8-8E34-4033-BB61-D53A60B36F4C}&quot;/&gt;&lt;isInvalidForFieldText val=&quot;0&quot;/&gt;&lt;Image&gt;&lt;filename val=&quot;C:\Users\User\AppData\Local\Temp\CP10972752640Session\CPTrustFolder10972752640\PPTImport1097242470250\data\asimages\{16D613E8-8E34-4033-BB61-D53A60B36F4C}_18.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40&quot;/&gt;&lt;lineCharCount val=&quot;1&quot;/&gt;&lt;lineCharCount val=&quot;54&quot;/&gt;&lt;lineCharCount val=&quot;43&quot;/&gt;&lt;lineCharCount val=&quot;1&quot;/&gt;&lt;lineCharCount val=&quot;56&quot;/&gt;&lt;/TableIndex&gt;&lt;/ShapeTextInfo&gt;"/>
  <p:tag name="HTML_SHAPEINFO" val="&lt;ThreeDShapeInfo&gt;&lt;uuid val=&quot;{580DF746-A4D0-43A0-B1E8-A33B53C0C83D}&quot;/&gt;&lt;isInvalidForFieldText val=&quot;0&quot;/&gt;&lt;Image&gt;&lt;filename val=&quot;C:\Users\User\AppData\Local\Temp\CP10972752640Session\CPTrustFolder10972752640\PPTImport1097242470250\data\asimages\{580DF746-A4D0-43A0-B1E8-A33B53C0C83D}_18.png&quot;/&gt;&lt;left val=&quot;47&quot;/&gt;&lt;top val=&quot;272&quot;/&gt;&lt;width val=&quot;877&quot;/&gt;&lt;height val=&quot;28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973F71D-4F49-4B6D-9685-4E4EBF879BD6}&quot;/&gt;&lt;isInvalidForFieldText val=&quot;0&quot;/&gt;&lt;Image&gt;&lt;filename val=&quot;C:\Users\User\AppData\Local\Temp\CP10972752640Session\CPTrustFolder10972752640\PPTImport1097242470250\data\asimages\{0973F71D-4F49-4B6D-9685-4E4EBF879BD6}_18.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370E2A74-CA8D-4D1A-A413-7AE74E0690E8}&quot;/&gt;&lt;isInvalidForFieldText val=&quot;0&quot;/&gt;&lt;Image&gt;&lt;filename val=&quot;C:\Users\User\AppData\Local\Temp\CP10972752640Session\CPTrustFolder10972752640\PPTImport1097242470250\data\asimages\{370E2A74-CA8D-4D1A-A413-7AE74E0690E8}_18.png&quot;/&gt;&lt;left val=&quot;40&quot;/&gt;&lt;top val=&quot;212&quot;/&gt;&lt;width val=&quot;871&quot;/&gt;&lt;height val=&quot;57&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D613E8-8E34-4033-BB61-D53A60B36F4C}&quot;/&gt;&lt;isInvalidForFieldText val=&quot;0&quot;/&gt;&lt;Image&gt;&lt;filename val=&quot;C:\Users\User\AppData\Local\Temp\CP10972752640Session\CPTrustFolder10972752640\PPTImport1097242470250\data\asimages\{16D613E8-8E34-4033-BB61-D53A60B36F4C}_18.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FCFB8AAD-E295-47BD-A5A4-09C80F4AC432}&quot;/&gt;&lt;isInvalidForFieldText val=&quot;0&quot;/&gt;&lt;Image&gt;&lt;filename val=&quot;C:\Users\User\AppData\Local\Temp\CP10972752640Session\CPTrustFolder10972752640\PPTImport1097242470250\data\asimages\{FCFB8AAD-E295-47BD-A5A4-09C80F4AC432}_19.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8&quot;/&gt;&lt;/TableIndex&gt;&lt;/ShapeTextInfo&gt;"/>
  <p:tag name="HTML_SHAPEINFO" val="&lt;ThreeDShapeInfo&gt;&lt;uuid val=&quot;{95016B21-99D1-4B5A-8E63-74F5076D173D}&quot;/&gt;&lt;isInvalidForFieldText val=&quot;0&quot;/&gt;&lt;Image&gt;&lt;filename val=&quot;C:\Users\User\AppData\Local\Temp\CP10972752640Session\CPTrustFolder10972752640\PPTImport1097242470250\data\asimages\{95016B21-99D1-4B5A-8E63-74F5076D173D}_19.png&quot;/&gt;&lt;left val=&quot;40&quot;/&gt;&lt;top val=&quot;212&quot;/&gt;&lt;width val=&quot;871&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57F6A4D-C0DC-4CA9-808D-85D82A7EAC34}&quot;/&gt;&lt;isInvalidForFieldText val=&quot;0&quot;/&gt;&lt;Image&gt;&lt;filename val=&quot;C:\Users\User\AppData\Local\Temp\CP10972752640Session\CPTrustFolder10972752640\PPTImport1097242470250\data\asimages\{757F6A4D-C0DC-4CA9-808D-85D82A7EAC34}_19.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5E187583-5E78-4BE0-8359-79543771D339}&quot;/&gt;&lt;isInvalidForFieldText val=&quot;0&quot;/&gt;&lt;Image&gt;&lt;filename val=&quot;C:\Users\User\AppData\Local\Temp\CP10972752640Session\CPTrustFolder10972752640\PPTImport1097242470250\data\asimages\{5E187583-5E78-4BE0-8359-79543771D339}_20.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6&quot;/&gt;&lt;lineCharCount val=&quot;1&quot;/&gt;&lt;lineCharCount val=&quot;66&quot;/&gt;&lt;lineCharCount val=&quot;70&quot;/&gt;&lt;lineCharCount val=&quot;42&quot;/&gt;&lt;/TableIndex&gt;&lt;/ShapeTextInfo&gt;"/>
  <p:tag name="HTML_SHAPEINFO" val="&lt;ThreeDShapeInfo&gt;&lt;uuid val=&quot;{FCE5A2F6-DB28-412A-B7DA-6F33D43A8916}&quot;/&gt;&lt;isInvalidForFieldText val=&quot;0&quot;/&gt;&lt;Image&gt;&lt;filename val=&quot;C:\Users\User\AppData\Local\Temp\CP10972752640Session\CPTrustFolder10972752640\PPTImport1097242470250\data\asimages\{FCE5A2F6-DB28-412A-B7DA-6F33D43A8916}_20.png&quot;/&gt;&lt;left val=&quot;42&quot;/&gt;&lt;top val=&quot;212&quot;/&gt;&lt;width val=&quot;870&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4AEE9AA-EF35-4416-BDAF-53A6C89A8608}&quot;/&gt;&lt;isInvalidForFieldText val=&quot;0&quot;/&gt;&lt;Image&gt;&lt;filename val=&quot;C:\Users\User\AppData\Local\Temp\CP10972752640Session\CPTrustFolder10972752640\PPTImport1097242470250\data\asimages\{C4AEE9AA-EF35-4416-BDAF-53A6C89A8608}_20.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128</Task_x0020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A3BCC-2BBB-4599-A9C6-39C717013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050F-F6DD-446A-BC54-722BE857956D}">
  <ds:schemaRefs>
    <ds:schemaRef ds:uri="http://purl.org/dc/dcmitype/"/>
    <ds:schemaRef ds:uri="http://schemas.openxmlformats.org/package/2006/metadata/core-properties"/>
    <ds:schemaRef ds:uri="c13a68cb-816a-4054-99ff-2c26efa9c4e4"/>
    <ds:schemaRef ds:uri="http://purl.org/dc/elements/1.1/"/>
    <ds:schemaRef ds:uri="http://schemas.microsoft.com/office/2006/metadata/properties"/>
    <ds:schemaRef ds:uri="77dce447-0566-47ff-8c07-c9b85fda5322"/>
    <ds:schemaRef ds:uri="http://schemas.microsoft.com/office/2006/documentManagement/types"/>
    <ds:schemaRef ds:uri="http://schemas.microsoft.com/office/infopath/2007/PartnerControls"/>
    <ds:schemaRef ds:uri="b64ba0c6-cbc7-4b8a-8400-04e73b36eec3"/>
    <ds:schemaRef ds:uri="http://www.w3.org/XML/1998/namespace"/>
    <ds:schemaRef ds:uri="http://purl.org/dc/term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7497</TotalTime>
  <Words>2963</Words>
  <Application>Microsoft Office PowerPoint</Application>
  <PresentationFormat>On-screen Show (4:3)</PresentationFormat>
  <Paragraphs>345</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Symbol</vt:lpstr>
      <vt:lpstr>Times New Roman</vt:lpstr>
      <vt:lpstr>Using as of April 26</vt:lpstr>
      <vt:lpstr>Incarceration Adjustments</vt:lpstr>
      <vt:lpstr>Objectives</vt:lpstr>
      <vt:lpstr>References</vt:lpstr>
      <vt:lpstr>References (cont.)</vt:lpstr>
      <vt:lpstr>Terms</vt:lpstr>
      <vt:lpstr>Incarcerated Beneficiaries &amp; Fugitive Felons</vt:lpstr>
      <vt:lpstr>Public Law 96-385</vt:lpstr>
      <vt:lpstr>Authority to Adjust Payments</vt:lpstr>
      <vt:lpstr>Do Not Reduce or Discontinue</vt:lpstr>
      <vt:lpstr>Effect of Incarceration on Benefits</vt:lpstr>
      <vt:lpstr>Increased Evaluations During Incarceration</vt:lpstr>
      <vt:lpstr>VA Benefits Effected by Incarceration</vt:lpstr>
      <vt:lpstr>Official Notice of Incarceration</vt:lpstr>
      <vt:lpstr>Official Notice of Incarceration (cont.)</vt:lpstr>
      <vt:lpstr>Unofficial Notice of Incarceration</vt:lpstr>
      <vt:lpstr>Knowledge Check</vt:lpstr>
      <vt:lpstr>Verifying Incarceration from Official Source</vt:lpstr>
      <vt:lpstr>Information to Obtain from Official Source</vt:lpstr>
      <vt:lpstr>Incarceration Verified?</vt:lpstr>
      <vt:lpstr>Due Process &amp; Incarceration</vt:lpstr>
      <vt:lpstr>Adjusting the Award</vt:lpstr>
      <vt:lpstr>Resuming Payment</vt:lpstr>
      <vt:lpstr>Resuming Payment (cont.)</vt:lpstr>
      <vt:lpstr>Knowledge Check</vt:lpstr>
      <vt:lpstr>Apportionment and Incarceration</vt:lpstr>
      <vt:lpstr>Notification of Apportionment Eligibility</vt:lpstr>
      <vt:lpstr>Apportionment Factors</vt:lpstr>
      <vt:lpstr>Apportionment Eligibility</vt:lpstr>
      <vt:lpstr>Apportionment Eligibility (cont.)</vt:lpstr>
      <vt:lpstr>Apportionment Effective Dates</vt:lpstr>
      <vt:lpstr>Notification &amp; Award Adjustment</vt:lpstr>
      <vt:lpstr>Discontinuing Apportionment When Incarceration Ends</vt:lpstr>
      <vt:lpstr>Discontinuing Apportionment-Pension</vt:lpstr>
      <vt:lpstr>Discontinuing Apportionment-Compensation</vt:lpstr>
      <vt:lpstr>Discontinuing Apportionment-Compensation (cont.)</vt:lpstr>
      <vt:lpstr>Knowledge Check</vt:lpstr>
      <vt:lpstr>Incarcerated Dependents</vt:lpstr>
      <vt:lpstr>Knowledge Check</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Incarceration Adjustments PowerPoint Presentation</dc:title>
  <dc:subject>VSR</dc:subject>
  <dc:creator>Department of Veterans Affairs, Veterans Benefits Administration, Compensation Service, STAFF</dc:creator>
  <cp:keywords>incarceration, felony, release, arrest, adjustments, regulatory, requirements, incarcerated, beneficiary, fugitive, felon, compensation, pension, limitations, payment, dependency, indemnity, authority, DIC, discontinue, effective dates, public, law, 96-385, official, notice, unofficial, handling, due, process, reduction, apportionment, overpayment, death, improved</cp:keywords>
  <dc:description>This lesson provides an overview of the VA Incarceration Adjustments program.</dc:description>
  <cp:lastModifiedBy>Kathy Poole</cp:lastModifiedBy>
  <cp:revision>510</cp:revision>
  <dcterms:created xsi:type="dcterms:W3CDTF">2014-04-30T02:32:11Z</dcterms:created>
  <dcterms:modified xsi:type="dcterms:W3CDTF">2020-07-23T17:31:01Z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ies>
</file>