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2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6.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8.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9.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3.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34.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6.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38.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85" r:id="rId4"/>
  </p:sldMasterIdLst>
  <p:notesMasterIdLst>
    <p:notesMasterId r:id="rId46"/>
  </p:notesMasterIdLst>
  <p:handoutMasterIdLst>
    <p:handoutMasterId r:id="rId47"/>
  </p:handoutMasterIdLst>
  <p:sldIdLst>
    <p:sldId id="256" r:id="rId5"/>
    <p:sldId id="263" r:id="rId6"/>
    <p:sldId id="359" r:id="rId7"/>
    <p:sldId id="388" r:id="rId8"/>
    <p:sldId id="389" r:id="rId9"/>
    <p:sldId id="390" r:id="rId10"/>
    <p:sldId id="410" r:id="rId11"/>
    <p:sldId id="392" r:id="rId12"/>
    <p:sldId id="416" r:id="rId13"/>
    <p:sldId id="411" r:id="rId14"/>
    <p:sldId id="422" r:id="rId15"/>
    <p:sldId id="395" r:id="rId16"/>
    <p:sldId id="393" r:id="rId17"/>
    <p:sldId id="417" r:id="rId18"/>
    <p:sldId id="423" r:id="rId19"/>
    <p:sldId id="427" r:id="rId20"/>
    <p:sldId id="428" r:id="rId21"/>
    <p:sldId id="429" r:id="rId22"/>
    <p:sldId id="431" r:id="rId23"/>
    <p:sldId id="396" r:id="rId24"/>
    <p:sldId id="397" r:id="rId25"/>
    <p:sldId id="398" r:id="rId26"/>
    <p:sldId id="399" r:id="rId27"/>
    <p:sldId id="401" r:id="rId28"/>
    <p:sldId id="403" r:id="rId29"/>
    <p:sldId id="402" r:id="rId30"/>
    <p:sldId id="404" r:id="rId31"/>
    <p:sldId id="405" r:id="rId32"/>
    <p:sldId id="406" r:id="rId33"/>
    <p:sldId id="407" r:id="rId34"/>
    <p:sldId id="408" r:id="rId35"/>
    <p:sldId id="409" r:id="rId36"/>
    <p:sldId id="413" r:id="rId37"/>
    <p:sldId id="414" r:id="rId38"/>
    <p:sldId id="415" r:id="rId39"/>
    <p:sldId id="400" r:id="rId40"/>
    <p:sldId id="420" r:id="rId41"/>
    <p:sldId id="394" r:id="rId42"/>
    <p:sldId id="421" r:id="rId43"/>
    <p:sldId id="419" r:id="rId44"/>
    <p:sldId id="357" r:id="rId45"/>
  </p:sldIdLst>
  <p:sldSz cx="9144000" cy="6858000" type="screen4x3"/>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VES, CARL, VBADENV Trng Facility" initials="GCVTF" lastIdx="1" clrIdx="0">
    <p:extLst>
      <p:ext uri="{19B8F6BF-5375-455C-9EA6-DF929625EA0E}">
        <p15:presenceInfo xmlns:p15="http://schemas.microsoft.com/office/powerpoint/2012/main" userId="S::CARL.GRAVES@va.gov::3277ec94-7868-4601-9380-9fc0db9029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a:srgbClr val="000066"/>
    <a:srgbClr val="000000"/>
    <a:srgbClr val="CC0000"/>
    <a:srgbClr val="BBBBFF"/>
    <a:srgbClr val="ABABFF"/>
    <a:srgbClr val="1D3275"/>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1" autoAdjust="0"/>
    <p:restoredTop sz="89606" autoAdjust="0"/>
  </p:normalViewPr>
  <p:slideViewPr>
    <p:cSldViewPr showGuides="1">
      <p:cViewPr varScale="1">
        <p:scale>
          <a:sx n="99" d="100"/>
          <a:sy n="99" d="100"/>
        </p:scale>
        <p:origin x="1542" y="72"/>
      </p:cViewPr>
      <p:guideLst>
        <p:guide orient="horz" pos="2160"/>
        <p:guide pos="3072"/>
      </p:guideLst>
    </p:cSldViewPr>
  </p:slideViewPr>
  <p:outlineViewPr>
    <p:cViewPr>
      <p:scale>
        <a:sx n="33" d="100"/>
        <a:sy n="33" d="100"/>
      </p:scale>
      <p:origin x="0" y="13554"/>
    </p:cViewPr>
  </p:outlineViewPr>
  <p:notesTextViewPr>
    <p:cViewPr>
      <p:scale>
        <a:sx n="100" d="100"/>
        <a:sy n="100" d="100"/>
      </p:scale>
      <p:origin x="0" y="0"/>
    </p:cViewPr>
  </p:notesTextViewPr>
  <p:sorterViewPr>
    <p:cViewPr>
      <p:scale>
        <a:sx n="75" d="100"/>
        <a:sy n="75" d="100"/>
      </p:scale>
      <p:origin x="0" y="0"/>
    </p:cViewPr>
  </p:sorterViewPr>
  <p:notesViewPr>
    <p:cSldViewPr showGuides="1">
      <p:cViewPr>
        <p:scale>
          <a:sx n="75" d="100"/>
          <a:sy n="75" d="100"/>
        </p:scale>
        <p:origin x="-1164" y="-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FE6BEC9-D762-465C-8A78-885FFB1E68B9}"/>
              </a:ext>
            </a:extLst>
          </p:cNvPr>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defRPr>
            </a:lvl1pPr>
          </a:lstStyle>
          <a:p>
            <a:pPr>
              <a:defRPr/>
            </a:pPr>
            <a:r>
              <a:rPr lang="en-US" dirty="0"/>
              <a:t>VBA Overview</a:t>
            </a:r>
          </a:p>
        </p:txBody>
      </p:sp>
      <p:sp>
        <p:nvSpPr>
          <p:cNvPr id="4099" name="Rectangle 3">
            <a:extLst>
              <a:ext uri="{FF2B5EF4-FFF2-40B4-BE49-F238E27FC236}">
                <a16:creationId xmlns:a16="http://schemas.microsoft.com/office/drawing/2014/main" id="{E442246E-A7D6-4B93-B960-674A3A1D02D6}"/>
              </a:ext>
            </a:extLst>
          </p:cNvPr>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latin typeface="Times New Roman" panose="02020603050405020304" pitchFamily="18" charset="0"/>
              </a:defRPr>
            </a:lvl1pPr>
          </a:lstStyle>
          <a:p>
            <a:pPr>
              <a:defRPr/>
            </a:pPr>
            <a:endParaRPr lang="en-US" dirty="0"/>
          </a:p>
        </p:txBody>
      </p:sp>
      <p:sp>
        <p:nvSpPr>
          <p:cNvPr id="4100" name="Rectangle 4">
            <a:extLst>
              <a:ext uri="{FF2B5EF4-FFF2-40B4-BE49-F238E27FC236}">
                <a16:creationId xmlns:a16="http://schemas.microsoft.com/office/drawing/2014/main" id="{33390917-E78A-4528-AF00-65686C9898CF}"/>
              </a:ext>
            </a:extLst>
          </p:cNvPr>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dirty="0"/>
          </a:p>
        </p:txBody>
      </p:sp>
      <p:sp>
        <p:nvSpPr>
          <p:cNvPr id="4101" name="Rectangle 5">
            <a:extLst>
              <a:ext uri="{FF2B5EF4-FFF2-40B4-BE49-F238E27FC236}">
                <a16:creationId xmlns:a16="http://schemas.microsoft.com/office/drawing/2014/main" id="{30E0996D-5EC8-41C3-BA53-DE367323A51C}"/>
              </a:ext>
            </a:extLst>
          </p:cNvPr>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a:latin typeface="Times New Roman" panose="02020603050405020304" pitchFamily="18" charset="0"/>
              </a:defRPr>
            </a:lvl1pPr>
          </a:lstStyle>
          <a:p>
            <a:fld id="{609D6763-F9E5-4A8D-BBAA-3BD08BA62334}"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FA2D038-7793-4B65-BDC9-17B0DB36745E}"/>
              </a:ext>
            </a:extLst>
          </p:cNvPr>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atin typeface="Times New Roman" panose="02020603050405020304" pitchFamily="18" charset="0"/>
              </a:defRPr>
            </a:lvl1pPr>
          </a:lstStyle>
          <a:p>
            <a:pPr>
              <a:defRPr/>
            </a:pPr>
            <a:r>
              <a:rPr lang="en-US" dirty="0"/>
              <a:t>VBA Overview</a:t>
            </a:r>
          </a:p>
        </p:txBody>
      </p:sp>
      <p:sp>
        <p:nvSpPr>
          <p:cNvPr id="2051" name="Rectangle 3">
            <a:extLst>
              <a:ext uri="{FF2B5EF4-FFF2-40B4-BE49-F238E27FC236}">
                <a16:creationId xmlns:a16="http://schemas.microsoft.com/office/drawing/2014/main" id="{18195C99-DD73-4458-81E3-A7D771795F9F}"/>
              </a:ext>
            </a:extLst>
          </p:cNvPr>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atin typeface="Times New Roman" panose="02020603050405020304" pitchFamily="18" charset="0"/>
              </a:defRPr>
            </a:lvl1pPr>
          </a:lstStyle>
          <a:p>
            <a:pPr>
              <a:defRPr/>
            </a:pPr>
            <a:endParaRPr lang="en-US" dirty="0"/>
          </a:p>
        </p:txBody>
      </p:sp>
      <p:sp>
        <p:nvSpPr>
          <p:cNvPr id="38916" name="Rectangle 4">
            <a:extLst>
              <a:ext uri="{FF2B5EF4-FFF2-40B4-BE49-F238E27FC236}">
                <a16:creationId xmlns:a16="http://schemas.microsoft.com/office/drawing/2014/main" id="{AB88A2DB-712B-462E-B342-DD8262B31D5C}"/>
              </a:ext>
            </a:extLst>
          </p:cNvPr>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91F8BC68-4B1C-4BCF-B0C5-EA9D90141CCE}"/>
              </a:ext>
            </a:extLst>
          </p:cNvPr>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54" name="Rectangle 6">
            <a:extLst>
              <a:ext uri="{FF2B5EF4-FFF2-40B4-BE49-F238E27FC236}">
                <a16:creationId xmlns:a16="http://schemas.microsoft.com/office/drawing/2014/main" id="{6FA55DFE-6C65-40CE-B3FC-7282FDB21CC4}"/>
              </a:ext>
            </a:extLst>
          </p:cNvPr>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atin typeface="Times New Roman" panose="02020603050405020304" pitchFamily="18" charset="0"/>
              </a:defRPr>
            </a:lvl1pPr>
          </a:lstStyle>
          <a:p>
            <a:pPr>
              <a:defRPr/>
            </a:pPr>
            <a:endParaRPr lang="en-US" dirty="0"/>
          </a:p>
        </p:txBody>
      </p:sp>
      <p:sp>
        <p:nvSpPr>
          <p:cNvPr id="2055" name="Rectangle 7">
            <a:extLst>
              <a:ext uri="{FF2B5EF4-FFF2-40B4-BE49-F238E27FC236}">
                <a16:creationId xmlns:a16="http://schemas.microsoft.com/office/drawing/2014/main" id="{F558DC6F-8DA4-4D79-B564-D89DA2218EF9}"/>
              </a:ext>
            </a:extLst>
          </p:cNvPr>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a:latin typeface="Times New Roman" panose="02020603050405020304" pitchFamily="18" charset="0"/>
              </a:defRPr>
            </a:lvl1pPr>
          </a:lstStyle>
          <a:p>
            <a:fld id="{D03340FE-7FCF-4D33-9A53-5CE54BC1ED7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5E6ABCD-66CF-4CFB-9F69-DCB4211FF49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dirty="0">
                <a:latin typeface="Times New Roman" panose="02020603050405020304" pitchFamily="18" charset="0"/>
              </a:rPr>
              <a:t>VBA Overview</a:t>
            </a:r>
          </a:p>
        </p:txBody>
      </p:sp>
      <p:sp>
        <p:nvSpPr>
          <p:cNvPr id="39939" name="Rectangle 7">
            <a:extLst>
              <a:ext uri="{FF2B5EF4-FFF2-40B4-BE49-F238E27FC236}">
                <a16:creationId xmlns:a16="http://schemas.microsoft.com/office/drawing/2014/main" id="{AC6188EF-2134-4A39-863C-BD0404CD1C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999C85A1-FA56-476F-8A08-830183770541}" type="slidenum">
              <a:rPr lang="en-US" altLang="en-US" sz="1200">
                <a:latin typeface="Times New Roman" panose="02020603050405020304" pitchFamily="18" charset="0"/>
              </a:rPr>
              <a:pPr/>
              <a:t>1</a:t>
            </a:fld>
            <a:endParaRPr lang="en-US" altLang="en-US" sz="1200" dirty="0">
              <a:latin typeface="Times New Roman" panose="02020603050405020304" pitchFamily="18" charset="0"/>
            </a:endParaRPr>
          </a:p>
        </p:txBody>
      </p:sp>
      <p:sp>
        <p:nvSpPr>
          <p:cNvPr id="39940" name="Rectangle 2">
            <a:extLst>
              <a:ext uri="{FF2B5EF4-FFF2-40B4-BE49-F238E27FC236}">
                <a16:creationId xmlns:a16="http://schemas.microsoft.com/office/drawing/2014/main" id="{E59864D4-3689-473C-801F-D647AB5E2DB1}"/>
              </a:ext>
            </a:extLst>
          </p:cNvPr>
          <p:cNvSpPr>
            <a:spLocks noGrp="1" noRot="1" noChangeAspect="1" noChangeArrowheads="1" noTextEdit="1"/>
          </p:cNvSpPr>
          <p:nvPr>
            <p:ph type="sldImg"/>
          </p:nvPr>
        </p:nvSpPr>
        <p:spPr>
          <a:xfrm>
            <a:off x="1182688" y="698500"/>
            <a:ext cx="4646612" cy="3484563"/>
          </a:xfrm>
          <a:ln/>
        </p:spPr>
      </p:sp>
      <p:sp>
        <p:nvSpPr>
          <p:cNvPr id="39941" name="Rectangle 3">
            <a:extLst>
              <a:ext uri="{FF2B5EF4-FFF2-40B4-BE49-F238E27FC236}">
                <a16:creationId xmlns:a16="http://schemas.microsoft.com/office/drawing/2014/main" id="{FB83B4E6-5BEE-47DB-A8A8-3868AF609424}"/>
              </a:ext>
            </a:extLst>
          </p:cNvPr>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600" b="1" dirty="0"/>
          </a:p>
        </p:txBody>
      </p:sp>
      <p:sp>
        <p:nvSpPr>
          <p:cNvPr id="39942" name="Footer Placeholder 5">
            <a:extLst>
              <a:ext uri="{FF2B5EF4-FFF2-40B4-BE49-F238E27FC236}">
                <a16:creationId xmlns:a16="http://schemas.microsoft.com/office/drawing/2014/main" id="{557D6378-499C-457C-9DE8-86B8D60000A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2A21AFD-9E45-4CF2-A5EB-EBB5DC73059A}"/>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00603733-730F-4A83-8592-2443322FF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49156" name="Footer Placeholder 3">
            <a:extLst>
              <a:ext uri="{FF2B5EF4-FFF2-40B4-BE49-F238E27FC236}">
                <a16:creationId xmlns:a16="http://schemas.microsoft.com/office/drawing/2014/main" id="{42EB797B-FE5D-4010-9C83-A951A9EDDB5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048808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6062536-619F-42A7-9756-6478ACE4237D}"/>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47D188CA-830E-4900-9E09-36F966043C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200" b="1" kern="1200" dirty="0">
                <a:solidFill>
                  <a:schemeClr val="tx1"/>
                </a:solidFill>
                <a:effectLst/>
                <a:latin typeface="Times New Roman" panose="02020603050405020304" pitchFamily="18" charset="0"/>
                <a:ea typeface="+mn-ea"/>
                <a:cs typeface="+mn-cs"/>
              </a:rPr>
              <a:t>X.8.2.a.  Initial Stages of the Process for Handling Form FFP-3</a:t>
            </a:r>
            <a:endParaRPr lang="en-US" altLang="en-US" dirty="0"/>
          </a:p>
        </p:txBody>
      </p:sp>
      <p:sp>
        <p:nvSpPr>
          <p:cNvPr id="52228" name="Footer Placeholder 3">
            <a:extLst>
              <a:ext uri="{FF2B5EF4-FFF2-40B4-BE49-F238E27FC236}">
                <a16:creationId xmlns:a16="http://schemas.microsoft.com/office/drawing/2014/main" id="{AB85DD6B-2273-40C2-8C0B-2099F93ECF3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3596D72-8501-48EC-8E11-F3ABAF9207B9}"/>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B8D5A5E9-3778-460D-8013-043B2BEE2D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200" b="1" kern="1200" dirty="0">
                <a:solidFill>
                  <a:schemeClr val="tx1"/>
                </a:solidFill>
                <a:effectLst/>
                <a:latin typeface="Times New Roman" panose="02020603050405020304" pitchFamily="18" charset="0"/>
                <a:ea typeface="+mn-ea"/>
                <a:cs typeface="+mn-cs"/>
              </a:rPr>
              <a:t>X.8.2.b.  Handling Fugitive Felon Cases That Must Be Processed Manually </a:t>
            </a:r>
            <a:endParaRPr lang="en-US" altLang="en-US" dirty="0"/>
          </a:p>
        </p:txBody>
      </p:sp>
      <p:sp>
        <p:nvSpPr>
          <p:cNvPr id="50180" name="Footer Placeholder 3">
            <a:extLst>
              <a:ext uri="{FF2B5EF4-FFF2-40B4-BE49-F238E27FC236}">
                <a16:creationId xmlns:a16="http://schemas.microsoft.com/office/drawing/2014/main" id="{6F358290-D9E1-4793-8FBD-153490EF8EC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X.8.2.b.  Handling Fugitive Felon Cases That Must Be Processed Manually Step 3</a:t>
            </a:r>
            <a:endParaRPr lang="en-US" dirty="0"/>
          </a:p>
        </p:txBody>
      </p:sp>
      <p:sp>
        <p:nvSpPr>
          <p:cNvPr id="4" name="Header Placeholder 3"/>
          <p:cNvSpPr>
            <a:spLocks noGrp="1"/>
          </p:cNvSpPr>
          <p:nvPr>
            <p:ph type="hdr" sz="quarter"/>
          </p:nvPr>
        </p:nvSpPr>
        <p:spPr/>
        <p:txBody>
          <a:bodyPr/>
          <a:lstStyle/>
          <a:p>
            <a:pPr>
              <a:defRPr/>
            </a:pPr>
            <a:r>
              <a:rPr lang="en-US"/>
              <a:t>VBA Overview</a:t>
            </a: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D03340FE-7FCF-4D33-9A53-5CE54BC1ED7B}" type="slidenum">
              <a:rPr lang="en-US" altLang="en-US" smtClean="0"/>
              <a:pPr/>
              <a:t>14</a:t>
            </a:fld>
            <a:endParaRPr lang="en-US" altLang="en-US" dirty="0"/>
          </a:p>
        </p:txBody>
      </p:sp>
    </p:spTree>
    <p:extLst>
      <p:ext uri="{BB962C8B-B14F-4D97-AF65-F5344CB8AC3E}">
        <p14:creationId xmlns:p14="http://schemas.microsoft.com/office/powerpoint/2010/main" val="386295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X.8.2.c.  RO Involvement With Fugitive Felon Cases That Initially Met the Criteria for Automated Processing </a:t>
            </a:r>
            <a:endParaRPr lang="en-US" dirty="0"/>
          </a:p>
        </p:txBody>
      </p:sp>
      <p:sp>
        <p:nvSpPr>
          <p:cNvPr id="4" name="Header Placeholder 3"/>
          <p:cNvSpPr>
            <a:spLocks noGrp="1"/>
          </p:cNvSpPr>
          <p:nvPr>
            <p:ph type="hdr" sz="quarter"/>
          </p:nvPr>
        </p:nvSpPr>
        <p:spPr/>
        <p:txBody>
          <a:bodyPr/>
          <a:lstStyle/>
          <a:p>
            <a:pPr>
              <a:defRPr/>
            </a:pPr>
            <a:r>
              <a:rPr lang="en-US"/>
              <a:t>VBA Overview</a:t>
            </a: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D03340FE-7FCF-4D33-9A53-5CE54BC1ED7B}" type="slidenum">
              <a:rPr lang="en-US" altLang="en-US" smtClean="0"/>
              <a:pPr/>
              <a:t>15</a:t>
            </a:fld>
            <a:endParaRPr lang="en-US" altLang="en-US" dirty="0"/>
          </a:p>
        </p:txBody>
      </p:sp>
    </p:spTree>
    <p:extLst>
      <p:ext uri="{BB962C8B-B14F-4D97-AF65-F5344CB8AC3E}">
        <p14:creationId xmlns:p14="http://schemas.microsoft.com/office/powerpoint/2010/main" val="1349460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2A21AFD-9E45-4CF2-A5EB-EBB5DC73059A}"/>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00603733-730F-4A83-8592-2443322FF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49156" name="Footer Placeholder 3">
            <a:extLst>
              <a:ext uri="{FF2B5EF4-FFF2-40B4-BE49-F238E27FC236}">
                <a16:creationId xmlns:a16="http://schemas.microsoft.com/office/drawing/2014/main" id="{42EB797B-FE5D-4010-9C83-A951A9EDDB5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357974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2A21AFD-9E45-4CF2-A5EB-EBB5DC73059A}"/>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00603733-730F-4A83-8592-2443322FF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49156" name="Footer Placeholder 3">
            <a:extLst>
              <a:ext uri="{FF2B5EF4-FFF2-40B4-BE49-F238E27FC236}">
                <a16:creationId xmlns:a16="http://schemas.microsoft.com/office/drawing/2014/main" id="{42EB797B-FE5D-4010-9C83-A951A9EDDB5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669568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2A21AFD-9E45-4CF2-A5EB-EBB5DC73059A}"/>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00603733-730F-4A83-8592-2443322FF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49156" name="Footer Placeholder 3">
            <a:extLst>
              <a:ext uri="{FF2B5EF4-FFF2-40B4-BE49-F238E27FC236}">
                <a16:creationId xmlns:a16="http://schemas.microsoft.com/office/drawing/2014/main" id="{42EB797B-FE5D-4010-9C83-A951A9EDDB5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936146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2A21AFD-9E45-4CF2-A5EB-EBB5DC73059A}"/>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00603733-730F-4A83-8592-2443322FF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49156" name="Footer Placeholder 3">
            <a:extLst>
              <a:ext uri="{FF2B5EF4-FFF2-40B4-BE49-F238E27FC236}">
                <a16:creationId xmlns:a16="http://schemas.microsoft.com/office/drawing/2014/main" id="{42EB797B-FE5D-4010-9C83-A951A9EDDB5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52347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F88A060-838C-46F9-96B5-B881B83BA1B8}"/>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CCDC057-DCFF-4D71-B3E6-44A79EBF3F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3252" name="Footer Placeholder 3">
            <a:extLst>
              <a:ext uri="{FF2B5EF4-FFF2-40B4-BE49-F238E27FC236}">
                <a16:creationId xmlns:a16="http://schemas.microsoft.com/office/drawing/2014/main" id="{48A8D39D-EF6B-49FD-8887-FF65479D4E3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1C91DB3-6171-4AF7-8B4F-B2B561800FFB}"/>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7B5676FE-834D-4832-860D-D4827E8627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0964" name="Footer Placeholder 3">
            <a:extLst>
              <a:ext uri="{FF2B5EF4-FFF2-40B4-BE49-F238E27FC236}">
                <a16:creationId xmlns:a16="http://schemas.microsoft.com/office/drawing/2014/main" id="{D03C8C0C-AEB2-40A0-8912-16CF500C9AA4}"/>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9479452-6024-4E07-9ACF-1EE305D520B1}"/>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9CC5881D-DE0D-4276-9F45-AABF24702A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4276" name="Footer Placeholder 3">
            <a:extLst>
              <a:ext uri="{FF2B5EF4-FFF2-40B4-BE49-F238E27FC236}">
                <a16:creationId xmlns:a16="http://schemas.microsoft.com/office/drawing/2014/main" id="{EC88F485-9532-4B7D-8BEA-9F64B795936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403A22A-2E1E-4414-B2CB-C52B6BAB45FD}"/>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8C9EC72-50D9-4090-836E-2A563C2BC5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5300" name="Footer Placeholder 3">
            <a:extLst>
              <a:ext uri="{FF2B5EF4-FFF2-40B4-BE49-F238E27FC236}">
                <a16:creationId xmlns:a16="http://schemas.microsoft.com/office/drawing/2014/main" id="{2CAD3A50-45AD-449B-9C0C-902FAA609BD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3CB8AC4-D464-411F-80DA-E3B26DF15CA8}"/>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157AF9AE-D1A1-4B3E-889E-AE6B01BF9D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6324" name="Footer Placeholder 3">
            <a:extLst>
              <a:ext uri="{FF2B5EF4-FFF2-40B4-BE49-F238E27FC236}">
                <a16:creationId xmlns:a16="http://schemas.microsoft.com/office/drawing/2014/main" id="{4D804387-2F5F-436F-824B-B4219F5023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4AFC060-AE7F-4B50-AA98-615CDB23B316}"/>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305BFCF7-B9C1-4CE7-98E0-9B5B1B6D82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200" b="1" kern="1200" dirty="0">
                <a:solidFill>
                  <a:schemeClr val="tx1"/>
                </a:solidFill>
                <a:effectLst/>
                <a:latin typeface="Times New Roman" panose="02020603050405020304" pitchFamily="18" charset="0"/>
                <a:ea typeface="+mn-ea"/>
                <a:cs typeface="+mn-cs"/>
              </a:rPr>
              <a:t>X.8.2.g.  Resuming a Beneficiary’s Award</a:t>
            </a:r>
            <a:endParaRPr lang="en-US" altLang="en-US" dirty="0"/>
          </a:p>
        </p:txBody>
      </p:sp>
      <p:sp>
        <p:nvSpPr>
          <p:cNvPr id="57348" name="Footer Placeholder 3">
            <a:extLst>
              <a:ext uri="{FF2B5EF4-FFF2-40B4-BE49-F238E27FC236}">
                <a16:creationId xmlns:a16="http://schemas.microsoft.com/office/drawing/2014/main" id="{3387D2FB-3DE6-40E1-B5CE-A123D6A8B01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AE14D51-503E-458F-BD97-F82DB973B745}"/>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7CCFE110-7701-4AA3-A333-2538167D8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200" b="1" kern="1200" dirty="0">
                <a:solidFill>
                  <a:schemeClr val="tx1"/>
                </a:solidFill>
                <a:effectLst/>
                <a:latin typeface="Times New Roman" panose="02020603050405020304" pitchFamily="18" charset="0"/>
                <a:ea typeface="+mn-ea"/>
                <a:cs typeface="+mn-cs"/>
              </a:rPr>
              <a:t>X.8.2.f.  EP Control of Correspondence Alleging Fugitive Status Has Ended</a:t>
            </a:r>
            <a:endParaRPr lang="en-US" altLang="en-US" dirty="0"/>
          </a:p>
        </p:txBody>
      </p:sp>
      <p:sp>
        <p:nvSpPr>
          <p:cNvPr id="58372" name="Footer Placeholder 3">
            <a:extLst>
              <a:ext uri="{FF2B5EF4-FFF2-40B4-BE49-F238E27FC236}">
                <a16:creationId xmlns:a16="http://schemas.microsoft.com/office/drawing/2014/main" id="{CD19D700-D309-4CAA-AAD6-367A8D97CF9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C7CB334-9AD9-4450-BA1B-B4E1C89BC508}"/>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9B6B8652-4878-45FD-B266-B636E90167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200" b="1" kern="1200" dirty="0">
                <a:solidFill>
                  <a:schemeClr val="tx1"/>
                </a:solidFill>
                <a:effectLst/>
                <a:latin typeface="Times New Roman" panose="02020603050405020304" pitchFamily="18" charset="0"/>
                <a:ea typeface="+mn-ea"/>
                <a:cs typeface="+mn-cs"/>
              </a:rPr>
              <a:t>X.8.3.c. Verifying an Individual Is No Longer a Fugitive</a:t>
            </a:r>
            <a:endParaRPr lang="en-US" altLang="en-US" dirty="0"/>
          </a:p>
        </p:txBody>
      </p:sp>
      <p:sp>
        <p:nvSpPr>
          <p:cNvPr id="59396" name="Footer Placeholder 3">
            <a:extLst>
              <a:ext uri="{FF2B5EF4-FFF2-40B4-BE49-F238E27FC236}">
                <a16:creationId xmlns:a16="http://schemas.microsoft.com/office/drawing/2014/main" id="{0CF08A28-22E0-4A86-9D06-FDF54ECFA0F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3B1C58D-9928-4D02-8EC4-E9C8869A039D}"/>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268FE99A-7D7F-4149-93E4-829C8E6253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60420" name="Footer Placeholder 3">
            <a:extLst>
              <a:ext uri="{FF2B5EF4-FFF2-40B4-BE49-F238E27FC236}">
                <a16:creationId xmlns:a16="http://schemas.microsoft.com/office/drawing/2014/main" id="{B41DAD36-3201-44B1-B263-7D621E527C9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EFBC4F33-DE15-449E-8CB6-7579F2D4DEAA}"/>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D3F62B5C-F650-4DC8-A177-13F86CEBE3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61444" name="Footer Placeholder 3">
            <a:extLst>
              <a:ext uri="{FF2B5EF4-FFF2-40B4-BE49-F238E27FC236}">
                <a16:creationId xmlns:a16="http://schemas.microsoft.com/office/drawing/2014/main" id="{C653B7FF-D94F-4462-83D0-483491FACA3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BA5EE42-6E94-4942-BE5F-F251C00A6DEA}"/>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D9F9C1BE-33E9-41A6-BEF1-3949265716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200" b="1" kern="1200" dirty="0">
                <a:solidFill>
                  <a:schemeClr val="tx1"/>
                </a:solidFill>
                <a:effectLst/>
                <a:latin typeface="Times New Roman" panose="02020603050405020304" pitchFamily="18" charset="0"/>
                <a:ea typeface="+mn-ea"/>
                <a:cs typeface="+mn-cs"/>
              </a:rPr>
              <a:t>X.8.4.c.  Handling Hearing Requests From Fugitive Felons</a:t>
            </a:r>
            <a:endParaRPr lang="en-US" altLang="en-US" dirty="0"/>
          </a:p>
        </p:txBody>
      </p:sp>
      <p:sp>
        <p:nvSpPr>
          <p:cNvPr id="62468" name="Footer Placeholder 3">
            <a:extLst>
              <a:ext uri="{FF2B5EF4-FFF2-40B4-BE49-F238E27FC236}">
                <a16:creationId xmlns:a16="http://schemas.microsoft.com/office/drawing/2014/main" id="{17B1F4E8-CC9B-46CE-A6DE-BAAB214F413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B190AA00-8751-44B1-867C-88B9A3D0FE62}"/>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3D42E81E-BF08-4255-8CCF-6CC28B8C2A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200" b="1" kern="1200" dirty="0">
                <a:solidFill>
                  <a:schemeClr val="tx1"/>
                </a:solidFill>
                <a:effectLst/>
                <a:latin typeface="Times New Roman" panose="02020603050405020304" pitchFamily="18" charset="0"/>
                <a:ea typeface="+mn-ea"/>
                <a:cs typeface="+mn-cs"/>
              </a:rPr>
              <a:t>X.8.3.c. Verifying an Individual Is No Longer a Fugitive </a:t>
            </a:r>
            <a:r>
              <a:rPr lang="en-US" sz="1200" b="0" kern="1200" dirty="0">
                <a:solidFill>
                  <a:schemeClr val="tx1"/>
                </a:solidFill>
                <a:effectLst/>
                <a:latin typeface="Times New Roman" panose="02020603050405020304" pitchFamily="18" charset="0"/>
                <a:ea typeface="+mn-ea"/>
                <a:cs typeface="+mn-cs"/>
              </a:rPr>
              <a:t>see </a:t>
            </a:r>
            <a:r>
              <a:rPr lang="en-US" sz="1200" b="1" i="1" kern="1200" dirty="0">
                <a:solidFill>
                  <a:schemeClr val="tx1"/>
                </a:solidFill>
                <a:effectLst/>
                <a:latin typeface="Times New Roman" panose="02020603050405020304" pitchFamily="18" charset="0"/>
                <a:ea typeface="+mn-ea"/>
                <a:cs typeface="+mn-cs"/>
              </a:rPr>
              <a:t>Note</a:t>
            </a:r>
            <a:endParaRPr lang="en-US" altLang="en-US" dirty="0"/>
          </a:p>
        </p:txBody>
      </p:sp>
      <p:sp>
        <p:nvSpPr>
          <p:cNvPr id="63492" name="Footer Placeholder 3">
            <a:extLst>
              <a:ext uri="{FF2B5EF4-FFF2-40B4-BE49-F238E27FC236}">
                <a16:creationId xmlns:a16="http://schemas.microsoft.com/office/drawing/2014/main" id="{2518D1C3-1855-4600-89E6-A71E8F864B2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F87C385-6637-4254-A620-2926C73B0D7D}"/>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1BB3381C-E318-47D4-A5B1-1FE9A0BC9F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1988" name="Header Placeholder 3">
            <a:extLst>
              <a:ext uri="{FF2B5EF4-FFF2-40B4-BE49-F238E27FC236}">
                <a16:creationId xmlns:a16="http://schemas.microsoft.com/office/drawing/2014/main" id="{115F6EAE-382B-4C2A-AF24-8E7A611B30B8}"/>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dirty="0">
                <a:latin typeface="Times New Roman" panose="02020603050405020304" pitchFamily="18" charset="0"/>
              </a:rPr>
              <a:t>VBA Overview</a:t>
            </a:r>
          </a:p>
        </p:txBody>
      </p:sp>
      <p:sp>
        <p:nvSpPr>
          <p:cNvPr id="41989" name="Footer Placeholder 4">
            <a:extLst>
              <a:ext uri="{FF2B5EF4-FFF2-40B4-BE49-F238E27FC236}">
                <a16:creationId xmlns:a16="http://schemas.microsoft.com/office/drawing/2014/main" id="{43822B1C-1059-424C-9FE7-F80CAF8B28A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
        <p:nvSpPr>
          <p:cNvPr id="41990" name="Slide Number Placeholder 5">
            <a:extLst>
              <a:ext uri="{FF2B5EF4-FFF2-40B4-BE49-F238E27FC236}">
                <a16:creationId xmlns:a16="http://schemas.microsoft.com/office/drawing/2014/main" id="{2E2821A5-C077-46D1-A36F-ECF7FD956C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BF2C5721-892F-4C59-A2B0-2B1DAD77AB0A}" type="slidenum">
              <a:rPr lang="en-US" altLang="en-US" sz="1200">
                <a:latin typeface="Times New Roman" panose="02020603050405020304" pitchFamily="18" charset="0"/>
              </a:rPr>
              <a:pPr/>
              <a:t>3</a:t>
            </a:fld>
            <a:endParaRPr lang="en-US" altLang="en-US" sz="1200"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3F2A40E-27CD-439F-800B-807B5C959C85}"/>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0BF29F3E-A116-45FD-A535-556F091FC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200" b="1" kern="1200" dirty="0">
                <a:solidFill>
                  <a:schemeClr val="tx1"/>
                </a:solidFill>
                <a:effectLst/>
                <a:latin typeface="Times New Roman" panose="02020603050405020304" pitchFamily="18" charset="0"/>
                <a:ea typeface="+mn-ea"/>
                <a:cs typeface="+mn-cs"/>
              </a:rPr>
              <a:t>X.8.2.g.  Resuming a Beneficiary’s Award </a:t>
            </a:r>
            <a:r>
              <a:rPr lang="en-US" sz="1200" b="0" kern="1200" dirty="0">
                <a:solidFill>
                  <a:schemeClr val="tx1"/>
                </a:solidFill>
                <a:effectLst/>
                <a:latin typeface="Times New Roman" panose="02020603050405020304" pitchFamily="18" charset="0"/>
                <a:ea typeface="+mn-ea"/>
                <a:cs typeface="+mn-cs"/>
              </a:rPr>
              <a:t>see </a:t>
            </a:r>
            <a:r>
              <a:rPr lang="en-US" sz="1200" b="1" i="1" kern="1200" dirty="0">
                <a:solidFill>
                  <a:schemeClr val="tx1"/>
                </a:solidFill>
                <a:effectLst/>
                <a:latin typeface="Times New Roman" panose="02020603050405020304" pitchFamily="18" charset="0"/>
                <a:ea typeface="+mn-ea"/>
                <a:cs typeface="+mn-cs"/>
              </a:rPr>
              <a:t>Important</a:t>
            </a:r>
            <a:endParaRPr lang="en-US" altLang="en-US" dirty="0"/>
          </a:p>
        </p:txBody>
      </p:sp>
      <p:sp>
        <p:nvSpPr>
          <p:cNvPr id="64516" name="Footer Placeholder 3">
            <a:extLst>
              <a:ext uri="{FF2B5EF4-FFF2-40B4-BE49-F238E27FC236}">
                <a16:creationId xmlns:a16="http://schemas.microsoft.com/office/drawing/2014/main" id="{7A6AE16F-A71B-4A51-91F3-5821143581A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A50B68B-063C-4124-B020-D24A6C08EDF1}"/>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45E6AA38-CAF9-4EC0-8644-1206960FE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200" b="1" kern="1200" dirty="0">
                <a:solidFill>
                  <a:schemeClr val="tx1"/>
                </a:solidFill>
                <a:effectLst/>
                <a:latin typeface="Times New Roman" panose="02020603050405020304" pitchFamily="18" charset="0"/>
                <a:ea typeface="+mn-ea"/>
                <a:cs typeface="+mn-cs"/>
              </a:rPr>
              <a:t>X.8.2.d.  Deciding Whether an Individual Is a Fugitive Felon and Notifying the Beneficiary of the Decision</a:t>
            </a:r>
            <a:endParaRPr lang="en-US" altLang="en-US" dirty="0"/>
          </a:p>
        </p:txBody>
      </p:sp>
      <p:sp>
        <p:nvSpPr>
          <p:cNvPr id="65540" name="Footer Placeholder 3">
            <a:extLst>
              <a:ext uri="{FF2B5EF4-FFF2-40B4-BE49-F238E27FC236}">
                <a16:creationId xmlns:a16="http://schemas.microsoft.com/office/drawing/2014/main" id="{141817F5-F86C-437A-8987-81585E434D6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C4E4B42-B924-4F44-8296-C6C65299DFCF}"/>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0AB421A4-AD91-4847-B366-AC82906667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Times New Roman" panose="02020603050405020304" pitchFamily="18" charset="0"/>
                <a:ea typeface="+mn-ea"/>
                <a:cs typeface="+mn-cs"/>
              </a:rPr>
              <a:t>X.8.3.g.  Determining Whether an Incarcerated Beneficiary or Beneficiary’s Dependent Is Still Considered a Fugitive</a:t>
            </a:r>
            <a:endParaRPr lang="en-US" altLang="en-US" dirty="0"/>
          </a:p>
        </p:txBody>
      </p:sp>
      <p:sp>
        <p:nvSpPr>
          <p:cNvPr id="66564" name="Header Placeholder 3">
            <a:extLst>
              <a:ext uri="{FF2B5EF4-FFF2-40B4-BE49-F238E27FC236}">
                <a16:creationId xmlns:a16="http://schemas.microsoft.com/office/drawing/2014/main" id="{53D0B999-AF68-4D1A-957B-9C16F5909FC6}"/>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dirty="0">
                <a:latin typeface="Times New Roman" panose="02020603050405020304" pitchFamily="18" charset="0"/>
              </a:rPr>
              <a:t>VBA Overview</a:t>
            </a:r>
          </a:p>
        </p:txBody>
      </p:sp>
      <p:sp>
        <p:nvSpPr>
          <p:cNvPr id="66565" name="Footer Placeholder 4">
            <a:extLst>
              <a:ext uri="{FF2B5EF4-FFF2-40B4-BE49-F238E27FC236}">
                <a16:creationId xmlns:a16="http://schemas.microsoft.com/office/drawing/2014/main" id="{07477A1C-0B90-4A58-95FA-8E8D9E3C6D54}"/>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
        <p:nvSpPr>
          <p:cNvPr id="66566" name="Slide Number Placeholder 5">
            <a:extLst>
              <a:ext uri="{FF2B5EF4-FFF2-40B4-BE49-F238E27FC236}">
                <a16:creationId xmlns:a16="http://schemas.microsoft.com/office/drawing/2014/main" id="{212907F3-0FD6-4384-8A22-1375E8287C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7E6BD539-D3F2-4103-A434-DDBA5C65C8B5}" type="slidenum">
              <a:rPr lang="en-US" altLang="en-US" sz="1200">
                <a:latin typeface="Times New Roman" panose="02020603050405020304" pitchFamily="18" charset="0"/>
              </a:rPr>
              <a:pPr/>
              <a:t>33</a:t>
            </a:fld>
            <a:endParaRPr lang="en-US" altLang="en-US" sz="1200" dirty="0">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6F0E1F0-9844-42B2-961B-B03D0A25BDA3}"/>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6036073C-772C-429F-9597-515900A98C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Times New Roman" panose="02020603050405020304" pitchFamily="18" charset="0"/>
                <a:ea typeface="+mn-ea"/>
                <a:cs typeface="+mn-cs"/>
              </a:rPr>
              <a:t>X.8.3.g.  Determining Whether an Incarcerated Beneficiary or Beneficiary’s Dependent Is Still Considered a Fugitive</a:t>
            </a:r>
            <a:endParaRPr lang="en-US" altLang="en-US" dirty="0"/>
          </a:p>
        </p:txBody>
      </p:sp>
      <p:sp>
        <p:nvSpPr>
          <p:cNvPr id="67588" name="Header Placeholder 3">
            <a:extLst>
              <a:ext uri="{FF2B5EF4-FFF2-40B4-BE49-F238E27FC236}">
                <a16:creationId xmlns:a16="http://schemas.microsoft.com/office/drawing/2014/main" id="{15A5F823-61DB-4DEB-8DF6-1B6FCDCC456E}"/>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dirty="0">
                <a:latin typeface="Times New Roman" panose="02020603050405020304" pitchFamily="18" charset="0"/>
              </a:rPr>
              <a:t>VBA Overview</a:t>
            </a:r>
          </a:p>
        </p:txBody>
      </p:sp>
      <p:sp>
        <p:nvSpPr>
          <p:cNvPr id="67589" name="Footer Placeholder 4">
            <a:extLst>
              <a:ext uri="{FF2B5EF4-FFF2-40B4-BE49-F238E27FC236}">
                <a16:creationId xmlns:a16="http://schemas.microsoft.com/office/drawing/2014/main" id="{BA6B78BA-3966-4627-AB1D-814AB10C421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
        <p:nvSpPr>
          <p:cNvPr id="67590" name="Slide Number Placeholder 5">
            <a:extLst>
              <a:ext uri="{FF2B5EF4-FFF2-40B4-BE49-F238E27FC236}">
                <a16:creationId xmlns:a16="http://schemas.microsoft.com/office/drawing/2014/main" id="{8A133766-5A76-47DF-9F81-AB67C8A3EC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64D335B9-FD70-48F4-A793-52CC4B30159C}" type="slidenum">
              <a:rPr lang="en-US" altLang="en-US" sz="1200">
                <a:latin typeface="Times New Roman" panose="02020603050405020304" pitchFamily="18" charset="0"/>
              </a:rPr>
              <a:pPr/>
              <a:t>34</a:t>
            </a:fld>
            <a:endParaRPr lang="en-US" altLang="en-US" sz="1200" dirty="0">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FF1E231-0575-4E6F-AD1D-65BE678B861D}"/>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894F7D68-6E6A-49FB-8C59-DDC716C4FA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Times New Roman" panose="02020603050405020304" pitchFamily="18" charset="0"/>
                <a:ea typeface="+mn-ea"/>
                <a:cs typeface="+mn-cs"/>
              </a:rPr>
              <a:t>X.8.2.b.  Handling Fugitive Felon Cases That Must Be Processed Manually </a:t>
            </a:r>
            <a:endParaRPr lang="en-US" altLang="en-US" dirty="0"/>
          </a:p>
        </p:txBody>
      </p:sp>
      <p:sp>
        <p:nvSpPr>
          <p:cNvPr id="68612" name="Header Placeholder 3">
            <a:extLst>
              <a:ext uri="{FF2B5EF4-FFF2-40B4-BE49-F238E27FC236}">
                <a16:creationId xmlns:a16="http://schemas.microsoft.com/office/drawing/2014/main" id="{A254AD5F-7E38-4A1F-A542-B1B1DDA44837}"/>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dirty="0">
                <a:latin typeface="Times New Roman" panose="02020603050405020304" pitchFamily="18" charset="0"/>
              </a:rPr>
              <a:t>VBA Overview</a:t>
            </a:r>
          </a:p>
        </p:txBody>
      </p:sp>
      <p:sp>
        <p:nvSpPr>
          <p:cNvPr id="68613" name="Footer Placeholder 4">
            <a:extLst>
              <a:ext uri="{FF2B5EF4-FFF2-40B4-BE49-F238E27FC236}">
                <a16:creationId xmlns:a16="http://schemas.microsoft.com/office/drawing/2014/main" id="{68EF82EA-7E3E-44C3-982B-0F15E1881A3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
        <p:nvSpPr>
          <p:cNvPr id="68614" name="Slide Number Placeholder 5">
            <a:extLst>
              <a:ext uri="{FF2B5EF4-FFF2-40B4-BE49-F238E27FC236}">
                <a16:creationId xmlns:a16="http://schemas.microsoft.com/office/drawing/2014/main" id="{543674E5-DC0B-479C-861B-7F18CE1AE6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A3F0E382-6E09-4E92-89DF-D4E292ADD2AA}" type="slidenum">
              <a:rPr lang="en-US" altLang="en-US" sz="1200">
                <a:latin typeface="Times New Roman" panose="02020603050405020304" pitchFamily="18" charset="0"/>
              </a:rPr>
              <a:pPr/>
              <a:t>35</a:t>
            </a:fld>
            <a:endParaRPr lang="en-US" altLang="en-US" sz="1200" dirty="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0ED001B-8415-46E6-A836-E4F99291D663}"/>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96D03E21-B54E-4937-875D-9F10C350C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200" b="1" kern="1200" dirty="0">
                <a:solidFill>
                  <a:schemeClr val="tx1"/>
                </a:solidFill>
                <a:effectLst/>
                <a:latin typeface="Times New Roman" panose="02020603050405020304" pitchFamily="18" charset="0"/>
                <a:ea typeface="+mn-ea"/>
                <a:cs typeface="+mn-cs"/>
              </a:rPr>
              <a:t>X.8.2.b.  Handling Fugitive Felon Cases That Must Be Processed Manually </a:t>
            </a:r>
            <a:endParaRPr lang="en-US" altLang="en-US" dirty="0"/>
          </a:p>
        </p:txBody>
      </p:sp>
      <p:sp>
        <p:nvSpPr>
          <p:cNvPr id="69636" name="Footer Placeholder 3">
            <a:extLst>
              <a:ext uri="{FF2B5EF4-FFF2-40B4-BE49-F238E27FC236}">
                <a16:creationId xmlns:a16="http://schemas.microsoft.com/office/drawing/2014/main" id="{2C0892FE-53D6-4D67-9FCA-5343D2A9CAA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333A085-93FC-4C11-A5C6-B5DAA2A1CDB5}"/>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83B70FFF-C0C6-43CF-B5FE-12D4D8A10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200" b="1" kern="1200" dirty="0">
                <a:solidFill>
                  <a:schemeClr val="tx1"/>
                </a:solidFill>
                <a:effectLst/>
                <a:latin typeface="Times New Roman" panose="02020603050405020304" pitchFamily="18" charset="0"/>
                <a:ea typeface="+mn-ea"/>
                <a:cs typeface="+mn-cs"/>
              </a:rPr>
              <a:t>X.8.2.e.  Handling Pending Claims, HLRs and Legacy Appeals After Stopping a Beneficiary’s Award</a:t>
            </a:r>
            <a:endParaRPr lang="en-US" altLang="en-US" dirty="0"/>
          </a:p>
        </p:txBody>
      </p:sp>
      <p:sp>
        <p:nvSpPr>
          <p:cNvPr id="47108" name="Footer Placeholder 3">
            <a:extLst>
              <a:ext uri="{FF2B5EF4-FFF2-40B4-BE49-F238E27FC236}">
                <a16:creationId xmlns:a16="http://schemas.microsoft.com/office/drawing/2014/main" id="{4102EA95-5E78-4830-8951-B0D205EB8D8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692484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499C869-2761-47FA-A039-83248FAFB0C9}"/>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53EA6552-E983-47DC-B2BF-5A3ED017FC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200" b="1" kern="1200" dirty="0">
                <a:solidFill>
                  <a:schemeClr val="tx1"/>
                </a:solidFill>
                <a:effectLst/>
                <a:latin typeface="Times New Roman" panose="02020603050405020304" pitchFamily="18" charset="0"/>
                <a:ea typeface="+mn-ea"/>
                <a:cs typeface="+mn-cs"/>
              </a:rPr>
              <a:t>X.8.2.e.  Handling Pending Claims, HLRs and Legacy Appeals After Stopping a Beneficiary’s Award</a:t>
            </a:r>
            <a:endParaRPr lang="en-US" altLang="en-US" dirty="0"/>
          </a:p>
        </p:txBody>
      </p:sp>
      <p:sp>
        <p:nvSpPr>
          <p:cNvPr id="51204" name="Footer Placeholder 3">
            <a:extLst>
              <a:ext uri="{FF2B5EF4-FFF2-40B4-BE49-F238E27FC236}">
                <a16:creationId xmlns:a16="http://schemas.microsoft.com/office/drawing/2014/main" id="{F300B2BD-9E34-447D-8E54-E7792118721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X.8.4.d.  Reporting Requirements and Completion of Form FFP-4</a:t>
            </a:r>
            <a:endParaRPr lang="en-US" dirty="0"/>
          </a:p>
        </p:txBody>
      </p:sp>
      <p:sp>
        <p:nvSpPr>
          <p:cNvPr id="4" name="Header Placeholder 3"/>
          <p:cNvSpPr>
            <a:spLocks noGrp="1"/>
          </p:cNvSpPr>
          <p:nvPr>
            <p:ph type="hdr" sz="quarter"/>
          </p:nvPr>
        </p:nvSpPr>
        <p:spPr/>
        <p:txBody>
          <a:bodyPr/>
          <a:lstStyle/>
          <a:p>
            <a:pPr>
              <a:defRPr/>
            </a:pPr>
            <a:r>
              <a:rPr lang="en-US"/>
              <a:t>VBA Overview</a:t>
            </a: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D03340FE-7FCF-4D33-9A53-5CE54BC1ED7B}" type="slidenum">
              <a:rPr lang="en-US" altLang="en-US" smtClean="0"/>
              <a:pPr/>
              <a:t>39</a:t>
            </a:fld>
            <a:endParaRPr lang="en-US" altLang="en-US" dirty="0"/>
          </a:p>
        </p:txBody>
      </p:sp>
    </p:spTree>
    <p:extLst>
      <p:ext uri="{BB962C8B-B14F-4D97-AF65-F5344CB8AC3E}">
        <p14:creationId xmlns:p14="http://schemas.microsoft.com/office/powerpoint/2010/main" val="1877804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70C80BF-F422-4E50-8BA1-345FABDD4730}"/>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B1F1DF9F-F71B-4BD5-8774-4C5BEFB4FA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0660" name="Header Placeholder 3">
            <a:extLst>
              <a:ext uri="{FF2B5EF4-FFF2-40B4-BE49-F238E27FC236}">
                <a16:creationId xmlns:a16="http://schemas.microsoft.com/office/drawing/2014/main" id="{AC7E3AA6-56F2-4F5E-BE45-24A6E0B66FE5}"/>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dirty="0">
                <a:latin typeface="Times New Roman" panose="02020603050405020304" pitchFamily="18" charset="0"/>
              </a:rPr>
              <a:t>VBA Overview</a:t>
            </a:r>
          </a:p>
        </p:txBody>
      </p:sp>
      <p:sp>
        <p:nvSpPr>
          <p:cNvPr id="70661" name="Footer Placeholder 4">
            <a:extLst>
              <a:ext uri="{FF2B5EF4-FFF2-40B4-BE49-F238E27FC236}">
                <a16:creationId xmlns:a16="http://schemas.microsoft.com/office/drawing/2014/main" id="{154E0EB1-CE97-46B6-B9D2-3ABF30688D5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
        <p:nvSpPr>
          <p:cNvPr id="70662" name="Slide Number Placeholder 5">
            <a:extLst>
              <a:ext uri="{FF2B5EF4-FFF2-40B4-BE49-F238E27FC236}">
                <a16:creationId xmlns:a16="http://schemas.microsoft.com/office/drawing/2014/main" id="{F36AD819-1AE3-4E81-8B1E-E1542307C4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BEA81F04-C0DA-47BA-BD5F-16D2082679B5}" type="slidenum">
              <a:rPr lang="en-US" altLang="en-US" sz="1200">
                <a:latin typeface="Times New Roman" panose="02020603050405020304" pitchFamily="18" charset="0"/>
              </a:rPr>
              <a:pPr/>
              <a:t>41</a:t>
            </a:fld>
            <a:endParaRPr lang="en-US" altLang="en-US" sz="1200"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900832B-8734-4E3A-9469-E55ABDCFFC28}"/>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BCD7EA59-372C-440A-8DAE-C73DDE0B72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43012" name="Footer Placeholder 3">
            <a:extLst>
              <a:ext uri="{FF2B5EF4-FFF2-40B4-BE49-F238E27FC236}">
                <a16:creationId xmlns:a16="http://schemas.microsoft.com/office/drawing/2014/main" id="{DE78FEA3-B1BD-4DC7-A315-019F38877C1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A5CFAAF-F18B-4B4C-A765-C35E2DB79E88}"/>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5DDEB9F3-F252-4714-8943-899EBBB90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M21-1.X.8.1.b Legal basis for the Fugitive Felon Match also states: </a:t>
            </a:r>
            <a:r>
              <a:rPr lang="en-US" sz="1200" b="1" i="1" kern="1200" dirty="0">
                <a:solidFill>
                  <a:schemeClr val="tx1"/>
                </a:solidFill>
                <a:effectLst/>
                <a:latin typeface="Times New Roman" panose="02020603050405020304" pitchFamily="18" charset="0"/>
                <a:ea typeface="+mn-ea"/>
                <a:cs typeface="+mn-cs"/>
              </a:rPr>
              <a:t>Note</a:t>
            </a:r>
            <a:r>
              <a:rPr lang="en-US" sz="1200" kern="1200" dirty="0">
                <a:solidFill>
                  <a:schemeClr val="tx1"/>
                </a:solidFill>
                <a:effectLst/>
                <a:latin typeface="Times New Roman" panose="02020603050405020304" pitchFamily="18" charset="0"/>
                <a:ea typeface="+mn-ea"/>
                <a:cs typeface="+mn-cs"/>
              </a:rPr>
              <a:t>:  Dependent children of a fugitive surviving spouse may continue to receive benefits in their own right. </a:t>
            </a:r>
            <a:endParaRPr lang="en-US" altLang="en-US" dirty="0"/>
          </a:p>
        </p:txBody>
      </p:sp>
      <p:sp>
        <p:nvSpPr>
          <p:cNvPr id="44036" name="Footer Placeholder 3">
            <a:extLst>
              <a:ext uri="{FF2B5EF4-FFF2-40B4-BE49-F238E27FC236}">
                <a16:creationId xmlns:a16="http://schemas.microsoft.com/office/drawing/2014/main" id="{9DEA90BF-0F5D-45C3-AE17-4EC8E354188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ADC1103-E956-445C-A5DD-EEB4D9F56222}"/>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CEC8F0F6-F798-473A-977E-7AEDCC4ED0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i="0" kern="1200" dirty="0">
                <a:solidFill>
                  <a:schemeClr val="tx1"/>
                </a:solidFill>
                <a:effectLst/>
                <a:latin typeface="Times New Roman" panose="02020603050405020304" pitchFamily="18" charset="0"/>
                <a:ea typeface="+mn-ea"/>
                <a:cs typeface="+mn-cs"/>
              </a:rPr>
              <a:t>A person convicted in a court of law of a felony crime is known as a felon. The federal government defines a felony as a crime punishable by death or imprisonment in excess of one year. If punishable by exactly one year or less, the offense is classified as a misdemeanor. </a:t>
            </a:r>
            <a:r>
              <a:rPr lang="en-US" sz="1200" b="0" i="0" kern="1200" dirty="0">
                <a:solidFill>
                  <a:schemeClr val="tx1"/>
                </a:solidFill>
                <a:effectLst/>
                <a:latin typeface="Times New Roman" panose="02020603050405020304" pitchFamily="18" charset="0"/>
                <a:ea typeface="+mn-ea"/>
                <a:cs typeface="+mn-cs"/>
              </a:rPr>
              <a:t>A felony includes a high misdemeanor under the laws of a state that would be felony offenses under federal law.</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i="0" kern="1200" dirty="0">
                <a:solidFill>
                  <a:schemeClr val="tx1"/>
                </a:solidFill>
                <a:effectLst/>
                <a:latin typeface="Times New Roman" panose="02020603050405020304" pitchFamily="18" charset="0"/>
                <a:ea typeface="+mn-ea"/>
                <a:cs typeface="+mn-cs"/>
              </a:rPr>
              <a:t>Dependent: 38 CFR 3.665 (n) (4) spouse, surviving spouse, child, dependent parent of vet</a:t>
            </a:r>
            <a:endParaRPr lang="en-US" sz="1200" i="1" kern="1200" dirty="0">
              <a:solidFill>
                <a:schemeClr val="tx1"/>
              </a:solidFill>
              <a:effectLst/>
              <a:latin typeface="Times New Roman" panose="02020603050405020304" pitchFamily="18" charset="0"/>
              <a:ea typeface="+mn-ea"/>
              <a:cs typeface="+mn-cs"/>
            </a:endParaRPr>
          </a:p>
          <a:p>
            <a:pPr>
              <a:spcBef>
                <a:spcPct val="0"/>
              </a:spcBef>
            </a:pPr>
            <a:endParaRPr lang="en-US" altLang="en-US" dirty="0"/>
          </a:p>
        </p:txBody>
      </p:sp>
      <p:sp>
        <p:nvSpPr>
          <p:cNvPr id="46084" name="Footer Placeholder 3">
            <a:extLst>
              <a:ext uri="{FF2B5EF4-FFF2-40B4-BE49-F238E27FC236}">
                <a16:creationId xmlns:a16="http://schemas.microsoft.com/office/drawing/2014/main" id="{068AA0FA-FE1D-4085-BA1E-5A78CF30E3B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333A085-93FC-4C11-A5C6-B5DAA2A1CDB5}"/>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83B70FFF-C0C6-43CF-B5FE-12D4D8A10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47108" name="Footer Placeholder 3">
            <a:extLst>
              <a:ext uri="{FF2B5EF4-FFF2-40B4-BE49-F238E27FC236}">
                <a16:creationId xmlns:a16="http://schemas.microsoft.com/office/drawing/2014/main" id="{4102EA95-5E78-4830-8951-B0D205EB8D8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1FCC659-C05F-45F1-A498-87B48E50AA29}"/>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ECDC241E-D6C4-42FD-B3CC-EA84199DBE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48132" name="Footer Placeholder 3">
            <a:extLst>
              <a:ext uri="{FF2B5EF4-FFF2-40B4-BE49-F238E27FC236}">
                <a16:creationId xmlns:a16="http://schemas.microsoft.com/office/drawing/2014/main" id="{0849AF31-28DA-458A-BC04-9501C957612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2A21AFD-9E45-4CF2-A5EB-EBB5DC73059A}"/>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00603733-730F-4A83-8592-2443322FF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49156" name="Footer Placeholder 3">
            <a:extLst>
              <a:ext uri="{FF2B5EF4-FFF2-40B4-BE49-F238E27FC236}">
                <a16:creationId xmlns:a16="http://schemas.microsoft.com/office/drawing/2014/main" id="{42EB797B-FE5D-4010-9C83-A951A9EDDB5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356139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16B7093-D536-4DF6-A4A4-9B7B02193B6D}" type="slidenum">
              <a:rPr lang="en-US" altLang="en-US" smtClean="0"/>
              <a:pPr/>
              <a:t>‹#›</a:t>
            </a:fld>
            <a:endParaRPr lang="en-US" altLang="en-US" dirty="0"/>
          </a:p>
        </p:txBody>
      </p:sp>
    </p:spTree>
    <p:extLst>
      <p:ext uri="{BB962C8B-B14F-4D97-AF65-F5344CB8AC3E}">
        <p14:creationId xmlns:p14="http://schemas.microsoft.com/office/powerpoint/2010/main" val="217263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C84CC842-078D-4638-8819-F578D39B0FA3}" type="slidenum">
              <a:rPr lang="en-US" altLang="en-US" smtClean="0"/>
              <a:pPr/>
              <a:t>‹#›</a:t>
            </a:fld>
            <a:endParaRPr lang="en-US" altLang="en-US" dirty="0"/>
          </a:p>
        </p:txBody>
      </p:sp>
    </p:spTree>
    <p:extLst>
      <p:ext uri="{BB962C8B-B14F-4D97-AF65-F5344CB8AC3E}">
        <p14:creationId xmlns:p14="http://schemas.microsoft.com/office/powerpoint/2010/main" val="7600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C84CC842-078D-4638-8819-F578D39B0FA3}" type="slidenum">
              <a:rPr lang="en-US" altLang="en-US" smtClean="0"/>
              <a:pPr/>
              <a:t>‹#›</a:t>
            </a:fld>
            <a:endParaRPr lang="en-US" altLang="en-US" dirty="0"/>
          </a:p>
        </p:txBody>
      </p:sp>
    </p:spTree>
    <p:extLst>
      <p:ext uri="{BB962C8B-B14F-4D97-AF65-F5344CB8AC3E}">
        <p14:creationId xmlns:p14="http://schemas.microsoft.com/office/powerpoint/2010/main" val="297354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84B3073B-9D64-433F-9067-9C4CB20A17AD}" type="slidenum">
              <a:rPr lang="en-US" altLang="en-US" smtClean="0"/>
              <a:pPr/>
              <a:t>‹#›</a:t>
            </a:fld>
            <a:endParaRPr lang="en-US" altLang="en-US" dirty="0"/>
          </a:p>
        </p:txBody>
      </p:sp>
    </p:spTree>
    <p:extLst>
      <p:ext uri="{BB962C8B-B14F-4D97-AF65-F5344CB8AC3E}">
        <p14:creationId xmlns:p14="http://schemas.microsoft.com/office/powerpoint/2010/main" val="178356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9" name="Picture 10" descr="veterans">
            <a:extLst>
              <a:ext uri="{FF2B5EF4-FFF2-40B4-BE49-F238E27FC236}">
                <a16:creationId xmlns:a16="http://schemas.microsoft.com/office/drawing/2014/main" id="{58470D53-1A21-48B1-87FB-B55F7B9813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21336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95115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C84CC842-078D-4638-8819-F578D39B0FA3}" type="slidenum">
              <a:rPr lang="en-US" altLang="en-US" smtClean="0"/>
              <a:pPr/>
              <a:t>‹#›</a:t>
            </a:fld>
            <a:endParaRPr lang="en-US" altLang="en-US" dirty="0"/>
          </a:p>
        </p:txBody>
      </p:sp>
    </p:spTree>
    <p:extLst>
      <p:ext uri="{BB962C8B-B14F-4D97-AF65-F5344CB8AC3E}">
        <p14:creationId xmlns:p14="http://schemas.microsoft.com/office/powerpoint/2010/main" val="468887124"/>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notesSlide" Target="../notesSlides/notesSlide21.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tags" Target="../tags/tag84.xml"/></Relationships>
</file>

<file path=ppt/slides/_rels/slide2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vaww.vrm.km.va.gov/system/templates/selfservice/va_kanew/help/agent/locale/en-US/portal/554400000001034/content/554400000015136/M21-1,%20Part%20X,%20Chapter%2008%20-%20Fugitive%20Felon%20Match#3e" TargetMode="Externa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hyperlink" Target="http://vbaw.vba.va.gov/bl/20/cio/20s5/forms/VBA-27-0820-ARE.pdf" TargetMode="External"/><Relationship Id="rId5" Type="http://schemas.openxmlformats.org/officeDocument/2006/relationships/hyperlink" Target="https://vaww.vrm.km.va.gov/system/templates/selfservice/va_kanew/help/agent/locale/en-US/portal/554400000001034/content/554400000014152/M21-1,-Part-III,-Subpart-iii,-Chapter-1,-Section-B---Evidence-Requested-From-the-Claimant" TargetMode="Externa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hyperlink" Target="mailto:PFPOLPROC.VBACO@va.gov" TargetMode="Externa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hyperlink" Target="mailto:VAVBAWAS/CO/212A" TargetMode="Externa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mailto:PFPOLPROC.VBACO@va.gov" TargetMode="External"/><Relationship Id="rId3" Type="http://schemas.openxmlformats.org/officeDocument/2006/relationships/tags" Target="../tags/tag105.xml"/><Relationship Id="rId7" Type="http://schemas.openxmlformats.org/officeDocument/2006/relationships/hyperlink" Target="mailto:VAVBAWAS/CO/212A" TargetMode="Externa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hyperlink" Target="mailto:PFPOLPROC.VBACO@va.gov" TargetMode="Externa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hyperlink" Target="mailto:212A.VBACO@va.gov" TargetMode="Externa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hyperlink" Target="mailto:PFPOLPROC.VBACO@va.gov" TargetMode="Externa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hyperlink" Target="mailto:212A.VBACO@va.gov" TargetMode="External"/><Relationship Id="rId5" Type="http://schemas.openxmlformats.org/officeDocument/2006/relationships/notesSlide" Target="../notesSlides/notesSlide38.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8.xml"/><Relationship Id="rId1" Type="http://schemas.openxmlformats.org/officeDocument/2006/relationships/tags" Target="../tags/tag13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7E73987F-4C44-46F6-9F83-AC684D70772C}"/>
              </a:ext>
            </a:extLst>
          </p:cNvPr>
          <p:cNvSpPr>
            <a:spLocks noGrp="1" noChangeArrowheads="1"/>
          </p:cNvSpPr>
          <p:nvPr>
            <p:ph type="ctrTitle"/>
            <p:custDataLst>
              <p:tags r:id="rId1"/>
            </p:custDataLst>
          </p:nvPr>
        </p:nvSpPr>
        <p:spPr>
          <a:xfrm>
            <a:off x="685800" y="2819400"/>
            <a:ext cx="7772400" cy="1219200"/>
          </a:xfrm>
        </p:spPr>
        <p:txBody>
          <a:bodyPr>
            <a:normAutofit/>
          </a:bodyPr>
          <a:lstStyle/>
          <a:p>
            <a:pPr eaLnBrk="1" hangingPunct="1">
              <a:defRPr/>
            </a:pPr>
            <a:r>
              <a:rPr lang="en-US" b="1" dirty="0"/>
              <a:t>Fugitive Felon </a:t>
            </a:r>
            <a:r>
              <a:rPr lang="en-US" dirty="0"/>
              <a:t>P</a:t>
            </a:r>
            <a:r>
              <a:rPr lang="en-US" b="1" dirty="0"/>
              <a:t>rogram</a:t>
            </a:r>
            <a:endParaRPr lang="en-US" i="1" dirty="0"/>
          </a:p>
        </p:txBody>
      </p:sp>
      <p:sp>
        <p:nvSpPr>
          <p:cNvPr id="3075" name="Rectangle 3">
            <a:extLst>
              <a:ext uri="{FF2B5EF4-FFF2-40B4-BE49-F238E27FC236}">
                <a16:creationId xmlns:a16="http://schemas.microsoft.com/office/drawing/2014/main" id="{A1C26D76-3587-4611-9E8A-8F36CDD1CB1C}"/>
              </a:ext>
            </a:extLst>
          </p:cNvPr>
          <p:cNvSpPr>
            <a:spLocks noGrp="1" noChangeArrowheads="1"/>
          </p:cNvSpPr>
          <p:nvPr>
            <p:ph type="body" sz="quarter" idx="10"/>
            <p:custDataLst>
              <p:tags r:id="rId2"/>
            </p:custDataLst>
          </p:nvPr>
        </p:nvSpPr>
        <p:spPr>
          <a:xfrm>
            <a:off x="685800" y="4724400"/>
            <a:ext cx="2362200" cy="838200"/>
          </a:xfrm>
          <a:prstGeom prst="rect">
            <a:avLst/>
          </a:prstGeom>
        </p:spPr>
        <p:txBody>
          <a:bodyPr/>
          <a:lstStyle/>
          <a:p>
            <a:pPr marL="0" indent="0" algn="ctr" eaLnBrk="1" hangingPunct="1">
              <a:buFont typeface="Wingdings" panose="05000000000000000000" pitchFamily="2" charset="2"/>
              <a:buNone/>
            </a:pPr>
            <a:r>
              <a:rPr lang="en-US" altLang="en-US" b="1" dirty="0"/>
              <a:t>Compensation Service</a:t>
            </a:r>
          </a:p>
        </p:txBody>
      </p:sp>
      <p:sp>
        <p:nvSpPr>
          <p:cNvPr id="2" name="Text Placeholder 1">
            <a:extLst>
              <a:ext uri="{FF2B5EF4-FFF2-40B4-BE49-F238E27FC236}">
                <a16:creationId xmlns:a16="http://schemas.microsoft.com/office/drawing/2014/main" id="{E6326FCF-FABC-48D0-BBAD-C84E9AE8507A}"/>
              </a:ext>
            </a:extLst>
          </p:cNvPr>
          <p:cNvSpPr>
            <a:spLocks noGrp="1"/>
          </p:cNvSpPr>
          <p:nvPr>
            <p:ph type="body" sz="quarter" idx="11"/>
            <p:custDataLst>
              <p:tags r:id="rId3"/>
            </p:custDataLst>
          </p:nvPr>
        </p:nvSpPr>
        <p:spPr>
          <a:xfrm>
            <a:off x="6096000" y="4724400"/>
            <a:ext cx="2362200" cy="838200"/>
          </a:xfrm>
        </p:spPr>
        <p:txBody>
          <a:bodyPr/>
          <a:lstStyle/>
          <a:p>
            <a:r>
              <a:rPr lang="en-US"/>
              <a:t>July 2020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393B6EE5-1F91-4ACF-A9F1-1BED2A19D163}"/>
              </a:ext>
            </a:extLst>
          </p:cNvPr>
          <p:cNvSpPr>
            <a:spLocks noGrp="1" noChangeArrowheads="1"/>
          </p:cNvSpPr>
          <p:nvPr>
            <p:ph type="title"/>
            <p:custDataLst>
              <p:tags r:id="rId1"/>
            </p:custDataLst>
          </p:nvPr>
        </p:nvSpPr>
        <p:spPr>
          <a:xfrm>
            <a:off x="0" y="793629"/>
            <a:ext cx="9144000" cy="1086867"/>
          </a:xfrm>
        </p:spPr>
        <p:txBody>
          <a:bodyPr>
            <a:normAutofit/>
          </a:bodyPr>
          <a:lstStyle/>
          <a:p>
            <a:pPr eaLnBrk="1" hangingPunct="1">
              <a:defRPr/>
            </a:pPr>
            <a:r>
              <a:rPr lang="en-US" dirty="0"/>
              <a:t>OIG Fugitive Felon Identification Process</a:t>
            </a:r>
          </a:p>
        </p:txBody>
      </p:sp>
      <p:graphicFrame>
        <p:nvGraphicFramePr>
          <p:cNvPr id="8" name="Table 7">
            <a:extLst>
              <a:ext uri="{FF2B5EF4-FFF2-40B4-BE49-F238E27FC236}">
                <a16:creationId xmlns:a16="http://schemas.microsoft.com/office/drawing/2014/main" id="{0AF8A0EC-F6AC-458F-ADFF-79F35293AD50}"/>
              </a:ext>
            </a:extLst>
          </p:cNvPr>
          <p:cNvGraphicFramePr>
            <a:graphicFrameLocks noGrp="1"/>
          </p:cNvGraphicFramePr>
          <p:nvPr>
            <p:custDataLst>
              <p:tags r:id="rId2"/>
            </p:custDataLst>
            <p:extLst>
              <p:ext uri="{D42A27DB-BD31-4B8C-83A1-F6EECF244321}">
                <p14:modId xmlns:p14="http://schemas.microsoft.com/office/powerpoint/2010/main" val="1421474003"/>
              </p:ext>
            </p:extLst>
          </p:nvPr>
        </p:nvGraphicFramePr>
        <p:xfrm>
          <a:off x="381001" y="1916963"/>
          <a:ext cx="8305800" cy="4289466"/>
        </p:xfrm>
        <a:graphic>
          <a:graphicData uri="http://schemas.openxmlformats.org/drawingml/2006/table">
            <a:tbl>
              <a:tblPr firstRow="1" bandRow="1">
                <a:tableStyleId>{2A488322-F2BA-4B5B-9748-0D474271808F}</a:tableStyleId>
              </a:tblPr>
              <a:tblGrid>
                <a:gridCol w="1076679">
                  <a:extLst>
                    <a:ext uri="{9D8B030D-6E8A-4147-A177-3AD203B41FA5}">
                      <a16:colId xmlns:a16="http://schemas.microsoft.com/office/drawing/2014/main" val="20000"/>
                    </a:ext>
                  </a:extLst>
                </a:gridCol>
                <a:gridCol w="7229121">
                  <a:extLst>
                    <a:ext uri="{9D8B030D-6E8A-4147-A177-3AD203B41FA5}">
                      <a16:colId xmlns:a16="http://schemas.microsoft.com/office/drawing/2014/main" val="20001"/>
                    </a:ext>
                  </a:extLst>
                </a:gridCol>
              </a:tblGrid>
              <a:tr h="344529">
                <a:tc>
                  <a:txBody>
                    <a:bodyPr/>
                    <a:lstStyle/>
                    <a:p>
                      <a:pPr algn="ctr"/>
                      <a:r>
                        <a:rPr lang="en-US" sz="2000" dirty="0">
                          <a:solidFill>
                            <a:schemeClr val="tx1"/>
                          </a:solidFill>
                          <a:latin typeface="+mj-lt"/>
                          <a:cs typeface="Times New Roman" panose="02020603050405020304" pitchFamily="18" charset="0"/>
                        </a:rPr>
                        <a:t>Stage</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mj-lt"/>
                          <a:cs typeface="Times New Roman" panose="02020603050405020304" pitchFamily="18" charset="0"/>
                        </a:rPr>
                        <a:t>Description</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73298">
                <a:tc>
                  <a:txBody>
                    <a:bodyPr/>
                    <a:lstStyle/>
                    <a:p>
                      <a:pPr algn="ctr"/>
                      <a:r>
                        <a:rPr lang="en-US" sz="1800" dirty="0">
                          <a:solidFill>
                            <a:schemeClr val="tx1"/>
                          </a:solidFill>
                          <a:latin typeface="+mj-lt"/>
                          <a:cs typeface="Times New Roman" panose="02020603050405020304" pitchFamily="18" charset="0"/>
                        </a:rPr>
                        <a:t>1</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mj-lt"/>
                          <a:ea typeface="+mn-ea"/>
                          <a:cs typeface="Times New Roman" panose="02020603050405020304" pitchFamily="18" charset="0"/>
                        </a:rPr>
                        <a:t>OIG routes to VBA batches of </a:t>
                      </a:r>
                      <a:r>
                        <a:rPr lang="en-US" sz="2000" i="1" kern="1200" dirty="0">
                          <a:solidFill>
                            <a:schemeClr val="tx1"/>
                          </a:solidFill>
                          <a:latin typeface="+mj-lt"/>
                          <a:ea typeface="+mn-ea"/>
                          <a:cs typeface="Times New Roman" panose="02020603050405020304" pitchFamily="18" charset="0"/>
                        </a:rPr>
                        <a:t>Forms FFP-3 </a:t>
                      </a:r>
                      <a:r>
                        <a:rPr lang="en-US" sz="2000" kern="1200" dirty="0">
                          <a:solidFill>
                            <a:schemeClr val="tx1"/>
                          </a:solidFill>
                          <a:latin typeface="+mj-lt"/>
                          <a:ea typeface="+mn-ea"/>
                          <a:cs typeface="Times New Roman" panose="02020603050405020304" pitchFamily="18" charset="0"/>
                        </a:rPr>
                        <a:t>with the names of individuals that are receiving benefits from VA or are dependents of VA beneficiaries.</a:t>
                      </a:r>
                      <a:endParaRPr lang="en-US" sz="2000" baseline="0" dirty="0">
                        <a:solidFill>
                          <a:schemeClr val="tx1"/>
                        </a:solidFill>
                        <a:latin typeface="+mj-lt"/>
                        <a:cs typeface="Times New Roman" panose="02020603050405020304" pitchFamily="18" charset="0"/>
                      </a:endParaRP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3932">
                <a:tc>
                  <a:txBody>
                    <a:bodyPr/>
                    <a:lstStyle/>
                    <a:p>
                      <a:pPr algn="ctr"/>
                      <a:r>
                        <a:rPr lang="en-US" sz="1800" dirty="0">
                          <a:solidFill>
                            <a:schemeClr val="tx1"/>
                          </a:solidFill>
                          <a:latin typeface="+mj-lt"/>
                          <a:cs typeface="Times New Roman" panose="02020603050405020304" pitchFamily="18" charset="0"/>
                        </a:rPr>
                        <a:t>2</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kern="1200" dirty="0">
                          <a:solidFill>
                            <a:schemeClr val="tx1"/>
                          </a:solidFill>
                          <a:latin typeface="+mj-lt"/>
                          <a:ea typeface="+mn-ea"/>
                          <a:cs typeface="Times New Roman" panose="02020603050405020304" pitchFamily="18" charset="0"/>
                        </a:rPr>
                        <a:t>For each fugitive felon case that meets the criteria for automated processing, VA systems</a:t>
                      </a:r>
                    </a:p>
                    <a:p>
                      <a:endParaRPr lang="en-US" sz="1200" kern="1200" dirty="0">
                        <a:solidFill>
                          <a:schemeClr val="tx1"/>
                        </a:solidFill>
                        <a:latin typeface="+mj-lt"/>
                        <a:ea typeface="+mn-ea"/>
                        <a:cs typeface="Times New Roman" panose="02020603050405020304" pitchFamily="18" charset="0"/>
                      </a:endParaRPr>
                    </a:p>
                    <a:p>
                      <a:pPr marL="285750" indent="-285750">
                        <a:buFont typeface="Arial" panose="020B0604020202020204" pitchFamily="34" charset="0"/>
                        <a:buChar char="•"/>
                      </a:pPr>
                      <a:r>
                        <a:rPr lang="en-US" sz="2000" kern="1200" dirty="0">
                          <a:solidFill>
                            <a:schemeClr val="tx1"/>
                          </a:solidFill>
                          <a:latin typeface="+mj-lt"/>
                          <a:ea typeface="+mn-ea"/>
                          <a:cs typeface="Times New Roman" panose="02020603050405020304" pitchFamily="18" charset="0"/>
                        </a:rPr>
                        <a:t>Establish an end product (EP) 600,</a:t>
                      </a:r>
                    </a:p>
                    <a:p>
                      <a:pPr marL="285750" indent="-285750">
                        <a:buFont typeface="Arial" panose="020B0604020202020204" pitchFamily="34" charset="0"/>
                        <a:buChar char="•"/>
                      </a:pPr>
                      <a:r>
                        <a:rPr lang="en-US" sz="2000" kern="1200" dirty="0">
                          <a:solidFill>
                            <a:schemeClr val="tx1"/>
                          </a:solidFill>
                          <a:latin typeface="+mj-lt"/>
                          <a:ea typeface="+mn-ea"/>
                          <a:cs typeface="Times New Roman" panose="02020603050405020304" pitchFamily="18" charset="0"/>
                        </a:rPr>
                        <a:t>Generates a notice of proposed adverse action, and</a:t>
                      </a:r>
                    </a:p>
                    <a:p>
                      <a:pPr marL="285750" indent="-285750">
                        <a:buFont typeface="Arial" panose="020B0604020202020204" pitchFamily="34" charset="0"/>
                        <a:buChar char="•"/>
                      </a:pPr>
                      <a:r>
                        <a:rPr lang="en-US" sz="2000" kern="1200" dirty="0">
                          <a:solidFill>
                            <a:schemeClr val="tx1"/>
                          </a:solidFill>
                          <a:latin typeface="+mj-lt"/>
                          <a:ea typeface="+mn-ea"/>
                          <a:cs typeface="Times New Roman" panose="02020603050405020304" pitchFamily="18" charset="0"/>
                        </a:rPr>
                        <a:t>Sends the notice to the affected beneficiary (and apportionee, if applicable).</a:t>
                      </a:r>
                    </a:p>
                    <a:p>
                      <a:pPr marL="0" indent="0">
                        <a:buFont typeface="Arial" panose="020B0604020202020204" pitchFamily="34" charset="0"/>
                        <a:buNone/>
                      </a:pPr>
                      <a:endParaRPr lang="en-US" sz="1200" kern="1200" dirty="0">
                        <a:solidFill>
                          <a:schemeClr val="tx1"/>
                        </a:solidFill>
                        <a:latin typeface="+mj-lt"/>
                        <a:ea typeface="+mn-ea"/>
                        <a:cs typeface="Times New Roman" panose="02020603050405020304" pitchFamily="18" charset="0"/>
                      </a:endParaRPr>
                    </a:p>
                    <a:p>
                      <a:pPr marL="0" indent="0">
                        <a:buFont typeface="Arial" panose="020B0604020202020204" pitchFamily="34" charset="0"/>
                        <a:buNone/>
                      </a:pPr>
                      <a:r>
                        <a:rPr lang="en-US" sz="2000" kern="1200" dirty="0">
                          <a:solidFill>
                            <a:schemeClr val="tx1"/>
                          </a:solidFill>
                          <a:latin typeface="+mj-lt"/>
                          <a:ea typeface="+mn-ea"/>
                          <a:cs typeface="Times New Roman" panose="02020603050405020304" pitchFamily="18" charset="0"/>
                        </a:rPr>
                        <a:t>If the case does </a:t>
                      </a:r>
                      <a:r>
                        <a:rPr lang="en-US" sz="2000" b="1" kern="1200" dirty="0">
                          <a:solidFill>
                            <a:schemeClr val="tx1"/>
                          </a:solidFill>
                          <a:latin typeface="+mj-lt"/>
                          <a:ea typeface="+mn-ea"/>
                          <a:cs typeface="Times New Roman" panose="02020603050405020304" pitchFamily="18" charset="0"/>
                        </a:rPr>
                        <a:t>NOT</a:t>
                      </a:r>
                      <a:r>
                        <a:rPr lang="en-US" sz="2000" kern="1200" dirty="0">
                          <a:solidFill>
                            <a:schemeClr val="tx1"/>
                          </a:solidFill>
                          <a:latin typeface="+mj-lt"/>
                          <a:ea typeface="+mn-ea"/>
                          <a:cs typeface="Times New Roman" panose="02020603050405020304" pitchFamily="18" charset="0"/>
                        </a:rPr>
                        <a:t> meet the criteria for automated processing, the system will generate an EP 290.</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85D419F8-48E1-48E5-B4A0-80646C9D1848}"/>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10</a:t>
            </a:fld>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393B6EE5-1F91-4ACF-A9F1-1BED2A19D163}"/>
              </a:ext>
            </a:extLst>
          </p:cNvPr>
          <p:cNvSpPr>
            <a:spLocks noGrp="1" noChangeArrowheads="1"/>
          </p:cNvSpPr>
          <p:nvPr>
            <p:ph type="title"/>
            <p:custDataLst>
              <p:tags r:id="rId1"/>
            </p:custDataLst>
          </p:nvPr>
        </p:nvSpPr>
        <p:spPr>
          <a:xfrm>
            <a:off x="0" y="793629"/>
            <a:ext cx="9144000" cy="1086867"/>
          </a:xfrm>
        </p:spPr>
        <p:txBody>
          <a:bodyPr>
            <a:normAutofit/>
          </a:bodyPr>
          <a:lstStyle/>
          <a:p>
            <a:pPr>
              <a:defRPr/>
            </a:pPr>
            <a:r>
              <a:rPr lang="en-US" dirty="0"/>
              <a:t>Initial Stages Fugitive Felon Process (Cont.)</a:t>
            </a:r>
          </a:p>
        </p:txBody>
      </p:sp>
      <p:graphicFrame>
        <p:nvGraphicFramePr>
          <p:cNvPr id="8" name="Table 7">
            <a:extLst>
              <a:ext uri="{FF2B5EF4-FFF2-40B4-BE49-F238E27FC236}">
                <a16:creationId xmlns:a16="http://schemas.microsoft.com/office/drawing/2014/main" id="{0AF8A0EC-F6AC-458F-ADFF-79F35293AD50}"/>
              </a:ext>
            </a:extLst>
          </p:cNvPr>
          <p:cNvGraphicFramePr>
            <a:graphicFrameLocks noGrp="1"/>
          </p:cNvGraphicFramePr>
          <p:nvPr>
            <p:custDataLst>
              <p:tags r:id="rId2"/>
            </p:custDataLst>
            <p:extLst>
              <p:ext uri="{D42A27DB-BD31-4B8C-83A1-F6EECF244321}">
                <p14:modId xmlns:p14="http://schemas.microsoft.com/office/powerpoint/2010/main" val="2240592336"/>
              </p:ext>
            </p:extLst>
          </p:nvPr>
        </p:nvGraphicFramePr>
        <p:xfrm>
          <a:off x="457200" y="2057400"/>
          <a:ext cx="8229599" cy="4139804"/>
        </p:xfrm>
        <a:graphic>
          <a:graphicData uri="http://schemas.openxmlformats.org/drawingml/2006/table">
            <a:tbl>
              <a:tblPr firstRow="1" bandRow="1">
                <a:tableStyleId>{2A488322-F2BA-4B5B-9748-0D474271808F}</a:tableStyleId>
              </a:tblPr>
              <a:tblGrid>
                <a:gridCol w="1028701">
                  <a:extLst>
                    <a:ext uri="{9D8B030D-6E8A-4147-A177-3AD203B41FA5}">
                      <a16:colId xmlns:a16="http://schemas.microsoft.com/office/drawing/2014/main" val="20000"/>
                    </a:ext>
                  </a:extLst>
                </a:gridCol>
                <a:gridCol w="7200898">
                  <a:extLst>
                    <a:ext uri="{9D8B030D-6E8A-4147-A177-3AD203B41FA5}">
                      <a16:colId xmlns:a16="http://schemas.microsoft.com/office/drawing/2014/main" val="20001"/>
                    </a:ext>
                  </a:extLst>
                </a:gridCol>
              </a:tblGrid>
              <a:tr h="344529">
                <a:tc>
                  <a:txBody>
                    <a:bodyPr/>
                    <a:lstStyle/>
                    <a:p>
                      <a:pPr algn="ctr"/>
                      <a:r>
                        <a:rPr lang="en-US" sz="2000" dirty="0">
                          <a:solidFill>
                            <a:schemeClr val="tx1"/>
                          </a:solidFill>
                          <a:latin typeface="+mj-lt"/>
                          <a:cs typeface="Times New Roman" panose="02020603050405020304" pitchFamily="18" charset="0"/>
                        </a:rPr>
                        <a:t>Stage</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mj-lt"/>
                          <a:cs typeface="Times New Roman" panose="02020603050405020304" pitchFamily="18" charset="0"/>
                        </a:rPr>
                        <a:t>Description</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73298">
                <a:tc>
                  <a:txBody>
                    <a:bodyPr/>
                    <a:lstStyle/>
                    <a:p>
                      <a:pPr algn="ctr"/>
                      <a:r>
                        <a:rPr lang="en-US" sz="1800" dirty="0">
                          <a:solidFill>
                            <a:schemeClr val="tx1"/>
                          </a:solidFill>
                          <a:latin typeface="+mj-lt"/>
                          <a:cs typeface="Times New Roman" panose="02020603050405020304" pitchFamily="18" charset="0"/>
                        </a:rPr>
                        <a:t>3</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mj-lt"/>
                          <a:ea typeface="+mn-ea"/>
                          <a:cs typeface="Times New Roman" panose="02020603050405020304" pitchFamily="18" charset="0"/>
                        </a:rPr>
                        <a:t>VBA uploads the </a:t>
                      </a:r>
                      <a:r>
                        <a:rPr lang="en-US" sz="2000" i="1" kern="1200" baseline="0" dirty="0">
                          <a:solidFill>
                            <a:schemeClr val="tx1"/>
                          </a:solidFill>
                          <a:latin typeface="+mj-lt"/>
                          <a:ea typeface="+mn-ea"/>
                          <a:cs typeface="Times New Roman" panose="02020603050405020304" pitchFamily="18" charset="0"/>
                        </a:rPr>
                        <a:t>Forms FFP-3 </a:t>
                      </a:r>
                      <a:r>
                        <a:rPr lang="en-US" sz="2000" kern="1200" baseline="0" dirty="0">
                          <a:solidFill>
                            <a:schemeClr val="tx1"/>
                          </a:solidFill>
                          <a:latin typeface="+mj-lt"/>
                          <a:ea typeface="+mn-ea"/>
                          <a:cs typeface="Times New Roman" panose="02020603050405020304" pitchFamily="18" charset="0"/>
                        </a:rPr>
                        <a:t>to the appropriate electronic claims folder.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baseline="0" dirty="0">
                        <a:solidFill>
                          <a:schemeClr val="tx1"/>
                        </a:solidFill>
                        <a:latin typeface="+mj-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1"/>
                          </a:solidFill>
                          <a:latin typeface="+mj-lt"/>
                          <a:ea typeface="+mn-ea"/>
                          <a:cs typeface="Times New Roman" panose="02020603050405020304" pitchFamily="18" charset="0"/>
                        </a:rPr>
                        <a:t>NOTES</a:t>
                      </a:r>
                      <a:r>
                        <a:rPr lang="en-US" sz="2000" kern="1200" baseline="0" dirty="0">
                          <a:solidFill>
                            <a:schemeClr val="tx1"/>
                          </a:solidFill>
                          <a:latin typeface="+mj-lt"/>
                          <a:ea typeface="+mn-ea"/>
                          <a:cs typeface="Times New Roman" panose="02020603050405020304" pitchFamily="18" charset="0"/>
                        </a:rPr>
                        <a:t>:  Generally, VBA does NOT upload Form FFP-3 if the warrant for which the form was generated was cleared within 30 days of issuance.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baseline="0" dirty="0">
                        <a:solidFill>
                          <a:schemeClr val="tx1"/>
                        </a:solidFill>
                        <a:latin typeface="+mj-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mj-lt"/>
                          <a:ea typeface="+mn-ea"/>
                          <a:cs typeface="Times New Roman" panose="02020603050405020304" pitchFamily="18" charset="0"/>
                        </a:rPr>
                        <a:t>If the fugitive felon case remains eligible for automated processing there is no further RO action required.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baseline="0" dirty="0">
                        <a:solidFill>
                          <a:schemeClr val="tx1"/>
                        </a:solidFill>
                        <a:latin typeface="+mj-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mj-lt"/>
                          <a:ea typeface="+mn-ea"/>
                          <a:cs typeface="Times New Roman" panose="02020603050405020304" pitchFamily="18" charset="0"/>
                        </a:rPr>
                        <a:t>ROs must follow instructions in M21-1.X.8.2.b for each fugitive felon case that </a:t>
                      </a:r>
                      <a:r>
                        <a:rPr lang="en-US" sz="2000" b="1" i="1" kern="1200" baseline="0" dirty="0">
                          <a:solidFill>
                            <a:schemeClr val="tx1"/>
                          </a:solidFill>
                          <a:latin typeface="+mj-lt"/>
                          <a:ea typeface="+mn-ea"/>
                          <a:cs typeface="Times New Roman" panose="02020603050405020304" pitchFamily="18" charset="0"/>
                        </a:rPr>
                        <a:t>did not </a:t>
                      </a:r>
                      <a:r>
                        <a:rPr lang="en-US" sz="2000" i="0" kern="1200" baseline="0" dirty="0">
                          <a:solidFill>
                            <a:schemeClr val="tx1"/>
                          </a:solidFill>
                          <a:latin typeface="+mj-lt"/>
                          <a:ea typeface="+mn-ea"/>
                          <a:cs typeface="Times New Roman" panose="02020603050405020304" pitchFamily="18" charset="0"/>
                        </a:rPr>
                        <a:t>meet automated processing criteria</a:t>
                      </a:r>
                      <a:r>
                        <a:rPr lang="en-US" sz="2000" kern="1200" baseline="0" dirty="0">
                          <a:solidFill>
                            <a:schemeClr val="tx1"/>
                          </a:solidFill>
                          <a:latin typeface="+mj-lt"/>
                          <a:ea typeface="+mn-ea"/>
                          <a:cs typeface="Times New Roman" panose="02020603050405020304" pitchFamily="18" charset="0"/>
                        </a:rPr>
                        <a:t> </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85D419F8-48E1-48E5-B4A0-80646C9D1848}"/>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11</a:t>
            </a:fld>
            <a:endParaRPr lang="en-US" altLang="en-US" dirty="0"/>
          </a:p>
        </p:txBody>
      </p:sp>
    </p:spTree>
    <p:extLst>
      <p:ext uri="{BB962C8B-B14F-4D97-AF65-F5344CB8AC3E}">
        <p14:creationId xmlns:p14="http://schemas.microsoft.com/office/powerpoint/2010/main" val="10719735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6B4B8A18-65A0-4212-BA87-6BD822134270}"/>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VBA Claim Development Considerations</a:t>
            </a:r>
          </a:p>
        </p:txBody>
      </p:sp>
      <p:sp>
        <p:nvSpPr>
          <p:cNvPr id="17412" name="Rectangle 3">
            <a:extLst>
              <a:ext uri="{FF2B5EF4-FFF2-40B4-BE49-F238E27FC236}">
                <a16:creationId xmlns:a16="http://schemas.microsoft.com/office/drawing/2014/main" id="{E4C465CC-2971-4D9F-98FE-A0C73DA4D7F4}"/>
              </a:ext>
            </a:extLst>
          </p:cNvPr>
          <p:cNvSpPr>
            <a:spLocks noGrp="1" noChangeArrowheads="1"/>
          </p:cNvSpPr>
          <p:nvPr>
            <p:ph idx="1"/>
            <p:custDataLst>
              <p:tags r:id="rId2"/>
            </p:custDataLst>
          </p:nvPr>
        </p:nvSpPr>
        <p:spPr>
          <a:xfrm>
            <a:off x="457200" y="1880496"/>
            <a:ext cx="8229600" cy="4444104"/>
          </a:xfrm>
          <a:prstGeom prst="rect">
            <a:avLst/>
          </a:prstGeom>
        </p:spPr>
        <p:txBody>
          <a:bodyPr>
            <a:normAutofit/>
          </a:bodyPr>
          <a:lstStyle/>
          <a:p>
            <a:pPr fontAlgn="base" hangingPunct="0"/>
            <a:r>
              <a:rPr lang="en-US" sz="2400" dirty="0"/>
              <a:t>OIG routes Forms FFP-3 to VBA with individuals names receiving VA benefits or are dependents of VA beneficiaries</a:t>
            </a:r>
          </a:p>
          <a:p>
            <a:pPr marL="342900" indent="-342900" fontAlgn="base" hangingPunct="0">
              <a:buFont typeface="Arial" panose="020B0604020202020204" pitchFamily="34" charset="0"/>
              <a:buChar char="•"/>
            </a:pPr>
            <a:r>
              <a:rPr lang="en-US" sz="2400" dirty="0"/>
              <a:t>Automated processing:</a:t>
            </a:r>
          </a:p>
          <a:p>
            <a:pPr marL="575072" lvl="1" indent="-285750" fontAlgn="base" hangingPunct="0"/>
            <a:r>
              <a:rPr lang="en-US" sz="2000" dirty="0"/>
              <a:t>EP 600 DOC is established using the current date</a:t>
            </a:r>
          </a:p>
          <a:p>
            <a:pPr marL="575072" lvl="1" indent="-285750" fontAlgn="base" hangingPunct="0"/>
            <a:r>
              <a:rPr lang="en-US" sz="2000" dirty="0"/>
              <a:t>Generates notice of proposed adverse action and </a:t>
            </a:r>
          </a:p>
          <a:p>
            <a:pPr marL="575072" lvl="1" indent="-285750" fontAlgn="base" hangingPunct="0"/>
            <a:r>
              <a:rPr lang="en-US" sz="2000" dirty="0"/>
              <a:t>Sends notice to affected beneficiary (and </a:t>
            </a:r>
            <a:r>
              <a:rPr lang="en-US" sz="2000" dirty="0" err="1"/>
              <a:t>apportionee</a:t>
            </a:r>
            <a:r>
              <a:rPr lang="en-US" sz="2000" dirty="0"/>
              <a:t>)</a:t>
            </a:r>
          </a:p>
          <a:p>
            <a:pPr marL="285750" lvl="0" indent="-285750" fontAlgn="base" hangingPunct="0">
              <a:buFont typeface="Arial" panose="020B0604020202020204" pitchFamily="34" charset="0"/>
              <a:buChar char="•"/>
            </a:pPr>
            <a:r>
              <a:rPr lang="en-US" sz="2400" dirty="0"/>
              <a:t>Does not meet automated processing criteria, EP 290 date of claim (DOC) is the date of the OIG referral</a:t>
            </a:r>
          </a:p>
          <a:p>
            <a:pPr marL="342900" indent="-342900">
              <a:buFont typeface="Arial" panose="020B0604020202020204" pitchFamily="34" charset="0"/>
              <a:buChar char="•"/>
            </a:pPr>
            <a:r>
              <a:rPr lang="en-US" altLang="en-US" sz="2400" dirty="0"/>
              <a:t>ROs follows instructions in M21-1. Part X.8.2.b for those not automated</a:t>
            </a:r>
          </a:p>
        </p:txBody>
      </p:sp>
      <p:sp>
        <p:nvSpPr>
          <p:cNvPr id="2" name="Slide Number Placeholder 1">
            <a:extLst>
              <a:ext uri="{FF2B5EF4-FFF2-40B4-BE49-F238E27FC236}">
                <a16:creationId xmlns:a16="http://schemas.microsoft.com/office/drawing/2014/main" id="{C79D011B-2AE1-4FF0-A8F5-63EB137D746B}"/>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12</a:t>
            </a:fld>
            <a:endParaRPr lang="en-US"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03CC44E7-C694-4616-977B-F349B6217558}"/>
              </a:ext>
            </a:extLst>
          </p:cNvPr>
          <p:cNvSpPr>
            <a:spLocks noGrp="1" noChangeArrowheads="1"/>
          </p:cNvSpPr>
          <p:nvPr>
            <p:ph type="title"/>
            <p:custDataLst>
              <p:tags r:id="rId1"/>
            </p:custDataLst>
          </p:nvPr>
        </p:nvSpPr>
        <p:spPr>
          <a:xfrm>
            <a:off x="0" y="793629"/>
            <a:ext cx="9144000" cy="1086867"/>
          </a:xfrm>
        </p:spPr>
        <p:txBody>
          <a:bodyPr/>
          <a:lstStyle/>
          <a:p>
            <a:pPr>
              <a:defRPr/>
            </a:pPr>
            <a:r>
              <a:rPr lang="en-US" dirty="0"/>
              <a:t>ROs Responsibility </a:t>
            </a:r>
          </a:p>
        </p:txBody>
      </p:sp>
      <p:sp>
        <p:nvSpPr>
          <p:cNvPr id="13316" name="Rectangle 3">
            <a:extLst>
              <a:ext uri="{FF2B5EF4-FFF2-40B4-BE49-F238E27FC236}">
                <a16:creationId xmlns:a16="http://schemas.microsoft.com/office/drawing/2014/main" id="{9666D8B7-B7D1-48E4-8192-404A7DF7040A}"/>
              </a:ext>
            </a:extLst>
          </p:cNvPr>
          <p:cNvSpPr>
            <a:spLocks noGrp="1" noChangeArrowheads="1"/>
          </p:cNvSpPr>
          <p:nvPr>
            <p:ph idx="1"/>
            <p:custDataLst>
              <p:tags r:id="rId2"/>
            </p:custDataLst>
          </p:nvPr>
        </p:nvSpPr>
        <p:spPr>
          <a:xfrm>
            <a:off x="457200" y="1600200"/>
            <a:ext cx="8229600" cy="4648200"/>
          </a:xfrm>
          <a:prstGeom prst="rect">
            <a:avLst/>
          </a:prstGeom>
        </p:spPr>
        <p:txBody>
          <a:bodyPr>
            <a:noAutofit/>
          </a:bodyPr>
          <a:lstStyle/>
          <a:p>
            <a:pPr>
              <a:buFont typeface="Wingdings" panose="05000000000000000000" pitchFamily="2" charset="2"/>
              <a:buNone/>
              <a:defRPr/>
            </a:pPr>
            <a:r>
              <a:rPr lang="en-US" altLang="en-US" sz="2200" dirty="0">
                <a:cs typeface="Times New Roman" pitchFamily="18" charset="0"/>
              </a:rPr>
              <a:t>ROs takes these actions if EP 290 appears in their inventory</a:t>
            </a:r>
          </a:p>
          <a:p>
            <a:pPr>
              <a:buFont typeface="Wingdings" panose="05000000000000000000" pitchFamily="2" charset="2"/>
              <a:buNone/>
              <a:defRPr/>
            </a:pPr>
            <a:r>
              <a:rPr lang="en-US" altLang="en-US" sz="2200" dirty="0">
                <a:cs typeface="Times New Roman" pitchFamily="18" charset="0"/>
              </a:rPr>
              <a:t>If the individual is receiving VA compensation benefits</a:t>
            </a:r>
            <a:r>
              <a:rPr lang="en-US" altLang="en-US" sz="2400" dirty="0">
                <a:cs typeface="Times New Roman" pitchFamily="18" charset="0"/>
              </a:rPr>
              <a:t> </a:t>
            </a:r>
          </a:p>
          <a:p>
            <a:pPr marL="342900" indent="-342900">
              <a:buFont typeface="Arial" panose="020B0604020202020204" pitchFamily="34" charset="0"/>
              <a:buChar char="•"/>
              <a:defRPr/>
            </a:pPr>
            <a:r>
              <a:rPr lang="en-US" altLang="en-US" sz="2200" dirty="0">
                <a:cs typeface="Times New Roman" pitchFamily="18" charset="0"/>
              </a:rPr>
              <a:t>Notify VAVBAWAS/CO/212A</a:t>
            </a:r>
          </a:p>
          <a:p>
            <a:pPr marL="342900" indent="-342900">
              <a:buFont typeface="Arial" panose="020B0604020202020204" pitchFamily="34" charset="0"/>
              <a:buChar char="•"/>
              <a:defRPr/>
            </a:pPr>
            <a:r>
              <a:rPr lang="en-US" altLang="en-US" sz="2200" dirty="0">
                <a:cs typeface="Times New Roman" pitchFamily="18" charset="0"/>
              </a:rPr>
              <a:t>Take no further action until response received (see NOTE)</a:t>
            </a:r>
          </a:p>
          <a:p>
            <a:pPr marL="342900" indent="-342900">
              <a:buFont typeface="Arial" panose="020B0604020202020204" pitchFamily="34" charset="0"/>
              <a:buChar char="•"/>
              <a:defRPr/>
            </a:pPr>
            <a:r>
              <a:rPr lang="en-US" altLang="en-US" sz="2200" dirty="0">
                <a:cs typeface="Times New Roman" pitchFamily="18" charset="0"/>
              </a:rPr>
              <a:t>Clear EP 290, establish EP 600</a:t>
            </a:r>
          </a:p>
          <a:p>
            <a:pPr marL="632222" lvl="1" indent="-342900">
              <a:defRPr/>
            </a:pPr>
            <a:r>
              <a:rPr lang="en-US" altLang="en-US" sz="2000" dirty="0">
                <a:cs typeface="Times New Roman" pitchFamily="18" charset="0"/>
              </a:rPr>
              <a:t>Use current date as Date of Claim (DOC)</a:t>
            </a:r>
          </a:p>
          <a:p>
            <a:pPr marL="632222" lvl="1" indent="-342900">
              <a:defRPr/>
            </a:pPr>
            <a:r>
              <a:rPr lang="en-US" altLang="en-US" sz="2000" dirty="0">
                <a:cs typeface="Times New Roman" pitchFamily="18" charset="0"/>
              </a:rPr>
              <a:t>Add special issue </a:t>
            </a:r>
            <a:r>
              <a:rPr lang="en-US" altLang="en-US" sz="2000" i="1" dirty="0">
                <a:cs typeface="Times New Roman" pitchFamily="18" charset="0"/>
              </a:rPr>
              <a:t>Potential Under/Overpayment</a:t>
            </a:r>
          </a:p>
          <a:p>
            <a:pPr>
              <a:defRPr/>
            </a:pPr>
            <a:endParaRPr lang="en-US" altLang="en-US" sz="2000" b="1" dirty="0"/>
          </a:p>
          <a:p>
            <a:pPr>
              <a:defRPr/>
            </a:pPr>
            <a:r>
              <a:rPr lang="en-US" altLang="en-US" sz="2000" b="1" dirty="0"/>
              <a:t>NOTE</a:t>
            </a:r>
            <a:r>
              <a:rPr lang="en-US" altLang="en-US" sz="2000" dirty="0"/>
              <a:t>:  If Compensation Service or P&amp;F Service concur the individual named is not a beneficiary nor a dependent, clear EP 290 and no further action needed.</a:t>
            </a:r>
          </a:p>
          <a:p>
            <a:pPr marL="632222" lvl="1" indent="-342900">
              <a:defRPr/>
            </a:pPr>
            <a:endParaRPr lang="en-US" altLang="en-US" sz="2000" dirty="0">
              <a:cs typeface="Times New Roman" pitchFamily="18" charset="0"/>
            </a:endParaRPr>
          </a:p>
          <a:p>
            <a:pPr>
              <a:buFont typeface="Wingdings" panose="05000000000000000000" pitchFamily="2" charset="2"/>
              <a:buNone/>
              <a:defRPr/>
            </a:pPr>
            <a:endParaRPr lang="en-US" altLang="en-US" sz="2400" dirty="0">
              <a:cs typeface="Times New Roman" pitchFamily="18" charset="0"/>
            </a:endParaRPr>
          </a:p>
        </p:txBody>
      </p:sp>
      <p:sp>
        <p:nvSpPr>
          <p:cNvPr id="2" name="Slide Number Placeholder 1">
            <a:extLst>
              <a:ext uri="{FF2B5EF4-FFF2-40B4-BE49-F238E27FC236}">
                <a16:creationId xmlns:a16="http://schemas.microsoft.com/office/drawing/2014/main" id="{A73B06FE-A8EE-451B-B983-5A068EE50A85}"/>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13</a:t>
            </a:fld>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DEC9D-E416-4EC2-BE60-256B252FEE6B}"/>
              </a:ext>
            </a:extLst>
          </p:cNvPr>
          <p:cNvSpPr>
            <a:spLocks noGrp="1"/>
          </p:cNvSpPr>
          <p:nvPr>
            <p:ph type="title"/>
            <p:custDataLst>
              <p:tags r:id="rId1"/>
            </p:custDataLst>
          </p:nvPr>
        </p:nvSpPr>
        <p:spPr>
          <a:xfrm>
            <a:off x="0" y="793629"/>
            <a:ext cx="9144000" cy="1086867"/>
          </a:xfrm>
        </p:spPr>
        <p:txBody>
          <a:bodyPr/>
          <a:lstStyle/>
          <a:p>
            <a:pPr>
              <a:defRPr/>
            </a:pPr>
            <a:r>
              <a:rPr lang="en-US" dirty="0"/>
              <a:t>ROs Responsibility</a:t>
            </a:r>
          </a:p>
        </p:txBody>
      </p:sp>
      <p:sp>
        <p:nvSpPr>
          <p:cNvPr id="15363" name="Content Placeholder 2">
            <a:extLst>
              <a:ext uri="{FF2B5EF4-FFF2-40B4-BE49-F238E27FC236}">
                <a16:creationId xmlns:a16="http://schemas.microsoft.com/office/drawing/2014/main" id="{01D1E994-C596-49F3-9CF8-38BE6A96418D}"/>
              </a:ext>
            </a:extLst>
          </p:cNvPr>
          <p:cNvSpPr>
            <a:spLocks noGrp="1"/>
          </p:cNvSpPr>
          <p:nvPr>
            <p:ph idx="1"/>
            <p:custDataLst>
              <p:tags r:id="rId2"/>
            </p:custDataLst>
          </p:nvPr>
        </p:nvSpPr>
        <p:spPr>
          <a:xfrm>
            <a:off x="457200" y="2057400"/>
            <a:ext cx="8229600" cy="3916363"/>
          </a:xfrm>
        </p:spPr>
        <p:txBody>
          <a:bodyPr>
            <a:normAutofit lnSpcReduction="10000"/>
          </a:bodyPr>
          <a:lstStyle/>
          <a:p>
            <a:pPr marL="342900" indent="-342900">
              <a:defRPr/>
            </a:pPr>
            <a:r>
              <a:rPr lang="en-US" altLang="en-US" sz="2200" dirty="0">
                <a:cs typeface="Times New Roman" pitchFamily="18" charset="0"/>
              </a:rPr>
              <a:t>Prepare and issue notice of proposed adverse action using Letter Creator.  The notice must cite</a:t>
            </a:r>
          </a:p>
          <a:p>
            <a:pPr marL="632222" lvl="1" indent="-342900">
              <a:defRPr/>
            </a:pPr>
            <a:r>
              <a:rPr lang="en-US" altLang="en-US" sz="2000" dirty="0">
                <a:cs typeface="Times New Roman" pitchFamily="18" charset="0"/>
              </a:rPr>
              <a:t>Must cite date proposed to reduce or stop benefits</a:t>
            </a:r>
          </a:p>
          <a:p>
            <a:pPr marL="632222" lvl="1" indent="-342900">
              <a:defRPr/>
            </a:pPr>
            <a:r>
              <a:rPr lang="en-US" altLang="en-US" sz="2000" dirty="0">
                <a:cs typeface="Times New Roman" pitchFamily="18" charset="0"/>
              </a:rPr>
              <a:t>Arrest date or “warrant invalid date”</a:t>
            </a:r>
            <a:endParaRPr lang="en-US" altLang="en-US" sz="2200" dirty="0"/>
          </a:p>
          <a:p>
            <a:r>
              <a:rPr lang="en-US" altLang="en-US" sz="2200" dirty="0"/>
              <a:t>If the beneficiary responds to the notice of proposed adverse action or</a:t>
            </a:r>
          </a:p>
          <a:p>
            <a:r>
              <a:rPr lang="en-US" altLang="en-US" sz="2200" dirty="0"/>
              <a:t>65 days pass with no response to the instructions</a:t>
            </a:r>
          </a:p>
          <a:p>
            <a:r>
              <a:rPr lang="en-US" altLang="en-US" sz="2200" dirty="0"/>
              <a:t>Follow the instructions in M21-1, Part X, 8.2.d</a:t>
            </a:r>
          </a:p>
          <a:p>
            <a:pPr marL="0" indent="0" hangingPunct="1">
              <a:buNone/>
            </a:pPr>
            <a:endParaRPr lang="en-US" altLang="en-US" sz="1200" dirty="0"/>
          </a:p>
          <a:p>
            <a:pPr marL="0" indent="0" hangingPunct="1">
              <a:buNone/>
            </a:pPr>
            <a:r>
              <a:rPr lang="en-US" altLang="en-US" dirty="0"/>
              <a:t>If beneficiary requests a hearing, follow instructions in M21-1, Part X, 8.4.c</a:t>
            </a:r>
          </a:p>
        </p:txBody>
      </p:sp>
      <p:sp>
        <p:nvSpPr>
          <p:cNvPr id="3" name="Slide Number Placeholder 2">
            <a:extLst>
              <a:ext uri="{FF2B5EF4-FFF2-40B4-BE49-F238E27FC236}">
                <a16:creationId xmlns:a16="http://schemas.microsoft.com/office/drawing/2014/main" id="{B02A714C-CEC8-43F0-B0B8-88D370F254FA}"/>
              </a:ext>
            </a:extLst>
          </p:cNvPr>
          <p:cNvSpPr>
            <a:spLocks noGrp="1"/>
          </p:cNvSpPr>
          <p:nvPr>
            <p:ph type="sldNum" sz="quarter" idx="12"/>
            <p:custDataLst>
              <p:tags r:id="rId3"/>
            </p:custDataLst>
          </p:nvPr>
        </p:nvSpPr>
        <p:spPr>
          <a:xfrm>
            <a:off x="6931152" y="6601976"/>
            <a:ext cx="2133600" cy="365125"/>
          </a:xfrm>
        </p:spPr>
        <p:txBody>
          <a:bodyPr/>
          <a:lstStyle/>
          <a:p>
            <a:fld id="{C84CC842-078D-4638-8819-F578D39B0FA3}" type="slidenum">
              <a:rPr lang="en-US" altLang="en-US" smtClean="0"/>
              <a:pPr/>
              <a:t>14</a:t>
            </a:fld>
            <a:endParaRPr lang="en-US" alt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DEC9D-E416-4EC2-BE60-256B252FEE6B}"/>
              </a:ext>
            </a:extLst>
          </p:cNvPr>
          <p:cNvSpPr>
            <a:spLocks noGrp="1"/>
          </p:cNvSpPr>
          <p:nvPr>
            <p:ph type="title"/>
            <p:custDataLst>
              <p:tags r:id="rId1"/>
            </p:custDataLst>
          </p:nvPr>
        </p:nvSpPr>
        <p:spPr>
          <a:xfrm>
            <a:off x="0" y="793629"/>
            <a:ext cx="9144000" cy="806571"/>
          </a:xfrm>
        </p:spPr>
        <p:txBody>
          <a:bodyPr>
            <a:normAutofit fontScale="90000"/>
          </a:bodyPr>
          <a:lstStyle/>
          <a:p>
            <a:pPr>
              <a:defRPr/>
            </a:pPr>
            <a:r>
              <a:rPr lang="en-US" dirty="0"/>
              <a:t>RO Involvement if Initially Met Criteria  for Automated Processing</a:t>
            </a:r>
          </a:p>
        </p:txBody>
      </p:sp>
      <p:sp>
        <p:nvSpPr>
          <p:cNvPr id="15363" name="Content Placeholder 2">
            <a:extLst>
              <a:ext uri="{FF2B5EF4-FFF2-40B4-BE49-F238E27FC236}">
                <a16:creationId xmlns:a16="http://schemas.microsoft.com/office/drawing/2014/main" id="{01D1E994-C596-49F3-9CF8-38BE6A96418D}"/>
              </a:ext>
            </a:extLst>
          </p:cNvPr>
          <p:cNvSpPr>
            <a:spLocks noGrp="1"/>
          </p:cNvSpPr>
          <p:nvPr>
            <p:ph idx="1"/>
            <p:custDataLst>
              <p:tags r:id="rId2"/>
            </p:custDataLst>
          </p:nvPr>
        </p:nvSpPr>
        <p:spPr>
          <a:xfrm>
            <a:off x="457200" y="1676400"/>
            <a:ext cx="8229600" cy="4495800"/>
          </a:xfrm>
        </p:spPr>
        <p:txBody>
          <a:bodyPr>
            <a:normAutofit lnSpcReduction="10000"/>
          </a:bodyPr>
          <a:lstStyle/>
          <a:p>
            <a:pPr marL="0" indent="0">
              <a:buNone/>
            </a:pPr>
            <a:r>
              <a:rPr lang="en-US" altLang="en-US" sz="2200" dirty="0"/>
              <a:t>Veteran Service Centers become involved in the processing of fugitive felon cases that initially met the criteria for automated processing when</a:t>
            </a:r>
          </a:p>
          <a:p>
            <a:r>
              <a:rPr lang="en-US" altLang="en-US" sz="2200" dirty="0"/>
              <a:t>Beneficiary (and/or apportionee, if applicable) responds to the notice of proposed adverse action within 65 days, or</a:t>
            </a:r>
          </a:p>
          <a:p>
            <a:r>
              <a:rPr lang="en-US" altLang="en-US" sz="2200" dirty="0"/>
              <a:t>Beneficiary (and apportionee, if applicable) does not respond, but:</a:t>
            </a:r>
          </a:p>
          <a:p>
            <a:pPr lvl="1"/>
            <a:r>
              <a:rPr lang="en-US" altLang="en-US" sz="2000" dirty="0"/>
              <a:t>the award is currently stopped or suspended</a:t>
            </a:r>
          </a:p>
          <a:p>
            <a:pPr lvl="1"/>
            <a:r>
              <a:rPr lang="en-US" altLang="en-US" sz="2000" dirty="0"/>
              <a:t>there is history of an award override</a:t>
            </a:r>
          </a:p>
          <a:p>
            <a:pPr lvl="1"/>
            <a:r>
              <a:rPr lang="en-US" altLang="en-US" sz="2000" dirty="0"/>
              <a:t>a withholding is in place (recoupment, apportionment, etc.)</a:t>
            </a:r>
          </a:p>
          <a:p>
            <a:pPr lvl="1"/>
            <a:r>
              <a:rPr lang="en-US" altLang="en-US" sz="2000" dirty="0"/>
              <a:t>another award is pending authorization</a:t>
            </a:r>
          </a:p>
          <a:p>
            <a:pPr lvl="1"/>
            <a:r>
              <a:rPr lang="en-US" altLang="en-US" sz="2000" dirty="0"/>
              <a:t>new documents were recently added to the e-folder</a:t>
            </a:r>
          </a:p>
          <a:p>
            <a:pPr marL="0" indent="0">
              <a:buNone/>
            </a:pPr>
            <a:endParaRPr lang="en-US" altLang="en-US" dirty="0"/>
          </a:p>
          <a:p>
            <a:pPr marL="0" indent="0">
              <a:buNone/>
            </a:pPr>
            <a:endParaRPr lang="en-US" altLang="en-US" dirty="0"/>
          </a:p>
        </p:txBody>
      </p:sp>
      <p:sp>
        <p:nvSpPr>
          <p:cNvPr id="3" name="Slide Number Placeholder 2">
            <a:extLst>
              <a:ext uri="{FF2B5EF4-FFF2-40B4-BE49-F238E27FC236}">
                <a16:creationId xmlns:a16="http://schemas.microsoft.com/office/drawing/2014/main" id="{B02A714C-CEC8-43F0-B0B8-88D370F254FA}"/>
              </a:ext>
            </a:extLst>
          </p:cNvPr>
          <p:cNvSpPr>
            <a:spLocks noGrp="1"/>
          </p:cNvSpPr>
          <p:nvPr>
            <p:ph type="sldNum" sz="quarter" idx="12"/>
            <p:custDataLst>
              <p:tags r:id="rId3"/>
            </p:custDataLst>
          </p:nvPr>
        </p:nvSpPr>
        <p:spPr>
          <a:xfrm>
            <a:off x="6931152" y="6601976"/>
            <a:ext cx="2133600" cy="365125"/>
          </a:xfrm>
        </p:spPr>
        <p:txBody>
          <a:bodyPr/>
          <a:lstStyle/>
          <a:p>
            <a:fld id="{C84CC842-078D-4638-8819-F578D39B0FA3}" type="slidenum">
              <a:rPr lang="en-US" altLang="en-US" smtClean="0"/>
              <a:pPr/>
              <a:t>15</a:t>
            </a:fld>
            <a:endParaRPr lang="en-US" altLang="en-US" dirty="0"/>
          </a:p>
        </p:txBody>
      </p:sp>
    </p:spTree>
    <p:extLst>
      <p:ext uri="{BB962C8B-B14F-4D97-AF65-F5344CB8AC3E}">
        <p14:creationId xmlns:p14="http://schemas.microsoft.com/office/powerpoint/2010/main" val="16378544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393B6EE5-1F91-4ACF-A9F1-1BED2A19D163}"/>
              </a:ext>
            </a:extLst>
          </p:cNvPr>
          <p:cNvSpPr>
            <a:spLocks noGrp="1" noChangeArrowheads="1"/>
          </p:cNvSpPr>
          <p:nvPr>
            <p:ph type="title"/>
            <p:custDataLst>
              <p:tags r:id="rId1"/>
            </p:custDataLst>
          </p:nvPr>
        </p:nvSpPr>
        <p:spPr>
          <a:xfrm>
            <a:off x="0" y="793629"/>
            <a:ext cx="9144000" cy="501771"/>
          </a:xfrm>
        </p:spPr>
        <p:txBody>
          <a:bodyPr>
            <a:normAutofit fontScale="90000"/>
          </a:bodyPr>
          <a:lstStyle/>
          <a:p>
            <a:pPr>
              <a:defRPr/>
            </a:pPr>
            <a:r>
              <a:rPr lang="en-US" dirty="0"/>
              <a:t>Making a Decision</a:t>
            </a:r>
          </a:p>
        </p:txBody>
      </p:sp>
      <p:graphicFrame>
        <p:nvGraphicFramePr>
          <p:cNvPr id="8" name="Table 7">
            <a:extLst>
              <a:ext uri="{FF2B5EF4-FFF2-40B4-BE49-F238E27FC236}">
                <a16:creationId xmlns:a16="http://schemas.microsoft.com/office/drawing/2014/main" id="{0AF8A0EC-F6AC-458F-ADFF-79F35293AD50}"/>
              </a:ext>
            </a:extLst>
          </p:cNvPr>
          <p:cNvGraphicFramePr>
            <a:graphicFrameLocks noGrp="1"/>
          </p:cNvGraphicFramePr>
          <p:nvPr>
            <p:custDataLst>
              <p:tags r:id="rId2"/>
            </p:custDataLst>
            <p:extLst>
              <p:ext uri="{D42A27DB-BD31-4B8C-83A1-F6EECF244321}">
                <p14:modId xmlns:p14="http://schemas.microsoft.com/office/powerpoint/2010/main" val="1938394505"/>
              </p:ext>
            </p:extLst>
          </p:nvPr>
        </p:nvGraphicFramePr>
        <p:xfrm>
          <a:off x="762000" y="1295401"/>
          <a:ext cx="7619999" cy="2402444"/>
        </p:xfrm>
        <a:graphic>
          <a:graphicData uri="http://schemas.openxmlformats.org/drawingml/2006/table">
            <a:tbl>
              <a:tblPr firstRow="1" bandRow="1">
                <a:tableStyleId>{2A488322-F2BA-4B5B-9748-0D474271808F}</a:tableStyleId>
              </a:tblPr>
              <a:tblGrid>
                <a:gridCol w="3733800">
                  <a:extLst>
                    <a:ext uri="{9D8B030D-6E8A-4147-A177-3AD203B41FA5}">
                      <a16:colId xmlns:a16="http://schemas.microsoft.com/office/drawing/2014/main" val="20000"/>
                    </a:ext>
                  </a:extLst>
                </a:gridCol>
                <a:gridCol w="3886199">
                  <a:extLst>
                    <a:ext uri="{9D8B030D-6E8A-4147-A177-3AD203B41FA5}">
                      <a16:colId xmlns:a16="http://schemas.microsoft.com/office/drawing/2014/main" val="20001"/>
                    </a:ext>
                  </a:extLst>
                </a:gridCol>
              </a:tblGrid>
              <a:tr h="373885">
                <a:tc>
                  <a:txBody>
                    <a:bodyPr/>
                    <a:lstStyle/>
                    <a:p>
                      <a:pPr algn="ctr"/>
                      <a:r>
                        <a:rPr lang="en-US" sz="2000" dirty="0">
                          <a:solidFill>
                            <a:schemeClr val="tx1"/>
                          </a:solidFill>
                          <a:latin typeface="+mj-lt"/>
                          <a:cs typeface="Times New Roman" panose="02020603050405020304" pitchFamily="18" charset="0"/>
                        </a:rPr>
                        <a:t>If</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mj-lt"/>
                          <a:cs typeface="Times New Roman" panose="02020603050405020304" pitchFamily="18" charset="0"/>
                        </a:rPr>
                        <a:t>Then</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64587">
                <a:tc>
                  <a:txBody>
                    <a:bodyPr/>
                    <a:lstStyle/>
                    <a:p>
                      <a:pPr marL="0" indent="0" algn="l">
                        <a:buFont typeface="Arial" panose="020B0604020202020204" pitchFamily="34" charset="0"/>
                        <a:buNone/>
                      </a:pPr>
                      <a:r>
                        <a:rPr lang="en-US" sz="1800" kern="1200" dirty="0">
                          <a:solidFill>
                            <a:schemeClr val="tx1"/>
                          </a:solidFill>
                          <a:latin typeface="+mn-lt"/>
                          <a:ea typeface="+mn-ea"/>
                          <a:cs typeface="Times New Roman" panose="02020603050405020304" pitchFamily="18" charset="0"/>
                        </a:rPr>
                        <a:t>The beneficiary (and/or apportionee, if applicable)</a:t>
                      </a:r>
                    </a:p>
                    <a:p>
                      <a:pPr marL="285750" indent="-285750" algn="l">
                        <a:buFont typeface="Arial" panose="020B0604020202020204" pitchFamily="34" charset="0"/>
                        <a:buChar char="•"/>
                      </a:pPr>
                      <a:r>
                        <a:rPr lang="en-US" sz="1800" kern="1200" dirty="0">
                          <a:solidFill>
                            <a:schemeClr val="tx1"/>
                          </a:solidFill>
                          <a:latin typeface="+mn-lt"/>
                          <a:ea typeface="+mn-ea"/>
                          <a:cs typeface="Times New Roman" panose="02020603050405020304" pitchFamily="18" charset="0"/>
                        </a:rPr>
                        <a:t>Acknowledges validity of warrant resulting in </a:t>
                      </a:r>
                      <a:r>
                        <a:rPr lang="en-US" sz="1800" i="1" kern="1200" dirty="0">
                          <a:solidFill>
                            <a:schemeClr val="tx1"/>
                          </a:solidFill>
                          <a:latin typeface="+mn-lt"/>
                          <a:ea typeface="+mn-ea"/>
                          <a:cs typeface="Times New Roman" panose="02020603050405020304" pitchFamily="18" charset="0"/>
                        </a:rPr>
                        <a:t>Form FFP-3</a:t>
                      </a:r>
                      <a:r>
                        <a:rPr lang="en-US" sz="1800" i="0" kern="1200" dirty="0">
                          <a:solidFill>
                            <a:schemeClr val="tx1"/>
                          </a:solidFill>
                          <a:latin typeface="+mn-lt"/>
                          <a:ea typeface="+mn-ea"/>
                          <a:cs typeface="Times New Roman" panose="02020603050405020304" pitchFamily="18" charset="0"/>
                        </a:rPr>
                        <a:t> or</a:t>
                      </a:r>
                    </a:p>
                    <a:p>
                      <a:pPr marL="285750" indent="-285750" algn="l">
                        <a:buFont typeface="Arial" panose="020B0604020202020204" pitchFamily="34" charset="0"/>
                        <a:buChar char="•"/>
                      </a:pPr>
                      <a:r>
                        <a:rPr lang="en-US" sz="1800" i="0" kern="1200" dirty="0">
                          <a:solidFill>
                            <a:schemeClr val="tx1"/>
                          </a:solidFill>
                          <a:latin typeface="+mn-lt"/>
                          <a:ea typeface="+mn-ea"/>
                          <a:cs typeface="Times New Roman" panose="02020603050405020304" pitchFamily="18" charset="0"/>
                        </a:rPr>
                        <a:t>Fails to respond to the notice of proposed adverse action</a:t>
                      </a:r>
                      <a:endParaRPr lang="en-US" sz="1800" dirty="0">
                        <a:solidFill>
                          <a:schemeClr val="tx1"/>
                        </a:solidFill>
                        <a:latin typeface="+mj-lt"/>
                        <a:cs typeface="Times New Roman" panose="02020603050405020304" pitchFamily="18" charset="0"/>
                      </a:endParaRP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800" kern="1200" dirty="0">
                          <a:solidFill>
                            <a:schemeClr val="tx1"/>
                          </a:solidFill>
                          <a:latin typeface="+mj-lt"/>
                          <a:ea typeface="+mn-ea"/>
                          <a:cs typeface="Times New Roman" panose="02020603050405020304" pitchFamily="18" charset="0"/>
                        </a:rPr>
                        <a:t>Stop or reduce beneficiary’s award under pending EP 600, and</a:t>
                      </a:r>
                    </a:p>
                    <a:p>
                      <a:pPr marL="285750" indent="-285750">
                        <a:buFont typeface="Arial" panose="020B0604020202020204" pitchFamily="34" charset="0"/>
                        <a:buChar char="•"/>
                      </a:pPr>
                      <a:r>
                        <a:rPr lang="en-US" sz="1800" kern="1200" dirty="0">
                          <a:solidFill>
                            <a:schemeClr val="tx1"/>
                          </a:solidFill>
                          <a:latin typeface="+mj-lt"/>
                          <a:ea typeface="+mn-ea"/>
                          <a:cs typeface="Times New Roman" panose="02020603050405020304" pitchFamily="18" charset="0"/>
                        </a:rPr>
                        <a:t>Notify the beneficiary using Letter Creator letter titled </a:t>
                      </a:r>
                      <a:r>
                        <a:rPr lang="en-US" sz="1800" i="1" kern="1200" dirty="0">
                          <a:solidFill>
                            <a:schemeClr val="tx1"/>
                          </a:solidFill>
                          <a:latin typeface="+mj-lt"/>
                          <a:ea typeface="+mn-ea"/>
                          <a:cs typeface="Times New Roman" panose="02020603050405020304" pitchFamily="18" charset="0"/>
                        </a:rPr>
                        <a:t>Fugitive Felon Final Decision Letter</a:t>
                      </a:r>
                    </a:p>
                    <a:p>
                      <a:pPr marL="0" indent="0">
                        <a:buFont typeface="Arial" panose="020B0604020202020204" pitchFamily="34" charset="0"/>
                        <a:buNone/>
                      </a:pPr>
                      <a:endParaRPr lang="en-US" sz="1800" kern="1200" dirty="0">
                        <a:solidFill>
                          <a:schemeClr val="tx1"/>
                        </a:solidFill>
                        <a:latin typeface="+mj-lt"/>
                        <a:ea typeface="+mn-ea"/>
                        <a:cs typeface="Times New Roman" panose="02020603050405020304" pitchFamily="18" charset="0"/>
                      </a:endParaRP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85D419F8-48E1-48E5-B4A0-80646C9D1848}"/>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16</a:t>
            </a:fld>
            <a:endParaRPr lang="en-US" altLang="en-US" dirty="0"/>
          </a:p>
        </p:txBody>
      </p:sp>
      <p:sp>
        <p:nvSpPr>
          <p:cNvPr id="2" name="TextBox 1">
            <a:extLst>
              <a:ext uri="{FF2B5EF4-FFF2-40B4-BE49-F238E27FC236}">
                <a16:creationId xmlns:a16="http://schemas.microsoft.com/office/drawing/2014/main" id="{9F9E8C31-E201-4544-858C-60145924E762}"/>
              </a:ext>
            </a:extLst>
          </p:cNvPr>
          <p:cNvSpPr txBox="1"/>
          <p:nvPr/>
        </p:nvSpPr>
        <p:spPr>
          <a:xfrm>
            <a:off x="762000" y="4114800"/>
            <a:ext cx="7619999" cy="646331"/>
          </a:xfrm>
          <a:prstGeom prst="rect">
            <a:avLst/>
          </a:prstGeom>
          <a:noFill/>
        </p:spPr>
        <p:txBody>
          <a:bodyPr wrap="square" rtlCol="0">
            <a:spAutoFit/>
          </a:bodyPr>
          <a:lstStyle/>
          <a:p>
            <a:r>
              <a:rPr lang="en-US" b="1" dirty="0"/>
              <a:t>Note:</a:t>
            </a:r>
            <a:r>
              <a:rPr lang="en-US" dirty="0"/>
              <a:t> Concurrent with the actions above, take the actions on the next page when applicable.</a:t>
            </a:r>
            <a:endParaRPr lang="en-US" b="1" dirty="0"/>
          </a:p>
        </p:txBody>
      </p:sp>
    </p:spTree>
    <p:extLst>
      <p:ext uri="{BB962C8B-B14F-4D97-AF65-F5344CB8AC3E}">
        <p14:creationId xmlns:p14="http://schemas.microsoft.com/office/powerpoint/2010/main" val="9675821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393B6EE5-1F91-4ACF-A9F1-1BED2A19D163}"/>
              </a:ext>
            </a:extLst>
          </p:cNvPr>
          <p:cNvSpPr>
            <a:spLocks noGrp="1" noChangeArrowheads="1"/>
          </p:cNvSpPr>
          <p:nvPr>
            <p:ph type="title"/>
            <p:custDataLst>
              <p:tags r:id="rId1"/>
            </p:custDataLst>
          </p:nvPr>
        </p:nvSpPr>
        <p:spPr>
          <a:xfrm>
            <a:off x="0" y="793629"/>
            <a:ext cx="9144000" cy="501771"/>
          </a:xfrm>
        </p:spPr>
        <p:txBody>
          <a:bodyPr>
            <a:normAutofit fontScale="90000"/>
          </a:bodyPr>
          <a:lstStyle/>
          <a:p>
            <a:pPr>
              <a:defRPr/>
            </a:pPr>
            <a:r>
              <a:rPr lang="en-US" dirty="0"/>
              <a:t>Making a Decision (Cont.)</a:t>
            </a:r>
          </a:p>
        </p:txBody>
      </p:sp>
      <p:sp>
        <p:nvSpPr>
          <p:cNvPr id="3" name="Slide Number Placeholder 2">
            <a:extLst>
              <a:ext uri="{FF2B5EF4-FFF2-40B4-BE49-F238E27FC236}">
                <a16:creationId xmlns:a16="http://schemas.microsoft.com/office/drawing/2014/main" id="{85D419F8-48E1-48E5-B4A0-80646C9D1848}"/>
              </a:ext>
            </a:extLst>
          </p:cNvPr>
          <p:cNvSpPr>
            <a:spLocks noGrp="1"/>
          </p:cNvSpPr>
          <p:nvPr>
            <p:ph type="sldNum" sz="quarter" idx="12"/>
            <p:custDataLst>
              <p:tags r:id="rId2"/>
            </p:custDataLst>
          </p:nvPr>
        </p:nvSpPr>
        <p:spPr>
          <a:xfrm>
            <a:off x="6931152" y="6601976"/>
            <a:ext cx="2133600" cy="365125"/>
          </a:xfrm>
        </p:spPr>
        <p:txBody>
          <a:bodyPr/>
          <a:lstStyle/>
          <a:p>
            <a:fld id="{316B7093-D536-4DF6-A4A4-9B7B02193B6D}" type="slidenum">
              <a:rPr lang="en-US" altLang="en-US" smtClean="0"/>
              <a:pPr/>
              <a:t>17</a:t>
            </a:fld>
            <a:endParaRPr lang="en-US" altLang="en-US" dirty="0"/>
          </a:p>
        </p:txBody>
      </p:sp>
      <p:graphicFrame>
        <p:nvGraphicFramePr>
          <p:cNvPr id="2" name="Table 3">
            <a:extLst>
              <a:ext uri="{FF2B5EF4-FFF2-40B4-BE49-F238E27FC236}">
                <a16:creationId xmlns:a16="http://schemas.microsoft.com/office/drawing/2014/main" id="{60D4DC98-4350-42F0-851C-FCD97F34DE95}"/>
              </a:ext>
            </a:extLst>
          </p:cNvPr>
          <p:cNvGraphicFramePr>
            <a:graphicFrameLocks noGrp="1"/>
          </p:cNvGraphicFramePr>
          <p:nvPr>
            <p:extLst>
              <p:ext uri="{D42A27DB-BD31-4B8C-83A1-F6EECF244321}">
                <p14:modId xmlns:p14="http://schemas.microsoft.com/office/powerpoint/2010/main" val="2690464766"/>
              </p:ext>
            </p:extLst>
          </p:nvPr>
        </p:nvGraphicFramePr>
        <p:xfrm>
          <a:off x="685800" y="1397000"/>
          <a:ext cx="7848601" cy="460248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1482289360"/>
                    </a:ext>
                  </a:extLst>
                </a:gridCol>
                <a:gridCol w="4419601">
                  <a:extLst>
                    <a:ext uri="{9D8B030D-6E8A-4147-A177-3AD203B41FA5}">
                      <a16:colId xmlns:a16="http://schemas.microsoft.com/office/drawing/2014/main" val="2965531457"/>
                    </a:ext>
                  </a:extLst>
                </a:gridCol>
              </a:tblGrid>
              <a:tr h="833120">
                <a:tc>
                  <a:txBody>
                    <a:bodyPr/>
                    <a:lstStyle/>
                    <a:p>
                      <a:r>
                        <a:rPr lang="en-US" sz="1800" dirty="0">
                          <a:solidFill>
                            <a:schemeClr val="tx1"/>
                          </a:solidFill>
                        </a:rPr>
                        <a: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2697174"/>
                  </a:ext>
                </a:extLst>
              </a:tr>
              <a:tr h="833120">
                <a:tc>
                  <a:txBody>
                    <a:bodyPr/>
                    <a:lstStyle/>
                    <a:p>
                      <a:r>
                        <a:rPr lang="en-US" sz="1800" dirty="0" err="1">
                          <a:solidFill>
                            <a:schemeClr val="tx1"/>
                          </a:solidFill>
                        </a:rPr>
                        <a:t>Apportionee</a:t>
                      </a:r>
                      <a:r>
                        <a:rPr lang="en-US" sz="1800" dirty="0">
                          <a:solidFill>
                            <a:schemeClr val="tx1"/>
                          </a:solidFill>
                        </a:rPr>
                        <a:t> is fugitive felon (FF)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rPr>
                        <a:t>Stop </a:t>
                      </a:r>
                      <a:r>
                        <a:rPr lang="en-US" sz="1800" dirty="0" err="1">
                          <a:solidFill>
                            <a:schemeClr val="tx1"/>
                          </a:solidFill>
                        </a:rPr>
                        <a:t>apportionee’s</a:t>
                      </a:r>
                      <a:r>
                        <a:rPr lang="en-US" sz="1800" dirty="0">
                          <a:solidFill>
                            <a:schemeClr val="tx1"/>
                          </a:solidFill>
                        </a:rPr>
                        <a:t> award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9636903"/>
                  </a:ext>
                </a:extLst>
              </a:tr>
              <a:tr h="833120">
                <a:tc>
                  <a:txBody>
                    <a:bodyPr/>
                    <a:lstStyle/>
                    <a:p>
                      <a:pPr marL="285750" indent="-285750">
                        <a:buFont typeface="Arial" panose="020B0604020202020204" pitchFamily="34" charset="0"/>
                        <a:buChar char="•"/>
                      </a:pPr>
                      <a:r>
                        <a:rPr lang="en-US" sz="1800" dirty="0">
                          <a:solidFill>
                            <a:schemeClr val="tx1"/>
                          </a:solidFill>
                        </a:rPr>
                        <a:t>Beneficiary is FF and</a:t>
                      </a:r>
                    </a:p>
                    <a:p>
                      <a:pPr marL="285750" indent="-285750">
                        <a:buFont typeface="Arial" panose="020B0604020202020204" pitchFamily="34" charset="0"/>
                        <a:buChar char="•"/>
                      </a:pPr>
                      <a:r>
                        <a:rPr lang="en-US" sz="1800" dirty="0">
                          <a:solidFill>
                            <a:schemeClr val="tx1"/>
                          </a:solidFill>
                        </a:rPr>
                        <a:t>VA paying apportionee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rPr>
                        <a:t>Stop corresponding apportionment(s)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391486"/>
                  </a:ext>
                </a:extLst>
              </a:tr>
              <a:tr h="833120">
                <a:tc>
                  <a:txBody>
                    <a:bodyPr/>
                    <a:lstStyle/>
                    <a:p>
                      <a:r>
                        <a:rPr lang="en-US" sz="1800" dirty="0">
                          <a:solidFill>
                            <a:schemeClr val="tx1"/>
                          </a:solidFill>
                        </a:rPr>
                        <a:t>evidence of record establishes beneficiary or dependent is no longer a fugitive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rPr>
                        <a:t>Resume payment of benefits according to M21-1, Part X, 8.2.g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6984878"/>
                  </a:ext>
                </a:extLst>
              </a:tr>
              <a:tr h="833120">
                <a:tc>
                  <a:txBody>
                    <a:bodyPr/>
                    <a:lstStyle/>
                    <a:p>
                      <a:r>
                        <a:rPr lang="en-US" sz="1800" dirty="0">
                          <a:solidFill>
                            <a:schemeClr val="tx1"/>
                          </a:solidFill>
                        </a:rPr>
                        <a:t>Vet is FF in receipt of clothing allowance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dirty="0">
                          <a:solidFill>
                            <a:schemeClr val="tx1"/>
                          </a:solidFill>
                        </a:rPr>
                        <a:t>Inform administering Prosthetic Dept of VAMC of Vet FF status, and</a:t>
                      </a:r>
                    </a:p>
                    <a:p>
                      <a:pPr marL="285750" indent="-285750">
                        <a:buFont typeface="Arial" panose="020B0604020202020204" pitchFamily="34" charset="0"/>
                        <a:buChar char="•"/>
                      </a:pPr>
                      <a:r>
                        <a:rPr lang="en-US" sz="1800" dirty="0">
                          <a:solidFill>
                            <a:schemeClr val="tx1"/>
                          </a:solidFill>
                        </a:rPr>
                        <a:t>Document this action as a note in VBMS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3616321"/>
                  </a:ext>
                </a:extLst>
              </a:tr>
            </a:tbl>
          </a:graphicData>
        </a:graphic>
      </p:graphicFrame>
    </p:spTree>
    <p:extLst>
      <p:ext uri="{BB962C8B-B14F-4D97-AF65-F5344CB8AC3E}">
        <p14:creationId xmlns:p14="http://schemas.microsoft.com/office/powerpoint/2010/main" val="6800991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393B6EE5-1F91-4ACF-A9F1-1BED2A19D163}"/>
              </a:ext>
            </a:extLst>
          </p:cNvPr>
          <p:cNvSpPr>
            <a:spLocks noGrp="1" noChangeArrowheads="1"/>
          </p:cNvSpPr>
          <p:nvPr>
            <p:ph type="title"/>
            <p:custDataLst>
              <p:tags r:id="rId1"/>
            </p:custDataLst>
          </p:nvPr>
        </p:nvSpPr>
        <p:spPr>
          <a:xfrm>
            <a:off x="0" y="793629"/>
            <a:ext cx="9144000" cy="501771"/>
          </a:xfrm>
        </p:spPr>
        <p:txBody>
          <a:bodyPr>
            <a:normAutofit fontScale="90000"/>
          </a:bodyPr>
          <a:lstStyle/>
          <a:p>
            <a:pPr>
              <a:defRPr/>
            </a:pPr>
            <a:r>
              <a:rPr lang="en-US" dirty="0"/>
              <a:t>Making a Decision (Cont.)</a:t>
            </a:r>
          </a:p>
        </p:txBody>
      </p:sp>
      <p:graphicFrame>
        <p:nvGraphicFramePr>
          <p:cNvPr id="8" name="Table 7">
            <a:extLst>
              <a:ext uri="{FF2B5EF4-FFF2-40B4-BE49-F238E27FC236}">
                <a16:creationId xmlns:a16="http://schemas.microsoft.com/office/drawing/2014/main" id="{0AF8A0EC-F6AC-458F-ADFF-79F35293AD50}"/>
              </a:ext>
            </a:extLst>
          </p:cNvPr>
          <p:cNvGraphicFramePr>
            <a:graphicFrameLocks noGrp="1"/>
          </p:cNvGraphicFramePr>
          <p:nvPr>
            <p:custDataLst>
              <p:tags r:id="rId2"/>
            </p:custDataLst>
            <p:extLst>
              <p:ext uri="{D42A27DB-BD31-4B8C-83A1-F6EECF244321}">
                <p14:modId xmlns:p14="http://schemas.microsoft.com/office/powerpoint/2010/main" val="83476253"/>
              </p:ext>
            </p:extLst>
          </p:nvPr>
        </p:nvGraphicFramePr>
        <p:xfrm>
          <a:off x="457200" y="1295401"/>
          <a:ext cx="8305799" cy="4871324"/>
        </p:xfrm>
        <a:graphic>
          <a:graphicData uri="http://schemas.openxmlformats.org/drawingml/2006/table">
            <a:tbl>
              <a:tblPr firstRow="1" bandRow="1">
                <a:tableStyleId>{2A488322-F2BA-4B5B-9748-0D474271808F}</a:tableStyleId>
              </a:tblPr>
              <a:tblGrid>
                <a:gridCol w="4267200">
                  <a:extLst>
                    <a:ext uri="{9D8B030D-6E8A-4147-A177-3AD203B41FA5}">
                      <a16:colId xmlns:a16="http://schemas.microsoft.com/office/drawing/2014/main" val="20000"/>
                    </a:ext>
                  </a:extLst>
                </a:gridCol>
                <a:gridCol w="4038599">
                  <a:extLst>
                    <a:ext uri="{9D8B030D-6E8A-4147-A177-3AD203B41FA5}">
                      <a16:colId xmlns:a16="http://schemas.microsoft.com/office/drawing/2014/main" val="20001"/>
                    </a:ext>
                  </a:extLst>
                </a:gridCol>
              </a:tblGrid>
              <a:tr h="381361">
                <a:tc>
                  <a:txBody>
                    <a:bodyPr/>
                    <a:lstStyle/>
                    <a:p>
                      <a:pPr algn="ctr"/>
                      <a:r>
                        <a:rPr lang="en-US" sz="2000" dirty="0">
                          <a:solidFill>
                            <a:schemeClr val="tx1"/>
                          </a:solidFill>
                          <a:latin typeface="+mj-lt"/>
                          <a:cs typeface="Times New Roman" panose="02020603050405020304" pitchFamily="18" charset="0"/>
                        </a:rPr>
                        <a:t>If</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mj-lt"/>
                          <a:cs typeface="Times New Roman" panose="02020603050405020304" pitchFamily="18" charset="0"/>
                        </a:rPr>
                        <a:t>Then</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76238">
                <a:tc>
                  <a:txBody>
                    <a:bodyPr/>
                    <a:lstStyle/>
                    <a:p>
                      <a:pPr marL="0" indent="0" algn="l">
                        <a:buFont typeface="Arial" panose="020B0604020202020204" pitchFamily="34" charset="0"/>
                        <a:buNone/>
                      </a:pPr>
                      <a:r>
                        <a:rPr lang="en-US" sz="1800" kern="1200" dirty="0">
                          <a:solidFill>
                            <a:schemeClr val="tx1"/>
                          </a:solidFill>
                          <a:latin typeface="+mn-lt"/>
                          <a:ea typeface="+mn-ea"/>
                          <a:cs typeface="Times New Roman" panose="02020603050405020304" pitchFamily="18" charset="0"/>
                        </a:rPr>
                        <a:t>The beneficiary submits one of the following</a:t>
                      </a:r>
                    </a:p>
                    <a:p>
                      <a:pPr marL="285750" indent="-285750" algn="l">
                        <a:buFont typeface="Arial" panose="020B0604020202020204" pitchFamily="34" charset="0"/>
                        <a:buChar char="•"/>
                      </a:pPr>
                      <a:r>
                        <a:rPr lang="en-US" sz="1800" kern="1200" dirty="0">
                          <a:solidFill>
                            <a:schemeClr val="tx1"/>
                          </a:solidFill>
                          <a:latin typeface="+mn-lt"/>
                          <a:ea typeface="+mn-ea"/>
                          <a:cs typeface="Times New Roman" panose="02020603050405020304" pitchFamily="18" charset="0"/>
                        </a:rPr>
                        <a:t>Copy of court order clears or vacates the warrant within 30 days of issuance</a:t>
                      </a:r>
                    </a:p>
                    <a:p>
                      <a:pPr marL="285750" indent="-285750" algn="l">
                        <a:buFont typeface="Arial" panose="020B0604020202020204" pitchFamily="34" charset="0"/>
                        <a:buChar char="•"/>
                      </a:pPr>
                      <a:r>
                        <a:rPr lang="en-US" sz="1800" kern="1200" dirty="0">
                          <a:solidFill>
                            <a:schemeClr val="tx1"/>
                          </a:solidFill>
                          <a:latin typeface="+mn-lt"/>
                          <a:ea typeface="+mn-ea"/>
                          <a:cs typeface="Times New Roman" panose="02020603050405020304" pitchFamily="18" charset="0"/>
                        </a:rPr>
                        <a:t>Evidence court determined the warrant was void from inception due to mistaken ID or defect in warrant</a:t>
                      </a:r>
                    </a:p>
                    <a:p>
                      <a:pPr marL="285750" indent="-285750" algn="l">
                        <a:buFont typeface="Arial" panose="020B0604020202020204" pitchFamily="34" charset="0"/>
                        <a:buChar char="•"/>
                      </a:pPr>
                      <a:r>
                        <a:rPr lang="en-US" sz="1800" kern="1200" dirty="0">
                          <a:solidFill>
                            <a:schemeClr val="tx1"/>
                          </a:solidFill>
                          <a:latin typeface="+mn-lt"/>
                          <a:ea typeface="+mn-ea"/>
                          <a:cs typeface="Times New Roman" panose="02020603050405020304" pitchFamily="18" charset="0"/>
                        </a:rPr>
                        <a:t>Certified copy of court order recalling the warrant effective on or before date of warrant</a:t>
                      </a:r>
                    </a:p>
                    <a:p>
                      <a:pPr marL="285750" indent="-285750" algn="l">
                        <a:buFont typeface="Arial" panose="020B0604020202020204" pitchFamily="34" charset="0"/>
                        <a:buChar char="•"/>
                      </a:pPr>
                      <a:r>
                        <a:rPr lang="en-US" sz="1800" kern="1200" dirty="0">
                          <a:solidFill>
                            <a:schemeClr val="tx1"/>
                          </a:solidFill>
                          <a:latin typeface="+mn-lt"/>
                          <a:ea typeface="+mn-ea"/>
                          <a:cs typeface="Times New Roman" panose="02020603050405020304" pitchFamily="18" charset="0"/>
                        </a:rPr>
                        <a:t>Certified copy of court order with “</a:t>
                      </a:r>
                      <a:r>
                        <a:rPr lang="en-US" sz="1800" kern="1200" dirty="0" err="1">
                          <a:solidFill>
                            <a:schemeClr val="tx1"/>
                          </a:solidFill>
                          <a:latin typeface="+mn-lt"/>
                          <a:ea typeface="+mn-ea"/>
                          <a:cs typeface="Times New Roman" panose="02020603050405020304" pitchFamily="18" charset="0"/>
                        </a:rPr>
                        <a:t>nunc</a:t>
                      </a:r>
                      <a:r>
                        <a:rPr lang="en-US" sz="1800" kern="1200" dirty="0">
                          <a:solidFill>
                            <a:schemeClr val="tx1"/>
                          </a:solidFill>
                          <a:latin typeface="+mn-lt"/>
                          <a:ea typeface="+mn-ea"/>
                          <a:cs typeface="Times New Roman" panose="02020603050405020304" pitchFamily="18" charset="0"/>
                        </a:rPr>
                        <a:t> </a:t>
                      </a:r>
                      <a:r>
                        <a:rPr lang="en-US" sz="1800" kern="1200" dirty="0" err="1">
                          <a:solidFill>
                            <a:schemeClr val="tx1"/>
                          </a:solidFill>
                          <a:latin typeface="+mn-lt"/>
                          <a:ea typeface="+mn-ea"/>
                          <a:cs typeface="Times New Roman" panose="02020603050405020304" pitchFamily="18" charset="0"/>
                        </a:rPr>
                        <a:t>protunc</a:t>
                      </a:r>
                      <a:r>
                        <a:rPr lang="en-US" sz="1800" kern="1200" dirty="0">
                          <a:solidFill>
                            <a:schemeClr val="tx1"/>
                          </a:solidFill>
                          <a:latin typeface="+mn-lt"/>
                          <a:ea typeface="+mn-ea"/>
                          <a:cs typeface="Times New Roman" panose="02020603050405020304" pitchFamily="18" charset="0"/>
                        </a:rPr>
                        <a:t>”, or </a:t>
                      </a:r>
                    </a:p>
                    <a:p>
                      <a:pPr marL="285750" indent="-285750" algn="l">
                        <a:buFont typeface="Arial" panose="020B0604020202020204" pitchFamily="34" charset="0"/>
                        <a:buChar char="•"/>
                      </a:pPr>
                      <a:r>
                        <a:rPr lang="en-US" sz="1800" kern="1200" dirty="0">
                          <a:solidFill>
                            <a:schemeClr val="tx1"/>
                          </a:solidFill>
                          <a:latin typeface="+mn-lt"/>
                          <a:ea typeface="+mn-ea"/>
                          <a:cs typeface="Times New Roman" panose="02020603050405020304" pitchFamily="18" charset="0"/>
                        </a:rPr>
                        <a:t>police report or statement from SSA, other govt agency, supporting claim of identity theft </a:t>
                      </a:r>
                      <a:endParaRPr lang="en-US" sz="1800" dirty="0">
                        <a:solidFill>
                          <a:schemeClr val="tx1"/>
                        </a:solidFill>
                        <a:latin typeface="+mj-lt"/>
                        <a:cs typeface="Times New Roman" panose="02020603050405020304" pitchFamily="18" charset="0"/>
                      </a:endParaRP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800" kern="1200" dirty="0">
                          <a:solidFill>
                            <a:schemeClr val="tx1"/>
                          </a:solidFill>
                          <a:latin typeface="+mj-lt"/>
                          <a:ea typeface="+mn-ea"/>
                          <a:cs typeface="Times New Roman" panose="02020603050405020304" pitchFamily="18" charset="0"/>
                        </a:rPr>
                        <a:t>Clear pending EP 600</a:t>
                      </a:r>
                    </a:p>
                    <a:p>
                      <a:pPr marL="285750" indent="-285750">
                        <a:buFont typeface="Arial" panose="020B0604020202020204" pitchFamily="34" charset="0"/>
                        <a:buChar char="•"/>
                      </a:pPr>
                      <a:r>
                        <a:rPr lang="en-US" sz="1800" i="0" kern="1200" dirty="0">
                          <a:solidFill>
                            <a:schemeClr val="tx1"/>
                          </a:solidFill>
                          <a:latin typeface="+mj-lt"/>
                          <a:ea typeface="+mn-ea"/>
                          <a:cs typeface="Times New Roman" panose="02020603050405020304" pitchFamily="18" charset="0"/>
                        </a:rPr>
                        <a:t>Leave permanent note in VBMS explaining why no award adjustment was made, and </a:t>
                      </a:r>
                    </a:p>
                    <a:p>
                      <a:pPr marL="285750" indent="-285750">
                        <a:buFont typeface="Arial" panose="020B0604020202020204" pitchFamily="34" charset="0"/>
                        <a:buChar char="•"/>
                      </a:pPr>
                      <a:r>
                        <a:rPr lang="en-US" sz="1800" i="0" kern="1200" dirty="0">
                          <a:solidFill>
                            <a:schemeClr val="tx1"/>
                          </a:solidFill>
                          <a:latin typeface="+mj-lt"/>
                          <a:ea typeface="+mn-ea"/>
                          <a:cs typeface="Times New Roman" panose="02020603050405020304" pitchFamily="18" charset="0"/>
                        </a:rPr>
                        <a:t>Use</a:t>
                      </a:r>
                      <a:r>
                        <a:rPr lang="en-US" sz="1800" i="1" kern="1200" dirty="0">
                          <a:solidFill>
                            <a:schemeClr val="tx1"/>
                          </a:solidFill>
                          <a:latin typeface="+mj-lt"/>
                          <a:ea typeface="+mn-ea"/>
                          <a:cs typeface="Times New Roman" panose="02020603050405020304" pitchFamily="18" charset="0"/>
                        </a:rPr>
                        <a:t> </a:t>
                      </a:r>
                      <a:r>
                        <a:rPr lang="en-US" sz="1800" i="0" kern="1200" dirty="0">
                          <a:solidFill>
                            <a:schemeClr val="tx1"/>
                          </a:solidFill>
                          <a:latin typeface="+mj-lt"/>
                          <a:ea typeface="+mn-ea"/>
                          <a:cs typeface="Times New Roman" panose="02020603050405020304" pitchFamily="18" charset="0"/>
                        </a:rPr>
                        <a:t>Letter Creator letter titled </a:t>
                      </a:r>
                      <a:r>
                        <a:rPr lang="en-US" sz="1800" i="1" kern="1200" dirty="0">
                          <a:solidFill>
                            <a:schemeClr val="tx1"/>
                          </a:solidFill>
                          <a:latin typeface="+mj-lt"/>
                          <a:ea typeface="+mn-ea"/>
                          <a:cs typeface="Times New Roman" panose="02020603050405020304" pitchFamily="18" charset="0"/>
                        </a:rPr>
                        <a:t>FF Final Decision Letter </a:t>
                      </a:r>
                      <a:r>
                        <a:rPr lang="en-US" sz="1800" i="0" kern="1200" dirty="0">
                          <a:solidFill>
                            <a:schemeClr val="tx1"/>
                          </a:solidFill>
                          <a:latin typeface="+mj-lt"/>
                          <a:ea typeface="+mn-ea"/>
                          <a:cs typeface="Times New Roman" panose="02020603050405020304" pitchFamily="18" charset="0"/>
                        </a:rPr>
                        <a:t>to notify beneficiary that no award adjustment will be made.</a:t>
                      </a:r>
                      <a:endParaRPr lang="en-US" sz="1800" i="1" kern="1200" dirty="0">
                        <a:solidFill>
                          <a:schemeClr val="tx1"/>
                        </a:solidFill>
                        <a:latin typeface="+mj-lt"/>
                        <a:ea typeface="+mn-ea"/>
                        <a:cs typeface="Times New Roman" panose="02020603050405020304" pitchFamily="18" charset="0"/>
                      </a:endParaRPr>
                    </a:p>
                    <a:p>
                      <a:pPr marL="0" indent="0">
                        <a:buFont typeface="Arial" panose="020B0604020202020204" pitchFamily="34" charset="0"/>
                        <a:buNone/>
                      </a:pPr>
                      <a:endParaRPr lang="en-US" sz="1800" kern="1200" dirty="0">
                        <a:solidFill>
                          <a:schemeClr val="tx1"/>
                        </a:solidFill>
                        <a:latin typeface="+mj-lt"/>
                        <a:ea typeface="+mn-ea"/>
                        <a:cs typeface="Times New Roman" panose="02020603050405020304" pitchFamily="18" charset="0"/>
                      </a:endParaRP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85D419F8-48E1-48E5-B4A0-80646C9D1848}"/>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18</a:t>
            </a:fld>
            <a:endParaRPr lang="en-US" altLang="en-US" dirty="0"/>
          </a:p>
        </p:txBody>
      </p:sp>
    </p:spTree>
    <p:extLst>
      <p:ext uri="{BB962C8B-B14F-4D97-AF65-F5344CB8AC3E}">
        <p14:creationId xmlns:p14="http://schemas.microsoft.com/office/powerpoint/2010/main" val="6181207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393B6EE5-1F91-4ACF-A9F1-1BED2A19D163}"/>
              </a:ext>
            </a:extLst>
          </p:cNvPr>
          <p:cNvSpPr>
            <a:spLocks noGrp="1" noChangeArrowheads="1"/>
          </p:cNvSpPr>
          <p:nvPr>
            <p:ph type="title"/>
            <p:custDataLst>
              <p:tags r:id="rId1"/>
            </p:custDataLst>
          </p:nvPr>
        </p:nvSpPr>
        <p:spPr>
          <a:xfrm>
            <a:off x="0" y="793629"/>
            <a:ext cx="9144000" cy="501771"/>
          </a:xfrm>
        </p:spPr>
        <p:txBody>
          <a:bodyPr>
            <a:normAutofit fontScale="90000"/>
          </a:bodyPr>
          <a:lstStyle/>
          <a:p>
            <a:pPr>
              <a:defRPr/>
            </a:pPr>
            <a:r>
              <a:rPr lang="en-US" dirty="0"/>
              <a:t>Making a Decision (Cont.)</a:t>
            </a:r>
          </a:p>
        </p:txBody>
      </p:sp>
      <p:graphicFrame>
        <p:nvGraphicFramePr>
          <p:cNvPr id="8" name="Table 7">
            <a:extLst>
              <a:ext uri="{FF2B5EF4-FFF2-40B4-BE49-F238E27FC236}">
                <a16:creationId xmlns:a16="http://schemas.microsoft.com/office/drawing/2014/main" id="{0AF8A0EC-F6AC-458F-ADFF-79F35293AD50}"/>
              </a:ext>
            </a:extLst>
          </p:cNvPr>
          <p:cNvGraphicFramePr>
            <a:graphicFrameLocks noGrp="1"/>
          </p:cNvGraphicFramePr>
          <p:nvPr>
            <p:custDataLst>
              <p:tags r:id="rId2"/>
            </p:custDataLst>
            <p:extLst>
              <p:ext uri="{D42A27DB-BD31-4B8C-83A1-F6EECF244321}">
                <p14:modId xmlns:p14="http://schemas.microsoft.com/office/powerpoint/2010/main" val="2862160942"/>
              </p:ext>
            </p:extLst>
          </p:nvPr>
        </p:nvGraphicFramePr>
        <p:xfrm>
          <a:off x="457200" y="1295401"/>
          <a:ext cx="8305799" cy="4048364"/>
        </p:xfrm>
        <a:graphic>
          <a:graphicData uri="http://schemas.openxmlformats.org/drawingml/2006/table">
            <a:tbl>
              <a:tblPr firstRow="1" bandRow="1">
                <a:tableStyleId>{2A488322-F2BA-4B5B-9748-0D474271808F}</a:tableStyleId>
              </a:tblPr>
              <a:tblGrid>
                <a:gridCol w="4267200">
                  <a:extLst>
                    <a:ext uri="{9D8B030D-6E8A-4147-A177-3AD203B41FA5}">
                      <a16:colId xmlns:a16="http://schemas.microsoft.com/office/drawing/2014/main" val="20000"/>
                    </a:ext>
                  </a:extLst>
                </a:gridCol>
                <a:gridCol w="4038599">
                  <a:extLst>
                    <a:ext uri="{9D8B030D-6E8A-4147-A177-3AD203B41FA5}">
                      <a16:colId xmlns:a16="http://schemas.microsoft.com/office/drawing/2014/main" val="20001"/>
                    </a:ext>
                  </a:extLst>
                </a:gridCol>
              </a:tblGrid>
              <a:tr h="381361">
                <a:tc>
                  <a:txBody>
                    <a:bodyPr/>
                    <a:lstStyle/>
                    <a:p>
                      <a:pPr algn="ctr"/>
                      <a:r>
                        <a:rPr lang="en-US" sz="2000" dirty="0">
                          <a:solidFill>
                            <a:schemeClr val="tx1"/>
                          </a:solidFill>
                          <a:latin typeface="+mj-lt"/>
                          <a:cs typeface="Times New Roman" panose="02020603050405020304" pitchFamily="18" charset="0"/>
                        </a:rPr>
                        <a:t>If</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mj-lt"/>
                          <a:cs typeface="Times New Roman" panose="02020603050405020304" pitchFamily="18" charset="0"/>
                        </a:rPr>
                        <a:t>Then</a:t>
                      </a: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76238">
                <a:tc>
                  <a:txBody>
                    <a:bodyPr/>
                    <a:lstStyle/>
                    <a:p>
                      <a:pPr marL="285750" indent="-285750" algn="l">
                        <a:buFont typeface="Arial" panose="020B0604020202020204" pitchFamily="34" charset="0"/>
                        <a:buChar char="•"/>
                      </a:pPr>
                      <a:r>
                        <a:rPr lang="en-US" sz="1800" kern="1200" dirty="0">
                          <a:solidFill>
                            <a:schemeClr val="tx1"/>
                          </a:solidFill>
                          <a:latin typeface="+mn-lt"/>
                          <a:ea typeface="+mn-ea"/>
                          <a:cs typeface="Times New Roman" panose="02020603050405020304" pitchFamily="18" charset="0"/>
                        </a:rPr>
                        <a:t>The beneficiary or court that issued warrant submits documentation conflicting with info on </a:t>
                      </a:r>
                      <a:r>
                        <a:rPr lang="en-US" sz="1800" i="1" kern="1200" dirty="0">
                          <a:solidFill>
                            <a:schemeClr val="tx1"/>
                          </a:solidFill>
                          <a:latin typeface="+mn-lt"/>
                          <a:ea typeface="+mn-ea"/>
                          <a:cs typeface="Times New Roman" panose="02020603050405020304" pitchFamily="18" charset="0"/>
                        </a:rPr>
                        <a:t>Form FFP-3,</a:t>
                      </a:r>
                      <a:r>
                        <a:rPr lang="en-US" sz="1800" i="0" kern="1200" dirty="0">
                          <a:solidFill>
                            <a:schemeClr val="tx1"/>
                          </a:solidFill>
                          <a:latin typeface="+mn-lt"/>
                          <a:ea typeface="+mn-ea"/>
                          <a:cs typeface="Times New Roman" panose="02020603050405020304" pitchFamily="18" charset="0"/>
                        </a:rPr>
                        <a:t> and </a:t>
                      </a:r>
                    </a:p>
                    <a:p>
                      <a:pPr marL="285750" indent="-285750" algn="l">
                        <a:buFont typeface="Arial" panose="020B0604020202020204" pitchFamily="34" charset="0"/>
                        <a:buChar char="•"/>
                      </a:pPr>
                      <a:r>
                        <a:rPr lang="en-US" sz="1800" i="0" kern="1200" dirty="0">
                          <a:solidFill>
                            <a:schemeClr val="tx1"/>
                          </a:solidFill>
                          <a:latin typeface="+mn-lt"/>
                          <a:ea typeface="+mn-ea"/>
                          <a:cs typeface="Times New Roman" panose="02020603050405020304" pitchFamily="18" charset="0"/>
                        </a:rPr>
                        <a:t>The VSC is unable to resolve the contradictions and/or inconsistencies</a:t>
                      </a:r>
                      <a:endParaRPr lang="en-US" sz="1800" dirty="0">
                        <a:solidFill>
                          <a:schemeClr val="tx1"/>
                        </a:solidFill>
                        <a:latin typeface="+mj-lt"/>
                        <a:cs typeface="Times New Roman" panose="02020603050405020304" pitchFamily="18" charset="0"/>
                      </a:endParaRP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800" kern="1200" dirty="0">
                          <a:solidFill>
                            <a:schemeClr val="tx1"/>
                          </a:solidFill>
                          <a:latin typeface="+mj-lt"/>
                          <a:ea typeface="+mn-ea"/>
                          <a:cs typeface="Times New Roman" panose="02020603050405020304" pitchFamily="18" charset="0"/>
                        </a:rPr>
                        <a:t>Email a summary of contradictions and/or inconsistencies to VAVBAWAS/CO/212A and</a:t>
                      </a:r>
                    </a:p>
                    <a:p>
                      <a:pPr marL="285750" indent="-285750">
                        <a:buFont typeface="Arial" panose="020B0604020202020204" pitchFamily="34" charset="0"/>
                        <a:buChar char="•"/>
                      </a:pPr>
                      <a:r>
                        <a:rPr lang="en-US" sz="1800" i="0" kern="1200" dirty="0">
                          <a:solidFill>
                            <a:schemeClr val="tx1"/>
                          </a:solidFill>
                          <a:latin typeface="+mj-lt"/>
                          <a:ea typeface="+mn-ea"/>
                          <a:cs typeface="Times New Roman" panose="02020603050405020304" pitchFamily="18" charset="0"/>
                        </a:rPr>
                        <a:t>Take no further action until response to email is received.</a:t>
                      </a:r>
                    </a:p>
                    <a:p>
                      <a:pPr marL="0" indent="0">
                        <a:buFont typeface="Arial" panose="020B0604020202020204" pitchFamily="34" charset="0"/>
                        <a:buNone/>
                      </a:pPr>
                      <a:endParaRPr lang="en-US" sz="1800" kern="1200" dirty="0">
                        <a:solidFill>
                          <a:schemeClr val="tx1"/>
                        </a:solidFill>
                        <a:latin typeface="+mj-lt"/>
                        <a:ea typeface="+mn-ea"/>
                        <a:cs typeface="Times New Roman" panose="02020603050405020304" pitchFamily="18" charset="0"/>
                      </a:endParaRPr>
                    </a:p>
                    <a:p>
                      <a:pPr marL="0" indent="0">
                        <a:buFont typeface="Arial" panose="020B0604020202020204" pitchFamily="34" charset="0"/>
                        <a:buNone/>
                      </a:pPr>
                      <a:r>
                        <a:rPr lang="en-US" sz="1800" b="1" kern="1200" dirty="0">
                          <a:solidFill>
                            <a:schemeClr val="tx1"/>
                          </a:solidFill>
                          <a:latin typeface="+mj-lt"/>
                          <a:ea typeface="+mn-ea"/>
                          <a:cs typeface="Times New Roman" panose="02020603050405020304" pitchFamily="18" charset="0"/>
                        </a:rPr>
                        <a:t>Note:</a:t>
                      </a:r>
                      <a:r>
                        <a:rPr lang="en-US" sz="1800" b="0" kern="1200" dirty="0">
                          <a:solidFill>
                            <a:schemeClr val="tx1"/>
                          </a:solidFill>
                          <a:latin typeface="+mj-lt"/>
                          <a:ea typeface="+mn-ea"/>
                          <a:cs typeface="Times New Roman" panose="02020603050405020304" pitchFamily="18" charset="0"/>
                        </a:rPr>
                        <a:t> Unless FF status is confirmed,</a:t>
                      </a:r>
                    </a:p>
                    <a:p>
                      <a:pPr marL="285750" indent="-285750">
                        <a:buFont typeface="Arial" panose="020B0604020202020204" pitchFamily="34" charset="0"/>
                        <a:buChar char="•"/>
                      </a:pPr>
                      <a:r>
                        <a:rPr lang="en-US" sz="1800" kern="1200" dirty="0">
                          <a:solidFill>
                            <a:schemeClr val="tx1"/>
                          </a:solidFill>
                          <a:latin typeface="+mn-lt"/>
                          <a:ea typeface="+mn-ea"/>
                          <a:cs typeface="Times New Roman" panose="02020603050405020304" pitchFamily="18" charset="0"/>
                        </a:rPr>
                        <a:t>Clear pending EP 600, and</a:t>
                      </a:r>
                    </a:p>
                    <a:p>
                      <a:pPr marL="285750" indent="-285750">
                        <a:buFont typeface="Arial" panose="020B0604020202020204" pitchFamily="34" charset="0"/>
                        <a:buChar char="•"/>
                      </a:pPr>
                      <a:r>
                        <a:rPr lang="en-US" sz="1800" i="0" kern="1200" dirty="0">
                          <a:solidFill>
                            <a:schemeClr val="tx1"/>
                          </a:solidFill>
                          <a:latin typeface="+mn-lt"/>
                          <a:ea typeface="+mn-ea"/>
                          <a:cs typeface="Times New Roman" panose="02020603050405020304" pitchFamily="18" charset="0"/>
                        </a:rPr>
                        <a:t>Use</a:t>
                      </a:r>
                      <a:r>
                        <a:rPr lang="en-US" sz="1800" i="1" kern="1200" dirty="0">
                          <a:solidFill>
                            <a:schemeClr val="tx1"/>
                          </a:solidFill>
                          <a:latin typeface="+mn-lt"/>
                          <a:ea typeface="+mn-ea"/>
                          <a:cs typeface="Times New Roman" panose="02020603050405020304" pitchFamily="18" charset="0"/>
                        </a:rPr>
                        <a:t> </a:t>
                      </a:r>
                      <a:r>
                        <a:rPr lang="en-US" sz="1800" i="0" kern="1200" dirty="0">
                          <a:solidFill>
                            <a:schemeClr val="tx1"/>
                          </a:solidFill>
                          <a:latin typeface="+mn-lt"/>
                          <a:ea typeface="+mn-ea"/>
                          <a:cs typeface="Times New Roman" panose="02020603050405020304" pitchFamily="18" charset="0"/>
                        </a:rPr>
                        <a:t>Letter Creator letter titled </a:t>
                      </a:r>
                      <a:r>
                        <a:rPr lang="en-US" sz="1800" i="1" kern="1200" dirty="0">
                          <a:solidFill>
                            <a:schemeClr val="tx1"/>
                          </a:solidFill>
                          <a:latin typeface="+mn-lt"/>
                          <a:ea typeface="+mn-ea"/>
                          <a:cs typeface="Times New Roman" panose="02020603050405020304" pitchFamily="18" charset="0"/>
                        </a:rPr>
                        <a:t>FF Final Decision Letter </a:t>
                      </a:r>
                      <a:r>
                        <a:rPr lang="en-US" sz="1800" i="0" kern="1200" dirty="0">
                          <a:solidFill>
                            <a:schemeClr val="tx1"/>
                          </a:solidFill>
                          <a:latin typeface="+mn-lt"/>
                          <a:ea typeface="+mn-ea"/>
                          <a:cs typeface="Times New Roman" panose="02020603050405020304" pitchFamily="18" charset="0"/>
                        </a:rPr>
                        <a:t>to notify beneficiary that no award adjustment will be made.</a:t>
                      </a:r>
                      <a:endParaRPr lang="en-US" sz="1800" i="1" kern="1200" dirty="0">
                        <a:solidFill>
                          <a:schemeClr val="tx1"/>
                        </a:solidFill>
                        <a:latin typeface="+mn-lt"/>
                        <a:ea typeface="+mn-ea"/>
                        <a:cs typeface="Times New Roman" panose="02020603050405020304" pitchFamily="18" charset="0"/>
                      </a:endParaRPr>
                    </a:p>
                    <a:p>
                      <a:pPr marL="0" indent="0">
                        <a:buFont typeface="Arial" panose="020B0604020202020204" pitchFamily="34" charset="0"/>
                        <a:buNone/>
                      </a:pPr>
                      <a:endParaRPr lang="en-US" sz="1800" b="1" kern="1200" dirty="0">
                        <a:solidFill>
                          <a:schemeClr val="tx1"/>
                        </a:solidFill>
                        <a:latin typeface="+mj-lt"/>
                        <a:ea typeface="+mn-ea"/>
                        <a:cs typeface="Times New Roman" panose="02020603050405020304" pitchFamily="18" charset="0"/>
                      </a:endParaRPr>
                    </a:p>
                  </a:txBody>
                  <a:tcPr marL="88697" marR="88697" marT="44351" marB="443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85D419F8-48E1-48E5-B4A0-80646C9D1848}"/>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19</a:t>
            </a:fld>
            <a:endParaRPr lang="en-US" altLang="en-US" dirty="0"/>
          </a:p>
        </p:txBody>
      </p:sp>
    </p:spTree>
    <p:extLst>
      <p:ext uri="{BB962C8B-B14F-4D97-AF65-F5344CB8AC3E}">
        <p14:creationId xmlns:p14="http://schemas.microsoft.com/office/powerpoint/2010/main" val="19180437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3F103A41-8247-4B11-A582-89A7633FF019}"/>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Lesson Objectives</a:t>
            </a:r>
          </a:p>
        </p:txBody>
      </p:sp>
      <p:sp>
        <p:nvSpPr>
          <p:cNvPr id="4100" name="Rectangle 6">
            <a:extLst>
              <a:ext uri="{FF2B5EF4-FFF2-40B4-BE49-F238E27FC236}">
                <a16:creationId xmlns:a16="http://schemas.microsoft.com/office/drawing/2014/main" id="{586AF0FE-4AA4-4A66-943F-805F92AD80D3}"/>
              </a:ext>
            </a:extLst>
          </p:cNvPr>
          <p:cNvSpPr>
            <a:spLocks noGrp="1" noChangeArrowheads="1"/>
          </p:cNvSpPr>
          <p:nvPr>
            <p:ph idx="1"/>
            <p:custDataLst>
              <p:tags r:id="rId2"/>
            </p:custDataLst>
          </p:nvPr>
        </p:nvSpPr>
        <p:spPr>
          <a:xfrm>
            <a:off x="457200" y="2057400"/>
            <a:ext cx="8229600" cy="3916363"/>
          </a:xfrm>
        </p:spPr>
        <p:txBody>
          <a:bodyPr>
            <a:noAutofit/>
          </a:bodyPr>
          <a:lstStyle/>
          <a:p>
            <a:pPr eaLnBrk="1" hangingPunct="1">
              <a:spcBef>
                <a:spcPts val="1200"/>
              </a:spcBef>
              <a:defRPr/>
            </a:pPr>
            <a:r>
              <a:rPr lang="en-US" sz="2400" kern="1200" dirty="0">
                <a:cs typeface="Times New Roman" panose="02020603050405020304" pitchFamily="18" charset="0"/>
              </a:rPr>
              <a:t>Identify characteristics of the fugitive felon program</a:t>
            </a:r>
          </a:p>
          <a:p>
            <a:pPr eaLnBrk="1" hangingPunct="1">
              <a:spcBef>
                <a:spcPts val="1200"/>
              </a:spcBef>
              <a:defRPr/>
            </a:pPr>
            <a:r>
              <a:rPr lang="en-US" sz="2400" kern="1200" dirty="0">
                <a:cs typeface="Times New Roman" panose="02020603050405020304" pitchFamily="18" charset="0"/>
              </a:rPr>
              <a:t>Identify Office of Inspector General (OIG) responsibilities related to fugitive felons</a:t>
            </a:r>
          </a:p>
          <a:p>
            <a:pPr eaLnBrk="1" hangingPunct="1">
              <a:spcBef>
                <a:spcPts val="1200"/>
              </a:spcBef>
              <a:defRPr/>
            </a:pPr>
            <a:r>
              <a:rPr lang="en-US" sz="2400" kern="1200" dirty="0">
                <a:cs typeface="Times New Roman" panose="02020603050405020304" pitchFamily="18" charset="0"/>
              </a:rPr>
              <a:t>Identify Regional Offices (ROs) responsibilities when processing fugitive felon referrals</a:t>
            </a:r>
          </a:p>
          <a:p>
            <a:pPr eaLnBrk="1" hangingPunct="1">
              <a:spcBef>
                <a:spcPts val="1200"/>
              </a:spcBef>
              <a:defRPr/>
            </a:pPr>
            <a:r>
              <a:rPr lang="en-US" sz="2400" kern="1200" dirty="0">
                <a:cs typeface="Times New Roman" panose="02020603050405020304" pitchFamily="18" charset="0"/>
              </a:rPr>
              <a:t>Differentiate effective dates for fugitive felon status</a:t>
            </a:r>
          </a:p>
          <a:p>
            <a:pPr eaLnBrk="1" hangingPunct="1">
              <a:spcBef>
                <a:spcPts val="1200"/>
              </a:spcBef>
              <a:defRPr/>
            </a:pPr>
            <a:r>
              <a:rPr lang="en-US" sz="2400" kern="1200" dirty="0">
                <a:cs typeface="Times New Roman" panose="02020603050405020304" pitchFamily="18" charset="0"/>
              </a:rPr>
              <a:t>Differentiate the requirements to maintain or terminate fugitive felon status and payments</a:t>
            </a:r>
          </a:p>
        </p:txBody>
      </p:sp>
      <p:sp>
        <p:nvSpPr>
          <p:cNvPr id="2" name="Slide Number Placeholder 1">
            <a:extLst>
              <a:ext uri="{FF2B5EF4-FFF2-40B4-BE49-F238E27FC236}">
                <a16:creationId xmlns:a16="http://schemas.microsoft.com/office/drawing/2014/main" id="{3C7947A1-0D77-45CE-B142-0A307CC20A63}"/>
              </a:ext>
            </a:extLst>
          </p:cNvPr>
          <p:cNvSpPr>
            <a:spLocks noGrp="1"/>
          </p:cNvSpPr>
          <p:nvPr>
            <p:ph type="sldNum" sz="quarter" idx="12"/>
            <p:custDataLst>
              <p:tags r:id="rId3"/>
            </p:custDataLst>
          </p:nvPr>
        </p:nvSpPr>
        <p:spPr>
          <a:xfrm>
            <a:off x="6931152" y="6601976"/>
            <a:ext cx="2133600" cy="365125"/>
          </a:xfrm>
        </p:spPr>
        <p:txBody>
          <a:bodyPr/>
          <a:lstStyle/>
          <a:p>
            <a:fld id="{C84CC842-078D-4638-8819-F578D39B0FA3}" type="slidenum">
              <a:rPr lang="en-US" altLang="en-US" smtClean="0"/>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EF860DDD-B0B2-46A7-8B3A-B4C0CC24E0B1}"/>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sz="3000" dirty="0"/>
              <a:t>Fugitive Felons Status Start and End Dates</a:t>
            </a:r>
          </a:p>
        </p:txBody>
      </p:sp>
      <p:sp>
        <p:nvSpPr>
          <p:cNvPr id="19460" name="Rectangle 3">
            <a:extLst>
              <a:ext uri="{FF2B5EF4-FFF2-40B4-BE49-F238E27FC236}">
                <a16:creationId xmlns:a16="http://schemas.microsoft.com/office/drawing/2014/main" id="{FD353930-4F86-4764-937B-780C6A8AC245}"/>
              </a:ext>
            </a:extLst>
          </p:cNvPr>
          <p:cNvSpPr>
            <a:spLocks noGrp="1" noChangeArrowheads="1"/>
          </p:cNvSpPr>
          <p:nvPr>
            <p:ph idx="1"/>
            <p:custDataLst>
              <p:tags r:id="rId2"/>
            </p:custDataLst>
          </p:nvPr>
        </p:nvSpPr>
        <p:spPr>
          <a:xfrm>
            <a:off x="457200" y="2057400"/>
            <a:ext cx="8229600" cy="4114800"/>
          </a:xfrm>
          <a:prstGeom prst="rect">
            <a:avLst/>
          </a:prstGeom>
        </p:spPr>
        <p:txBody>
          <a:bodyPr>
            <a:noAutofit/>
          </a:bodyPr>
          <a:lstStyle/>
          <a:p>
            <a:pPr marL="0" indent="0">
              <a:buFont typeface="Wingdings" panose="05000000000000000000" pitchFamily="2" charset="2"/>
              <a:buNone/>
            </a:pPr>
            <a:r>
              <a:rPr lang="en-US" altLang="en-US" sz="2400" dirty="0">
                <a:cs typeface="Times New Roman" panose="02020603050405020304" pitchFamily="18" charset="0"/>
              </a:rPr>
              <a:t>A person is considered to be in fugitive felon status from the later of the following dates: </a:t>
            </a:r>
          </a:p>
          <a:p>
            <a:pPr marL="0" indent="0">
              <a:buFont typeface="Wingdings" panose="05000000000000000000" pitchFamily="2" charset="2"/>
              <a:buNone/>
            </a:pPr>
            <a:endParaRPr lang="en-US" altLang="en-US" sz="2400" dirty="0">
              <a:cs typeface="Times New Roman" panose="02020603050405020304" pitchFamily="18" charset="0"/>
            </a:endParaRPr>
          </a:p>
          <a:p>
            <a:pPr marL="461963" lvl="1" indent="-236538">
              <a:spcAft>
                <a:spcPts val="600"/>
              </a:spcAft>
              <a:buClr>
                <a:schemeClr val="tx1"/>
              </a:buClr>
            </a:pPr>
            <a:r>
              <a:rPr lang="en-US" altLang="en-US" sz="2200" dirty="0">
                <a:cs typeface="Times New Roman" panose="02020603050405020304" pitchFamily="18" charset="0"/>
              </a:rPr>
              <a:t>Date of the warrant, or</a:t>
            </a:r>
          </a:p>
          <a:p>
            <a:pPr marL="461963" lvl="1" indent="-236538">
              <a:spcAft>
                <a:spcPts val="600"/>
              </a:spcAft>
              <a:buClr>
                <a:schemeClr val="tx1"/>
              </a:buClr>
            </a:pPr>
            <a:r>
              <a:rPr lang="en-US" sz="2200" dirty="0"/>
              <a:t>December 27, 2001, the effective date of 38 U.S.C. 5313B </a:t>
            </a:r>
          </a:p>
          <a:p>
            <a:pPr marL="225425" lvl="1">
              <a:spcAft>
                <a:spcPts val="600"/>
              </a:spcAft>
              <a:buClr>
                <a:schemeClr val="tx1"/>
              </a:buClr>
            </a:pPr>
            <a:endParaRPr lang="en-US" altLang="en-US" sz="2000" dirty="0">
              <a:cs typeface="Times New Roman" panose="02020603050405020304" pitchFamily="18" charset="0"/>
            </a:endParaRPr>
          </a:p>
          <a:p>
            <a:pPr marL="0" lvl="1" indent="0">
              <a:spcAft>
                <a:spcPts val="600"/>
              </a:spcAft>
              <a:buClr>
                <a:schemeClr val="tx1"/>
              </a:buClr>
              <a:buNone/>
            </a:pPr>
            <a:r>
              <a:rPr lang="en-US" altLang="en-US" sz="2000" b="1" dirty="0">
                <a:cs typeface="Times New Roman" panose="02020603050405020304" pitchFamily="18" charset="0"/>
              </a:rPr>
              <a:t>NOTE</a:t>
            </a:r>
            <a:r>
              <a:rPr lang="en-US" altLang="en-US" sz="1800" b="1" dirty="0">
                <a:cs typeface="Times New Roman" panose="02020603050405020304" pitchFamily="18" charset="0"/>
              </a:rPr>
              <a:t>: </a:t>
            </a:r>
            <a:r>
              <a:rPr lang="en-US" sz="2000" dirty="0"/>
              <a:t>Award adjustments based on fugitive felon status are not processed like award adjustments based on incarceration.  We adjust the award effective the date of the warrant (or December 27, 2001, whichever is later); we do NOT wait until the 61</a:t>
            </a:r>
            <a:r>
              <a:rPr lang="en-US" sz="2000" baseline="30000" dirty="0"/>
              <a:t>st</a:t>
            </a:r>
            <a:r>
              <a:rPr lang="en-US" sz="2000" dirty="0"/>
              <a:t> day after fugitive felon status begins.</a:t>
            </a:r>
            <a:endParaRPr lang="en-US" altLang="en-US" sz="2000" dirty="0"/>
          </a:p>
          <a:p>
            <a:pPr marL="0" indent="0">
              <a:buFont typeface="Wingdings" panose="05000000000000000000" pitchFamily="2" charset="2"/>
              <a:buNone/>
            </a:pPr>
            <a:endParaRPr lang="en-US" altLang="en-US" sz="2400" dirty="0">
              <a:cs typeface="Times New Roman" panose="02020603050405020304" pitchFamily="18" charset="0"/>
            </a:endParaRPr>
          </a:p>
          <a:p>
            <a:pPr marL="0" indent="0">
              <a:buFont typeface="Wingdings" panose="05000000000000000000" pitchFamily="2" charset="2"/>
              <a:buNone/>
            </a:pPr>
            <a:endParaRPr lang="en-US" altLang="en-US" sz="2400"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424DFE9-A734-4DBD-B4E6-DC6DF10B24C7}"/>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20</a:t>
            </a:fld>
            <a:endParaRPr lang="en-US"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67ED875B-1C72-4C87-ADE4-EB3AAABD9FE7}"/>
              </a:ext>
            </a:extLst>
          </p:cNvPr>
          <p:cNvSpPr>
            <a:spLocks noGrp="1" noChangeArrowheads="1"/>
          </p:cNvSpPr>
          <p:nvPr>
            <p:ph type="title"/>
            <p:custDataLst>
              <p:tags r:id="rId1"/>
            </p:custDataLst>
          </p:nvPr>
        </p:nvSpPr>
        <p:spPr>
          <a:xfrm>
            <a:off x="0" y="793629"/>
            <a:ext cx="9144000" cy="1086867"/>
          </a:xfrm>
        </p:spPr>
        <p:txBody>
          <a:bodyPr/>
          <a:lstStyle/>
          <a:p>
            <a:pPr>
              <a:defRPr/>
            </a:pPr>
            <a:r>
              <a:rPr lang="en-US" sz="3000" dirty="0"/>
              <a:t>Fugitive Felon Effective Dates</a:t>
            </a:r>
            <a:br>
              <a:rPr lang="en-US" sz="3000" dirty="0"/>
            </a:br>
            <a:r>
              <a:rPr lang="en-US" sz="3000" dirty="0"/>
              <a:t>End Date</a:t>
            </a:r>
          </a:p>
        </p:txBody>
      </p:sp>
      <p:sp>
        <p:nvSpPr>
          <p:cNvPr id="20484" name="Rectangle 3">
            <a:extLst>
              <a:ext uri="{FF2B5EF4-FFF2-40B4-BE49-F238E27FC236}">
                <a16:creationId xmlns:a16="http://schemas.microsoft.com/office/drawing/2014/main" id="{179B09AF-3273-4117-80C4-DF241C1E48BC}"/>
              </a:ext>
            </a:extLst>
          </p:cNvPr>
          <p:cNvSpPr>
            <a:spLocks noGrp="1" noChangeArrowheads="1"/>
          </p:cNvSpPr>
          <p:nvPr>
            <p:ph idx="1"/>
            <p:custDataLst>
              <p:tags r:id="rId2"/>
            </p:custDataLst>
          </p:nvPr>
        </p:nvSpPr>
        <p:spPr>
          <a:xfrm>
            <a:off x="457200" y="2057400"/>
            <a:ext cx="8229600" cy="3581399"/>
          </a:xfrm>
          <a:prstGeom prst="rect">
            <a:avLst/>
          </a:prstGeom>
        </p:spPr>
        <p:txBody>
          <a:bodyPr>
            <a:normAutofit/>
          </a:bodyPr>
          <a:lstStyle/>
          <a:p>
            <a:pPr marL="0" indent="0">
              <a:buFont typeface="Wingdings" panose="05000000000000000000" pitchFamily="2" charset="2"/>
              <a:buNone/>
            </a:pPr>
            <a:r>
              <a:rPr lang="en-US" altLang="en-US" dirty="0">
                <a:cs typeface="Times New Roman" panose="02020603050405020304" pitchFamily="18" charset="0"/>
              </a:rPr>
              <a:t>A person is no longer fugitive felon status from the earlier</a:t>
            </a:r>
            <a:r>
              <a:rPr lang="en-US" altLang="en-US" b="1" i="1" dirty="0">
                <a:cs typeface="Times New Roman" panose="02020603050405020304" pitchFamily="18" charset="0"/>
              </a:rPr>
              <a:t> </a:t>
            </a:r>
            <a:r>
              <a:rPr lang="en-US" altLang="en-US" dirty="0">
                <a:cs typeface="Times New Roman" panose="02020603050405020304" pitchFamily="18" charset="0"/>
              </a:rPr>
              <a:t>of the following dates: </a:t>
            </a:r>
            <a:endParaRPr lang="en-US" altLang="en-US" sz="1350" dirty="0">
              <a:cs typeface="Times New Roman" panose="02020603050405020304" pitchFamily="18" charset="0"/>
            </a:endParaRPr>
          </a:p>
          <a:p>
            <a:pPr marL="342900" indent="-342900">
              <a:buFont typeface="Arial" panose="020B0604020202020204" pitchFamily="34" charset="0"/>
              <a:buChar char="•"/>
            </a:pPr>
            <a:r>
              <a:rPr lang="en-US" altLang="en-US" sz="2000" dirty="0">
                <a:cs typeface="Times New Roman" panose="02020603050405020304" pitchFamily="18" charset="0"/>
              </a:rPr>
              <a:t>The date of arrest for the particular warrant that is the subject of the referral from the OIG </a:t>
            </a:r>
            <a:br>
              <a:rPr lang="en-US" altLang="en-US" sz="2000" dirty="0">
                <a:cs typeface="Times New Roman" panose="02020603050405020304" pitchFamily="18" charset="0"/>
              </a:rPr>
            </a:br>
            <a:endParaRPr lang="en-US" altLang="en-US" sz="2000" dirty="0">
              <a:cs typeface="Times New Roman" panose="02020603050405020304" pitchFamily="18" charset="0"/>
            </a:endParaRPr>
          </a:p>
          <a:p>
            <a:pPr marL="342900" indent="-342900">
              <a:buFont typeface="Arial" panose="020B0604020202020204" pitchFamily="34" charset="0"/>
              <a:buChar char="•"/>
            </a:pPr>
            <a:r>
              <a:rPr lang="en-US" altLang="en-US" sz="2000" dirty="0">
                <a:cs typeface="Times New Roman" panose="02020603050405020304" pitchFamily="18" charset="0"/>
              </a:rPr>
              <a:t>The date the warrant is determined to be invalid by the warrant agency, a court, or OIG , usually the date it was declared invalid, or</a:t>
            </a:r>
            <a:br>
              <a:rPr lang="en-US" altLang="en-US" sz="2000" dirty="0">
                <a:cs typeface="Times New Roman" panose="02020603050405020304" pitchFamily="18" charset="0"/>
              </a:rPr>
            </a:br>
            <a:endParaRPr lang="en-US" altLang="en-US" sz="2000" dirty="0"/>
          </a:p>
          <a:p>
            <a:pPr marL="342900" indent="-342900">
              <a:buFont typeface="Arial" panose="020B0604020202020204" pitchFamily="34" charset="0"/>
              <a:buChar char="•"/>
            </a:pPr>
            <a:r>
              <a:rPr lang="en-US" dirty="0"/>
              <a:t>The date the warrant was recalled, dismissed, or quashed</a:t>
            </a:r>
            <a:endParaRPr lang="en-US" altLang="en-US" sz="1000"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52A4D2A-FC6C-45BF-AAD6-D1A17FE77360}"/>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21</a:t>
            </a:fld>
            <a:endParaRPr lang="en-US"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99DAF83A-730E-4D73-A34B-9DFA1CAA1658}"/>
              </a:ext>
            </a:extLst>
          </p:cNvPr>
          <p:cNvSpPr>
            <a:spLocks noGrp="1" noChangeArrowheads="1"/>
          </p:cNvSpPr>
          <p:nvPr>
            <p:ph type="title"/>
            <p:custDataLst>
              <p:tags r:id="rId1"/>
            </p:custDataLst>
          </p:nvPr>
        </p:nvSpPr>
        <p:spPr>
          <a:xfrm>
            <a:off x="0" y="793629"/>
            <a:ext cx="9144000" cy="1086867"/>
          </a:xfrm>
        </p:spPr>
        <p:txBody>
          <a:bodyPr/>
          <a:lstStyle/>
          <a:p>
            <a:pPr>
              <a:defRPr/>
            </a:pPr>
            <a:r>
              <a:rPr lang="en-US" dirty="0"/>
              <a:t>Beneficiary Responsibilities</a:t>
            </a:r>
          </a:p>
        </p:txBody>
      </p:sp>
      <p:sp>
        <p:nvSpPr>
          <p:cNvPr id="18436" name="Rectangle 3">
            <a:extLst>
              <a:ext uri="{FF2B5EF4-FFF2-40B4-BE49-F238E27FC236}">
                <a16:creationId xmlns:a16="http://schemas.microsoft.com/office/drawing/2014/main" id="{E8F50914-D690-4454-A403-55B4DEE41768}"/>
              </a:ext>
            </a:extLst>
          </p:cNvPr>
          <p:cNvSpPr>
            <a:spLocks noGrp="1" noChangeArrowheads="1"/>
          </p:cNvSpPr>
          <p:nvPr>
            <p:ph idx="1"/>
            <p:custDataLst>
              <p:tags r:id="rId2"/>
            </p:custDataLst>
          </p:nvPr>
        </p:nvSpPr>
        <p:spPr>
          <a:xfrm>
            <a:off x="457200" y="2057401"/>
            <a:ext cx="8229600" cy="365126"/>
          </a:xfrm>
          <a:prstGeom prst="rect">
            <a:avLst/>
          </a:prstGeom>
        </p:spPr>
        <p:txBody>
          <a:bodyPr>
            <a:noAutofit/>
          </a:bodyPr>
          <a:lstStyle/>
          <a:p>
            <a:pPr>
              <a:buFont typeface="Wingdings" panose="05000000000000000000" pitchFamily="2" charset="2"/>
              <a:buNone/>
              <a:defRPr/>
            </a:pPr>
            <a:r>
              <a:rPr lang="en-US" altLang="en-US" sz="2400" dirty="0">
                <a:cs typeface="Times New Roman" pitchFamily="18" charset="0"/>
              </a:rPr>
              <a:t>To resume payments, beneficiaries must: </a:t>
            </a:r>
          </a:p>
        </p:txBody>
      </p:sp>
      <p:sp>
        <p:nvSpPr>
          <p:cNvPr id="2" name="Slide Number Placeholder 1">
            <a:extLst>
              <a:ext uri="{FF2B5EF4-FFF2-40B4-BE49-F238E27FC236}">
                <a16:creationId xmlns:a16="http://schemas.microsoft.com/office/drawing/2014/main" id="{4F3C8CA7-2AB2-4149-90C4-1611EA102F1B}"/>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22</a:t>
            </a:fld>
            <a:endParaRPr lang="en-US" altLang="en-US" dirty="0"/>
          </a:p>
        </p:txBody>
      </p:sp>
      <p:sp>
        <p:nvSpPr>
          <p:cNvPr id="3" name="TextBox 2">
            <a:extLst>
              <a:ext uri="{FF2B5EF4-FFF2-40B4-BE49-F238E27FC236}">
                <a16:creationId xmlns:a16="http://schemas.microsoft.com/office/drawing/2014/main" id="{06E0A41F-3700-40DD-A8DB-99D7E3CA7BCA}"/>
              </a:ext>
            </a:extLst>
          </p:cNvPr>
          <p:cNvSpPr txBox="1"/>
          <p:nvPr>
            <p:custDataLst>
              <p:tags r:id="rId4"/>
            </p:custDataLst>
          </p:nvPr>
        </p:nvSpPr>
        <p:spPr>
          <a:xfrm>
            <a:off x="457200" y="2804092"/>
            <a:ext cx="8229600" cy="1015663"/>
          </a:xfrm>
          <a:prstGeom prst="rect">
            <a:avLst/>
          </a:prstGeom>
          <a:noFill/>
        </p:spPr>
        <p:txBody>
          <a:bodyPr wrap="square" rtlCol="0">
            <a:spAutoFit/>
          </a:bodyPr>
          <a:lstStyle/>
          <a:p>
            <a:pPr marL="342900" lvl="0" indent="-342900" hangingPunct="0">
              <a:buFont typeface="Arial" panose="020B0604020202020204" pitchFamily="34" charset="0"/>
              <a:buChar char="•"/>
            </a:pPr>
            <a:r>
              <a:rPr lang="en-US" sz="2000" dirty="0"/>
              <a:t>Notify VA that he/she is no longer in fugitive status</a:t>
            </a:r>
          </a:p>
          <a:p>
            <a:pPr marL="342900" lvl="0" indent="-342900" hangingPunct="0">
              <a:buFont typeface="Arial" panose="020B0604020202020204" pitchFamily="34" charset="0"/>
              <a:buChar char="•"/>
            </a:pPr>
            <a:r>
              <a:rPr lang="en-US" sz="2000" dirty="0"/>
              <a:t>Submit official documentation or provides contact information of an official who can verify fugitive felon status has ended</a:t>
            </a:r>
          </a:p>
        </p:txBody>
      </p:sp>
      <p:sp>
        <p:nvSpPr>
          <p:cNvPr id="5" name="TextBox 4">
            <a:extLst>
              <a:ext uri="{FF2B5EF4-FFF2-40B4-BE49-F238E27FC236}">
                <a16:creationId xmlns:a16="http://schemas.microsoft.com/office/drawing/2014/main" id="{8C053336-BCD3-4B55-B327-A0FC61E0B48B}"/>
              </a:ext>
            </a:extLst>
          </p:cNvPr>
          <p:cNvSpPr txBox="1"/>
          <p:nvPr>
            <p:custDataLst>
              <p:tags r:id="rId5"/>
            </p:custDataLst>
          </p:nvPr>
        </p:nvSpPr>
        <p:spPr>
          <a:xfrm>
            <a:off x="152400" y="4765242"/>
            <a:ext cx="8534400" cy="769441"/>
          </a:xfrm>
          <a:prstGeom prst="rect">
            <a:avLst/>
          </a:prstGeom>
          <a:noFill/>
        </p:spPr>
        <p:txBody>
          <a:bodyPr wrap="square" rtlCol="0">
            <a:spAutoFit/>
          </a:bodyPr>
          <a:lstStyle/>
          <a:p>
            <a:pPr marL="225425">
              <a:spcAft>
                <a:spcPts val="600"/>
              </a:spcAft>
            </a:pPr>
            <a:r>
              <a:rPr lang="en-US" altLang="en-US" sz="2400" dirty="0">
                <a:latin typeface="+mj-lt"/>
                <a:cs typeface="Times New Roman" pitchFamily="18" charset="0"/>
              </a:rPr>
              <a:t>Note: </a:t>
            </a:r>
            <a:r>
              <a:rPr lang="en-US" altLang="en-US" sz="2000" dirty="0">
                <a:latin typeface="+mj-lt"/>
                <a:cs typeface="Times New Roman" pitchFamily="18" charset="0"/>
              </a:rPr>
              <a:t>VSR should document information received via telephone on VA Form 27-0820, Report of General Information  </a:t>
            </a:r>
            <a:endParaRPr lang="en-US" altLang="en-US" sz="2000" dirty="0">
              <a:latin typeface="+mj-lt"/>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4E6BD45B-1FEC-4F7C-BE28-C66E5EA22F99}"/>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VA Responsibilities</a:t>
            </a:r>
          </a:p>
        </p:txBody>
      </p:sp>
      <p:sp>
        <p:nvSpPr>
          <p:cNvPr id="22532" name="Rectangle 3">
            <a:extLst>
              <a:ext uri="{FF2B5EF4-FFF2-40B4-BE49-F238E27FC236}">
                <a16:creationId xmlns:a16="http://schemas.microsoft.com/office/drawing/2014/main" id="{6A131662-F5FA-4317-A1FF-CA03877975DB}"/>
              </a:ext>
            </a:extLst>
          </p:cNvPr>
          <p:cNvSpPr>
            <a:spLocks noGrp="1" noChangeArrowheads="1"/>
          </p:cNvSpPr>
          <p:nvPr>
            <p:ph idx="1"/>
            <p:custDataLst>
              <p:tags r:id="rId2"/>
            </p:custDataLst>
          </p:nvPr>
        </p:nvSpPr>
        <p:spPr>
          <a:xfrm>
            <a:off x="420914" y="1759339"/>
            <a:ext cx="8229600" cy="4305032"/>
          </a:xfrm>
          <a:prstGeom prst="rect">
            <a:avLst/>
          </a:prstGeom>
        </p:spPr>
        <p:txBody>
          <a:bodyPr>
            <a:noAutofit/>
          </a:bodyPr>
          <a:lstStyle/>
          <a:p>
            <a:pPr marL="0" indent="0">
              <a:buFont typeface="Wingdings" panose="05000000000000000000" pitchFamily="2" charset="2"/>
              <a:buNone/>
            </a:pPr>
            <a:r>
              <a:rPr lang="en-US" altLang="en-US" dirty="0">
                <a:cs typeface="Times New Roman" panose="02020603050405020304" pitchFamily="18" charset="0"/>
              </a:rPr>
              <a:t>Resume the payment of benefits at the rate at which the beneficiary is otherwise entitled effective the date the fugitive felon status ended, which is the earlier of the following dates:</a:t>
            </a:r>
          </a:p>
          <a:p>
            <a:pPr marL="0" indent="0">
              <a:buFont typeface="Wingdings" panose="05000000000000000000" pitchFamily="2" charset="2"/>
              <a:buNone/>
            </a:pPr>
            <a:endParaRPr lang="en-US" altLang="en-US" dirty="0">
              <a:cs typeface="Times New Roman" panose="02020603050405020304" pitchFamily="18" charset="0"/>
            </a:endParaRPr>
          </a:p>
          <a:p>
            <a:pPr marL="461963" lvl="1" indent="-236538">
              <a:spcAft>
                <a:spcPts val="600"/>
              </a:spcAft>
              <a:buClr>
                <a:schemeClr val="tx1"/>
              </a:buClr>
            </a:pPr>
            <a:r>
              <a:rPr lang="en-US" altLang="en-US" sz="2000" dirty="0">
                <a:cs typeface="Times New Roman" panose="02020603050405020304" pitchFamily="18" charset="0"/>
              </a:rPr>
              <a:t>the date of arrest for the warrant that resulted in the </a:t>
            </a:r>
            <a:r>
              <a:rPr lang="en-US" altLang="en-US" sz="2000" i="1" dirty="0">
                <a:cs typeface="Times New Roman" panose="02020603050405020304" pitchFamily="18" charset="0"/>
              </a:rPr>
              <a:t>Form FFP-3, or</a:t>
            </a:r>
          </a:p>
          <a:p>
            <a:pPr marL="461963" lvl="1" indent="-236538">
              <a:spcAft>
                <a:spcPts val="600"/>
              </a:spcAft>
              <a:buClr>
                <a:schemeClr val="tx1"/>
              </a:buClr>
            </a:pPr>
            <a:r>
              <a:rPr lang="en-US" altLang="en-US" sz="2000" dirty="0">
                <a:cs typeface="Times New Roman" panose="02020603050405020304" pitchFamily="18" charset="0"/>
              </a:rPr>
              <a:t>The date the warrant is determined invalid by the warrant agency, a court, or OIG</a:t>
            </a:r>
          </a:p>
          <a:p>
            <a:pPr marL="461963" lvl="1" indent="-236538">
              <a:spcAft>
                <a:spcPts val="600"/>
              </a:spcAft>
              <a:buClr>
                <a:schemeClr val="tx1"/>
              </a:buClr>
            </a:pPr>
            <a:endParaRPr lang="en-US" altLang="en-US" sz="2000" dirty="0">
              <a:cs typeface="Times New Roman" panose="02020603050405020304" pitchFamily="18" charset="0"/>
            </a:endParaRPr>
          </a:p>
          <a:p>
            <a:pPr marL="0" lvl="1" indent="0">
              <a:spcAft>
                <a:spcPts val="600"/>
              </a:spcAft>
              <a:buClr>
                <a:schemeClr val="tx1"/>
              </a:buClr>
              <a:buNone/>
            </a:pPr>
            <a:r>
              <a:rPr lang="en-US" altLang="en-US" sz="2000" dirty="0">
                <a:cs typeface="Times New Roman" panose="02020603050405020304" pitchFamily="18" charset="0"/>
              </a:rPr>
              <a:t>If the request for resumption is NOT received within a year, the effective date for resumption is the first of the month following the date VA received the request.</a:t>
            </a:r>
          </a:p>
          <a:p>
            <a:pPr marL="0" indent="0">
              <a:buFont typeface="Wingdings" panose="05000000000000000000" pitchFamily="2" charset="2"/>
              <a:buNone/>
            </a:pPr>
            <a:endParaRPr lang="en-US" altLang="en-US"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A678F3D-14A0-48B3-BCF9-FA8FA6B55FC2}"/>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23</a:t>
            </a:fld>
            <a:endParaRPr lang="en-US"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5E7607A2-2618-4035-BC72-BE071BB14A95}"/>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38 CFR 3.31(c)</a:t>
            </a:r>
          </a:p>
        </p:txBody>
      </p:sp>
      <p:sp>
        <p:nvSpPr>
          <p:cNvPr id="23556" name="Rectangle 3">
            <a:extLst>
              <a:ext uri="{FF2B5EF4-FFF2-40B4-BE49-F238E27FC236}">
                <a16:creationId xmlns:a16="http://schemas.microsoft.com/office/drawing/2014/main" id="{7041454F-6F02-4F52-9281-B9DE11D6764A}"/>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a:buClr>
                <a:srgbClr val="1D3275"/>
              </a:buClr>
            </a:pPr>
            <a:r>
              <a:rPr lang="en-US" dirty="0"/>
              <a:t>38 CFR 3.31(c) provides an exception to the general provisions of 38 CFR 3.31. The resumption of payments is not</a:t>
            </a:r>
            <a:r>
              <a:rPr lang="en-US" b="1" dirty="0"/>
              <a:t> </a:t>
            </a:r>
            <a:r>
              <a:rPr lang="en-US" dirty="0"/>
              <a:t>to</a:t>
            </a:r>
            <a:r>
              <a:rPr lang="en-US" b="1" dirty="0"/>
              <a:t> </a:t>
            </a:r>
            <a:r>
              <a:rPr lang="en-US" dirty="0"/>
              <a:t>be</a:t>
            </a:r>
            <a:r>
              <a:rPr lang="en-US" b="1" dirty="0"/>
              <a:t> </a:t>
            </a:r>
            <a:r>
              <a:rPr lang="en-US" dirty="0"/>
              <a:t>deferred until the first of the following month.</a:t>
            </a:r>
          </a:p>
          <a:p>
            <a:pPr>
              <a:buClr>
                <a:srgbClr val="1D3275"/>
              </a:buClr>
            </a:pPr>
            <a:endParaRPr lang="en-US" altLang="en-US" dirty="0">
              <a:cs typeface="Times New Roman" panose="02020603050405020304" pitchFamily="18" charset="0"/>
            </a:endParaRPr>
          </a:p>
          <a:p>
            <a:pPr marL="0" indent="0" eaLnBrk="1" hangingPunct="1">
              <a:buClr>
                <a:srgbClr val="1D3275"/>
              </a:buClr>
              <a:buFont typeface="Wingdings" panose="05000000000000000000" pitchFamily="2" charset="2"/>
              <a:buNone/>
            </a:pPr>
            <a:r>
              <a:rPr lang="en-US" altLang="en-US" b="1" i="1" dirty="0"/>
              <a:t>Example</a:t>
            </a:r>
            <a:r>
              <a:rPr lang="en-US" altLang="en-US" dirty="0"/>
              <a:t>:  If fugitive felon status ends on October 14, 2018, resume payments effective October 14, not November 1.</a:t>
            </a:r>
          </a:p>
          <a:p>
            <a:pPr marL="0" indent="0" eaLnBrk="1" hangingPunct="1">
              <a:buClr>
                <a:srgbClr val="1D3275"/>
              </a:buClr>
              <a:buFont typeface="Wingdings" panose="05000000000000000000" pitchFamily="2" charset="2"/>
              <a:buNone/>
            </a:pPr>
            <a:endParaRPr lang="en-US" altLang="en-US" dirty="0"/>
          </a:p>
          <a:p>
            <a:pPr marL="0" indent="0" eaLnBrk="1" hangingPunct="1">
              <a:buClr>
                <a:srgbClr val="1D3275"/>
              </a:buClr>
              <a:buFont typeface="Wingdings" panose="05000000000000000000" pitchFamily="2" charset="2"/>
              <a:buNone/>
            </a:pPr>
            <a:r>
              <a:rPr lang="en-US" altLang="en-US" b="1" i="1" dirty="0"/>
              <a:t>Exception:</a:t>
            </a:r>
            <a:r>
              <a:rPr lang="en-US" altLang="en-US" dirty="0"/>
              <a:t> If VA does not receive notice within one-year time frame, effective date is the first of the month following the date VA received the notice.</a:t>
            </a:r>
            <a:endParaRPr lang="en-US" altLang="en-US" b="1" i="1" dirty="0"/>
          </a:p>
        </p:txBody>
      </p:sp>
      <p:sp>
        <p:nvSpPr>
          <p:cNvPr id="2" name="Slide Number Placeholder 1">
            <a:extLst>
              <a:ext uri="{FF2B5EF4-FFF2-40B4-BE49-F238E27FC236}">
                <a16:creationId xmlns:a16="http://schemas.microsoft.com/office/drawing/2014/main" id="{340CC332-E29E-4EA9-8A68-DF99F7BFFE9A}"/>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24</a:t>
            </a:fld>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5E9FB951-6DAF-4A62-BB2B-45F269AE6A75}"/>
              </a:ext>
            </a:extLst>
          </p:cNvPr>
          <p:cNvSpPr>
            <a:spLocks noGrp="1" noChangeArrowheads="1"/>
          </p:cNvSpPr>
          <p:nvPr>
            <p:ph type="title"/>
            <p:custDataLst>
              <p:tags r:id="rId1"/>
            </p:custDataLst>
          </p:nvPr>
        </p:nvSpPr>
        <p:spPr>
          <a:xfrm>
            <a:off x="0" y="793629"/>
            <a:ext cx="9144000" cy="1086867"/>
          </a:xfrm>
        </p:spPr>
        <p:txBody>
          <a:bodyPr>
            <a:normAutofit fontScale="90000"/>
          </a:bodyPr>
          <a:lstStyle/>
          <a:p>
            <a:pPr hangingPunct="0"/>
            <a:br>
              <a:rPr lang="en-US" dirty="0"/>
            </a:br>
            <a:r>
              <a:rPr lang="en-US" dirty="0"/>
              <a:t>Notice That Fugitive Status Has Ended </a:t>
            </a:r>
            <a:r>
              <a:rPr lang="en-US" u="sng" dirty="0"/>
              <a:t> </a:t>
            </a:r>
            <a:br>
              <a:rPr lang="en-US" dirty="0"/>
            </a:br>
            <a:endParaRPr lang="en-US" dirty="0"/>
          </a:p>
        </p:txBody>
      </p:sp>
      <p:sp>
        <p:nvSpPr>
          <p:cNvPr id="24580" name="Rectangle 3">
            <a:extLst>
              <a:ext uri="{FF2B5EF4-FFF2-40B4-BE49-F238E27FC236}">
                <a16:creationId xmlns:a16="http://schemas.microsoft.com/office/drawing/2014/main" id="{3C5A3997-DA07-4949-9D50-136C5F61B8D7}"/>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r>
              <a:rPr lang="en-US" sz="2400" dirty="0"/>
              <a:t>Use EP 290, </a:t>
            </a:r>
            <a:r>
              <a:rPr lang="en-US" sz="2400" i="1" dirty="0"/>
              <a:t>Fugitive Felon</a:t>
            </a:r>
            <a:r>
              <a:rPr lang="en-US" sz="2400" dirty="0"/>
              <a:t>, to control and process correspondence VA subsequently receives from the beneficiary (or </a:t>
            </a:r>
            <a:r>
              <a:rPr lang="en-US" sz="2400" dirty="0" err="1"/>
              <a:t>apportionee</a:t>
            </a:r>
            <a:r>
              <a:rPr lang="en-US" sz="2400" dirty="0"/>
              <a:t>, if applicable) that alleges the beneficiary or his/her dependent is no longer a fugitive.</a:t>
            </a:r>
            <a:endParaRPr lang="en-US" altLang="en-US" sz="2400"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35EFDA5-C771-4438-B45A-7B11DCE88A0B}"/>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25</a:t>
            </a:fld>
            <a:endParaRPr lang="en-US"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298F9108-1A2E-46A6-8C43-724E866D6B35}"/>
              </a:ext>
            </a:extLst>
          </p:cNvPr>
          <p:cNvSpPr>
            <a:spLocks noGrp="1" noChangeArrowheads="1"/>
          </p:cNvSpPr>
          <p:nvPr>
            <p:ph type="title"/>
            <p:custDataLst>
              <p:tags r:id="rId1"/>
            </p:custDataLst>
          </p:nvPr>
        </p:nvSpPr>
        <p:spPr>
          <a:xfrm>
            <a:off x="0" y="793629"/>
            <a:ext cx="9144000" cy="806571"/>
          </a:xfrm>
        </p:spPr>
        <p:txBody>
          <a:bodyPr/>
          <a:lstStyle/>
          <a:p>
            <a:pPr eaLnBrk="1" hangingPunct="1">
              <a:defRPr/>
            </a:pPr>
            <a:r>
              <a:rPr lang="en-US" dirty="0"/>
              <a:t>Verifying an Individual is No Longer a Fugitive</a:t>
            </a:r>
          </a:p>
        </p:txBody>
      </p:sp>
      <p:sp>
        <p:nvSpPr>
          <p:cNvPr id="2" name="Slide Number Placeholder 1">
            <a:extLst>
              <a:ext uri="{FF2B5EF4-FFF2-40B4-BE49-F238E27FC236}">
                <a16:creationId xmlns:a16="http://schemas.microsoft.com/office/drawing/2014/main" id="{AFD5F713-D666-4F4A-89CC-FEB07AB640F7}"/>
              </a:ext>
            </a:extLst>
          </p:cNvPr>
          <p:cNvSpPr>
            <a:spLocks noGrp="1"/>
          </p:cNvSpPr>
          <p:nvPr>
            <p:ph type="sldNum" sz="quarter" idx="12"/>
            <p:custDataLst>
              <p:tags r:id="rId2"/>
            </p:custDataLst>
          </p:nvPr>
        </p:nvSpPr>
        <p:spPr>
          <a:xfrm>
            <a:off x="6931152" y="6601976"/>
            <a:ext cx="2133600" cy="365125"/>
          </a:xfrm>
        </p:spPr>
        <p:txBody>
          <a:bodyPr/>
          <a:lstStyle/>
          <a:p>
            <a:fld id="{316B7093-D536-4DF6-A4A4-9B7B02193B6D}" type="slidenum">
              <a:rPr lang="en-US" altLang="en-US" smtClean="0"/>
              <a:pPr/>
              <a:t>26</a:t>
            </a:fld>
            <a:endParaRPr lang="en-US" altLang="en-US" dirty="0"/>
          </a:p>
        </p:txBody>
      </p:sp>
      <p:graphicFrame>
        <p:nvGraphicFramePr>
          <p:cNvPr id="6" name="Table 6">
            <a:extLst>
              <a:ext uri="{FF2B5EF4-FFF2-40B4-BE49-F238E27FC236}">
                <a16:creationId xmlns:a16="http://schemas.microsoft.com/office/drawing/2014/main" id="{4280E31A-D33C-4BE4-B705-E9C71D6EDC58}"/>
              </a:ext>
            </a:extLst>
          </p:cNvPr>
          <p:cNvGraphicFramePr>
            <a:graphicFrameLocks noGrp="1"/>
          </p:cNvGraphicFramePr>
          <p:nvPr>
            <p:ph idx="1"/>
            <p:extLst>
              <p:ext uri="{D42A27DB-BD31-4B8C-83A1-F6EECF244321}">
                <p14:modId xmlns:p14="http://schemas.microsoft.com/office/powerpoint/2010/main" val="4071494490"/>
              </p:ext>
            </p:extLst>
          </p:nvPr>
        </p:nvGraphicFramePr>
        <p:xfrm>
          <a:off x="304800" y="1417200"/>
          <a:ext cx="8534400" cy="5061783"/>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989981278"/>
                    </a:ext>
                  </a:extLst>
                </a:gridCol>
                <a:gridCol w="5257800">
                  <a:extLst>
                    <a:ext uri="{9D8B030D-6E8A-4147-A177-3AD203B41FA5}">
                      <a16:colId xmlns:a16="http://schemas.microsoft.com/office/drawing/2014/main" val="587500746"/>
                    </a:ext>
                  </a:extLst>
                </a:gridCol>
              </a:tblGrid>
              <a:tr h="462137">
                <a:tc>
                  <a:txBody>
                    <a:bodyPr/>
                    <a:lstStyle/>
                    <a:p>
                      <a:r>
                        <a:rPr lang="en-US" sz="2400" dirty="0">
                          <a:solidFill>
                            <a:schemeClr val="tx1"/>
                          </a:solidFill>
                        </a:rPr>
                        <a:t>If</a:t>
                      </a:r>
                    </a:p>
                  </a:txBody>
                  <a:tcPr/>
                </a:tc>
                <a:tc>
                  <a:txBody>
                    <a:bodyPr/>
                    <a:lstStyle/>
                    <a:p>
                      <a:r>
                        <a:rPr lang="en-US" sz="2200" dirty="0">
                          <a:solidFill>
                            <a:schemeClr val="tx1"/>
                          </a:solidFill>
                        </a:rPr>
                        <a:t>Then</a:t>
                      </a:r>
                    </a:p>
                  </a:txBody>
                  <a:tcPr/>
                </a:tc>
                <a:extLst>
                  <a:ext uri="{0D108BD9-81ED-4DB2-BD59-A6C34878D82A}">
                    <a16:rowId xmlns:a16="http://schemas.microsoft.com/office/drawing/2014/main" val="1882684713"/>
                  </a:ext>
                </a:extLst>
              </a:tr>
              <a:tr h="1571265">
                <a:tc>
                  <a:txBody>
                    <a:bodyPr/>
                    <a:lstStyle/>
                    <a:p>
                      <a:r>
                        <a:rPr lang="en-US" sz="1200" kern="1200" dirty="0">
                          <a:solidFill>
                            <a:schemeClr val="dk1"/>
                          </a:solidFill>
                          <a:effectLst/>
                          <a:latin typeface="+mn-lt"/>
                          <a:ea typeface="+mn-ea"/>
                          <a:cs typeface="+mn-cs"/>
                        </a:rPr>
                        <a:t>the beneficiary (or </a:t>
                      </a:r>
                      <a:r>
                        <a:rPr lang="en-US" sz="1200" kern="1200" dirty="0" err="1">
                          <a:solidFill>
                            <a:schemeClr val="dk1"/>
                          </a:solidFill>
                          <a:effectLst/>
                          <a:latin typeface="+mn-lt"/>
                          <a:ea typeface="+mn-ea"/>
                          <a:cs typeface="+mn-cs"/>
                        </a:rPr>
                        <a:t>apportionee</a:t>
                      </a:r>
                      <a:r>
                        <a:rPr lang="en-US" sz="1200" kern="1200" dirty="0">
                          <a:solidFill>
                            <a:schemeClr val="dk1"/>
                          </a:solidFill>
                          <a:effectLst/>
                          <a:latin typeface="+mn-lt"/>
                          <a:ea typeface="+mn-ea"/>
                          <a:cs typeface="+mn-cs"/>
                        </a:rPr>
                        <a:t>, if applicable)</a:t>
                      </a:r>
                      <a:endParaRPr lang="en-US" sz="1200" dirty="0">
                        <a:effectLst/>
                      </a:endParaRPr>
                    </a:p>
                    <a:p>
                      <a:pPr marL="342900" indent="-342900">
                        <a:buFont typeface="Arial" panose="020B0604020202020204" pitchFamily="34" charset="0"/>
                        <a:buChar char="•"/>
                      </a:pPr>
                      <a:r>
                        <a:rPr lang="en-US" sz="1200" kern="1200" dirty="0">
                          <a:solidFill>
                            <a:schemeClr val="dk1"/>
                          </a:solidFill>
                          <a:effectLst/>
                          <a:latin typeface="+mn-lt"/>
                          <a:ea typeface="+mn-ea"/>
                          <a:cs typeface="+mn-cs"/>
                        </a:rPr>
                        <a:t>does not furnish acceptable documentary proof that fugitive status has ended, but</a:t>
                      </a:r>
                      <a:endParaRPr lang="en-US" sz="1200" dirty="0">
                        <a:effectLst/>
                      </a:endParaRPr>
                    </a:p>
                    <a:p>
                      <a:pPr marL="342900" indent="-342900">
                        <a:buFont typeface="Arial" panose="020B0604020202020204" pitchFamily="34" charset="0"/>
                        <a:buChar char="•"/>
                      </a:pPr>
                      <a:r>
                        <a:rPr lang="en-US" sz="1200" kern="1200" dirty="0">
                          <a:solidFill>
                            <a:schemeClr val="dk1"/>
                          </a:solidFill>
                          <a:effectLst/>
                          <a:latin typeface="+mn-lt"/>
                          <a:ea typeface="+mn-ea"/>
                          <a:cs typeface="+mn-cs"/>
                        </a:rPr>
                        <a:t>does furnish the name, title, and address or telephone number of an official, such as a parole officer, who can verify the fugitive status has ended</a:t>
                      </a:r>
                      <a:endParaRPr lang="en-US" sz="1200" dirty="0">
                        <a:solidFill>
                          <a:schemeClr val="tx1"/>
                        </a:solidFill>
                      </a:endParaRPr>
                    </a:p>
                  </a:txBody>
                  <a:tcPr/>
                </a:tc>
                <a:tc>
                  <a:txBody>
                    <a:bodyPr/>
                    <a:lstStyle/>
                    <a:p>
                      <a:pPr fontAlgn="t"/>
                      <a:r>
                        <a:rPr lang="en-US" sz="1200" kern="1200" dirty="0">
                          <a:solidFill>
                            <a:schemeClr val="dk1"/>
                          </a:solidFill>
                          <a:effectLst/>
                          <a:latin typeface="+mn-lt"/>
                          <a:ea typeface="+mn-ea"/>
                          <a:cs typeface="+mn-cs"/>
                        </a:rPr>
                        <a:t>make one attempt to contact that official.</a:t>
                      </a:r>
                      <a:endParaRPr lang="en-US" sz="1200" dirty="0">
                        <a:effectLst/>
                      </a:endParaRPr>
                    </a:p>
                    <a:p>
                      <a:pPr fontAlgn="t"/>
                      <a:endParaRPr lang="en-US" sz="1200" b="1" i="1" kern="1200" dirty="0">
                        <a:solidFill>
                          <a:schemeClr val="dk1"/>
                        </a:solidFill>
                        <a:effectLst/>
                        <a:latin typeface="+mn-lt"/>
                        <a:ea typeface="+mn-ea"/>
                        <a:cs typeface="+mn-cs"/>
                      </a:endParaRPr>
                    </a:p>
                    <a:p>
                      <a:pPr fontAlgn="t"/>
                      <a:r>
                        <a:rPr lang="en-US" sz="1200" b="1" i="1" kern="1200" dirty="0">
                          <a:solidFill>
                            <a:schemeClr val="dk1"/>
                          </a:solidFill>
                          <a:effectLst/>
                          <a:latin typeface="+mn-lt"/>
                          <a:ea typeface="+mn-ea"/>
                          <a:cs typeface="+mn-cs"/>
                        </a:rPr>
                        <a:t>Note</a:t>
                      </a:r>
                      <a:r>
                        <a:rPr lang="en-US" sz="1200" kern="1200" dirty="0">
                          <a:solidFill>
                            <a:schemeClr val="dk1"/>
                          </a:solidFill>
                          <a:effectLst/>
                          <a:latin typeface="+mn-lt"/>
                          <a:ea typeface="+mn-ea"/>
                          <a:cs typeface="+mn-cs"/>
                        </a:rPr>
                        <a:t>:  Follow the instructions in </a:t>
                      </a:r>
                      <a:r>
                        <a:rPr lang="en-US" sz="1200" kern="1200" dirty="0">
                          <a:solidFill>
                            <a:schemeClr val="dk1"/>
                          </a:solidFill>
                          <a:effectLst/>
                          <a:latin typeface="+mn-lt"/>
                          <a:ea typeface="+mn-ea"/>
                          <a:cs typeface="+mn-cs"/>
                          <a:hlinkClick r:id="rId5"/>
                        </a:rPr>
                        <a:t>M21-1, Part III, Subpart iii, 1.B.1.e</a:t>
                      </a:r>
                      <a:r>
                        <a:rPr lang="en-US" sz="1200" kern="1200" dirty="0">
                          <a:solidFill>
                            <a:schemeClr val="dk1"/>
                          </a:solidFill>
                          <a:effectLst/>
                          <a:latin typeface="+mn-lt"/>
                          <a:ea typeface="+mn-ea"/>
                          <a:cs typeface="+mn-cs"/>
                        </a:rPr>
                        <a:t>, for documenting attempts to obtain information by telephone.</a:t>
                      </a:r>
                      <a:endParaRPr lang="en-US" sz="1200" dirty="0">
                        <a:solidFill>
                          <a:schemeClr val="tx1"/>
                        </a:solidFill>
                      </a:endParaRPr>
                    </a:p>
                  </a:txBody>
                  <a:tcPr/>
                </a:tc>
                <a:extLst>
                  <a:ext uri="{0D108BD9-81ED-4DB2-BD59-A6C34878D82A}">
                    <a16:rowId xmlns:a16="http://schemas.microsoft.com/office/drawing/2014/main" val="3120594182"/>
                  </a:ext>
                </a:extLst>
              </a:tr>
              <a:tr h="1016701">
                <a:tc>
                  <a:txBody>
                    <a:bodyPr/>
                    <a:lstStyle/>
                    <a:p>
                      <a:r>
                        <a:rPr lang="en-US" sz="1200" kern="1200" dirty="0">
                          <a:solidFill>
                            <a:schemeClr val="dk1"/>
                          </a:solidFill>
                          <a:effectLst/>
                          <a:latin typeface="+mn-lt"/>
                          <a:ea typeface="+mn-ea"/>
                          <a:cs typeface="+mn-cs"/>
                        </a:rPr>
                        <a:t>the official confirms the fugitive status has ended</a:t>
                      </a:r>
                      <a:endParaRPr lang="en-US" sz="1200" dirty="0">
                        <a:solidFill>
                          <a:schemeClr val="tx1"/>
                        </a:solidFill>
                      </a:endParaRPr>
                    </a:p>
                  </a:txBody>
                  <a:tcPr/>
                </a:tc>
                <a:tc>
                  <a:txBody>
                    <a:bodyPr/>
                    <a:lstStyle/>
                    <a:p>
                      <a:pPr marL="171450" indent="-171450">
                        <a:buFont typeface="Arial" panose="020B0604020202020204" pitchFamily="34" charset="0"/>
                        <a:buChar char="•"/>
                      </a:pPr>
                      <a:r>
                        <a:rPr lang="en-US" sz="1200" kern="1200" dirty="0">
                          <a:solidFill>
                            <a:schemeClr val="dk1"/>
                          </a:solidFill>
                          <a:effectLst/>
                          <a:latin typeface="+mn-lt"/>
                          <a:ea typeface="+mn-ea"/>
                          <a:cs typeface="+mn-cs"/>
                        </a:rPr>
                        <a:t>make sure the official provides the date the warrant was cleared, and </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document the official’s statement on </a:t>
                      </a:r>
                      <a:r>
                        <a:rPr lang="en-US" sz="1200" i="1" kern="1200" dirty="0">
                          <a:solidFill>
                            <a:schemeClr val="dk1"/>
                          </a:solidFill>
                          <a:effectLst/>
                          <a:latin typeface="+mn-lt"/>
                          <a:ea typeface="+mn-ea"/>
                          <a:cs typeface="+mn-cs"/>
                          <a:hlinkClick r:id="rId6"/>
                        </a:rPr>
                        <a:t>VA Form 27-0820</a:t>
                      </a:r>
                      <a:r>
                        <a:rPr lang="en-US" sz="1200" i="1" kern="1200" dirty="0">
                          <a:solidFill>
                            <a:schemeClr val="dk1"/>
                          </a:solidFill>
                          <a:effectLst/>
                          <a:latin typeface="+mn-lt"/>
                          <a:ea typeface="+mn-ea"/>
                          <a:cs typeface="+mn-cs"/>
                        </a:rPr>
                        <a:t>.</a:t>
                      </a:r>
                    </a:p>
                    <a:p>
                      <a:endParaRPr lang="en-US" sz="1200" dirty="0">
                        <a:effectLst/>
                      </a:endParaRPr>
                    </a:p>
                    <a:p>
                      <a:r>
                        <a:rPr lang="en-US" sz="1200" b="1" i="1" kern="1200" dirty="0">
                          <a:solidFill>
                            <a:schemeClr val="dk1"/>
                          </a:solidFill>
                          <a:effectLst/>
                          <a:latin typeface="+mn-lt"/>
                          <a:ea typeface="+mn-ea"/>
                          <a:cs typeface="+mn-cs"/>
                        </a:rPr>
                        <a:t>Important</a:t>
                      </a:r>
                      <a:r>
                        <a:rPr lang="en-US" sz="1200" kern="1200" dirty="0">
                          <a:solidFill>
                            <a:schemeClr val="dk1"/>
                          </a:solidFill>
                          <a:effectLst/>
                          <a:latin typeface="+mn-lt"/>
                          <a:ea typeface="+mn-ea"/>
                          <a:cs typeface="+mn-cs"/>
                        </a:rPr>
                        <a:t>:  It is not enough for the official to simply state there are no outstanding warrants; claims processors </a:t>
                      </a:r>
                      <a:r>
                        <a:rPr lang="en-US" sz="1200" b="1" i="1" kern="1200" dirty="0">
                          <a:solidFill>
                            <a:schemeClr val="dk1"/>
                          </a:solidFill>
                          <a:effectLst/>
                          <a:latin typeface="+mn-lt"/>
                          <a:ea typeface="+mn-ea"/>
                          <a:cs typeface="+mn-cs"/>
                        </a:rPr>
                        <a:t>must</a:t>
                      </a:r>
                      <a:r>
                        <a:rPr lang="en-US" sz="1200" kern="1200" dirty="0">
                          <a:solidFill>
                            <a:schemeClr val="dk1"/>
                          </a:solidFill>
                          <a:effectLst/>
                          <a:latin typeface="+mn-lt"/>
                          <a:ea typeface="+mn-ea"/>
                          <a:cs typeface="+mn-cs"/>
                        </a:rPr>
                        <a:t> obtain the date the warrant was cleared.</a:t>
                      </a:r>
                      <a:endParaRPr lang="en-US" sz="1200" dirty="0">
                        <a:solidFill>
                          <a:schemeClr val="tx1"/>
                        </a:solidFill>
                      </a:endParaRPr>
                    </a:p>
                  </a:txBody>
                  <a:tcPr/>
                </a:tc>
                <a:extLst>
                  <a:ext uri="{0D108BD9-81ED-4DB2-BD59-A6C34878D82A}">
                    <a16:rowId xmlns:a16="http://schemas.microsoft.com/office/drawing/2014/main" val="2986802544"/>
                  </a:ext>
                </a:extLst>
              </a:tr>
              <a:tr h="1016701">
                <a:tc>
                  <a:txBody>
                    <a:bodyPr/>
                    <a:lstStyle/>
                    <a:p>
                      <a:r>
                        <a:rPr lang="en-US" sz="1200" kern="1200" dirty="0">
                          <a:solidFill>
                            <a:schemeClr val="dk1"/>
                          </a:solidFill>
                          <a:effectLst/>
                          <a:latin typeface="+mn-lt"/>
                          <a:ea typeface="+mn-ea"/>
                          <a:cs typeface="+mn-cs"/>
                        </a:rPr>
                        <a:t>it is not possible to contact the official using the information the beneficiary (or </a:t>
                      </a:r>
                      <a:r>
                        <a:rPr lang="en-US" sz="1200" kern="1200" dirty="0" err="1">
                          <a:solidFill>
                            <a:schemeClr val="dk1"/>
                          </a:solidFill>
                          <a:effectLst/>
                          <a:latin typeface="+mn-lt"/>
                          <a:ea typeface="+mn-ea"/>
                          <a:cs typeface="+mn-cs"/>
                        </a:rPr>
                        <a:t>apportionee</a:t>
                      </a:r>
                      <a:r>
                        <a:rPr lang="en-US" sz="1200" kern="1200" dirty="0">
                          <a:solidFill>
                            <a:schemeClr val="dk1"/>
                          </a:solidFill>
                          <a:effectLst/>
                          <a:latin typeface="+mn-lt"/>
                          <a:ea typeface="+mn-ea"/>
                          <a:cs typeface="+mn-cs"/>
                        </a:rPr>
                        <a:t>) provided</a:t>
                      </a:r>
                      <a:r>
                        <a:rPr lang="en-US" sz="1200" kern="1200">
                          <a:solidFill>
                            <a:schemeClr val="dk1"/>
                          </a:solidFill>
                          <a:effectLst/>
                          <a:latin typeface="+mn-lt"/>
                          <a:ea typeface="+mn-ea"/>
                          <a:cs typeface="+mn-cs"/>
                        </a:rPr>
                        <a:t>, or obtain </a:t>
                      </a:r>
                      <a:r>
                        <a:rPr lang="en-US" sz="1200" kern="1200" dirty="0">
                          <a:solidFill>
                            <a:schemeClr val="dk1"/>
                          </a:solidFill>
                          <a:effectLst/>
                          <a:latin typeface="+mn-lt"/>
                          <a:ea typeface="+mn-ea"/>
                          <a:cs typeface="+mn-cs"/>
                        </a:rPr>
                        <a:t>a better address/telephone number from other sources</a:t>
                      </a:r>
                      <a:endParaRPr lang="en-US" sz="1200" dirty="0">
                        <a:solidFill>
                          <a:schemeClr val="tx1"/>
                        </a:solidFill>
                      </a:endParaRPr>
                    </a:p>
                  </a:txBody>
                  <a:tcPr/>
                </a:tc>
                <a:tc>
                  <a:txBody>
                    <a:bodyPr/>
                    <a:lstStyle/>
                    <a:p>
                      <a:r>
                        <a:rPr lang="en-US" sz="1200" kern="1200" dirty="0">
                          <a:solidFill>
                            <a:schemeClr val="dk1"/>
                          </a:solidFill>
                          <a:effectLst/>
                          <a:latin typeface="+mn-lt"/>
                          <a:ea typeface="+mn-ea"/>
                          <a:cs typeface="+mn-cs"/>
                        </a:rPr>
                        <a:t>advise the beneficiary (or </a:t>
                      </a:r>
                      <a:r>
                        <a:rPr lang="en-US" sz="1200" kern="1200" dirty="0" err="1">
                          <a:solidFill>
                            <a:schemeClr val="dk1"/>
                          </a:solidFill>
                          <a:effectLst/>
                          <a:latin typeface="+mn-lt"/>
                          <a:ea typeface="+mn-ea"/>
                          <a:cs typeface="+mn-cs"/>
                        </a:rPr>
                        <a:t>apportionee</a:t>
                      </a:r>
                      <a:r>
                        <a:rPr lang="en-US" sz="1200" kern="1200" dirty="0">
                          <a:solidFill>
                            <a:schemeClr val="dk1"/>
                          </a:solidFill>
                          <a:effectLst/>
                          <a:latin typeface="+mn-lt"/>
                          <a:ea typeface="+mn-ea"/>
                          <a:cs typeface="+mn-cs"/>
                        </a:rPr>
                        <a:t>) of this fact, and</a:t>
                      </a:r>
                      <a:endParaRPr lang="en-US" sz="1200" dirty="0">
                        <a:effectLst/>
                      </a:endParaRPr>
                    </a:p>
                    <a:p>
                      <a:r>
                        <a:rPr lang="en-US" sz="1200" kern="1200" dirty="0">
                          <a:solidFill>
                            <a:schemeClr val="dk1"/>
                          </a:solidFill>
                          <a:effectLst/>
                          <a:latin typeface="+mn-lt"/>
                          <a:ea typeface="+mn-ea"/>
                          <a:cs typeface="+mn-cs"/>
                        </a:rPr>
                        <a:t>remind him/her that benefits may not be resumed until VA receives proof that the fugitive status has ended.</a:t>
                      </a:r>
                      <a:endParaRPr lang="en-US" sz="1200" dirty="0">
                        <a:solidFill>
                          <a:schemeClr val="tx1"/>
                        </a:solidFill>
                      </a:endParaRPr>
                    </a:p>
                  </a:txBody>
                  <a:tcPr/>
                </a:tc>
                <a:extLst>
                  <a:ext uri="{0D108BD9-81ED-4DB2-BD59-A6C34878D82A}">
                    <a16:rowId xmlns:a16="http://schemas.microsoft.com/office/drawing/2014/main" val="3082409506"/>
                  </a:ext>
                </a:extLst>
              </a:tr>
              <a:tr h="764396">
                <a:tc>
                  <a:txBody>
                    <a:bodyPr/>
                    <a:lstStyle/>
                    <a:p>
                      <a:r>
                        <a:rPr lang="en-US" sz="1200" kern="1200" dirty="0">
                          <a:solidFill>
                            <a:schemeClr val="dk1"/>
                          </a:solidFill>
                          <a:effectLst/>
                          <a:latin typeface="+mn-lt"/>
                          <a:ea typeface="+mn-ea"/>
                          <a:cs typeface="+mn-cs"/>
                        </a:rPr>
                        <a:t>contact with the official is made, but the official is unwilling to release information to VA</a:t>
                      </a:r>
                      <a:endParaRPr lang="en-US" sz="1200" dirty="0">
                        <a:solidFill>
                          <a:schemeClr val="tx1"/>
                        </a:solidFill>
                      </a:endParaRPr>
                    </a:p>
                  </a:txBody>
                  <a:tcPr/>
                </a:tc>
                <a:tc>
                  <a:txBody>
                    <a:bodyPr/>
                    <a:lstStyle/>
                    <a:p>
                      <a:r>
                        <a:rPr lang="en-US" sz="1200" kern="1200" dirty="0">
                          <a:solidFill>
                            <a:schemeClr val="dk1"/>
                          </a:solidFill>
                          <a:effectLst/>
                          <a:latin typeface="+mn-lt"/>
                          <a:ea typeface="+mn-ea"/>
                          <a:cs typeface="+mn-cs"/>
                        </a:rPr>
                        <a:t>contact the regional OIG Fugitive Felon Coordinator for assistance.</a:t>
                      </a:r>
                      <a:endParaRPr lang="en-US" sz="1200" dirty="0">
                        <a:effectLst/>
                      </a:endParaRPr>
                    </a:p>
                    <a:p>
                      <a:endParaRPr lang="en-US" sz="1200" b="1" i="1" kern="1200" dirty="0">
                        <a:solidFill>
                          <a:schemeClr val="dk1"/>
                        </a:solidFill>
                        <a:effectLst/>
                        <a:latin typeface="+mn-lt"/>
                        <a:ea typeface="+mn-ea"/>
                        <a:cs typeface="+mn-cs"/>
                      </a:endParaRPr>
                    </a:p>
                    <a:p>
                      <a:r>
                        <a:rPr lang="en-US" sz="1200" b="1" i="1" kern="1200" dirty="0">
                          <a:solidFill>
                            <a:schemeClr val="dk1"/>
                          </a:solidFill>
                          <a:effectLst/>
                          <a:latin typeface="+mn-lt"/>
                          <a:ea typeface="+mn-ea"/>
                          <a:cs typeface="+mn-cs"/>
                        </a:rPr>
                        <a:t>Reference</a:t>
                      </a:r>
                      <a:r>
                        <a:rPr lang="en-US" sz="1200" kern="1200" dirty="0">
                          <a:solidFill>
                            <a:schemeClr val="dk1"/>
                          </a:solidFill>
                          <a:effectLst/>
                          <a:latin typeface="+mn-lt"/>
                          <a:ea typeface="+mn-ea"/>
                          <a:cs typeface="+mn-cs"/>
                        </a:rPr>
                        <a:t>:  For information about contacting an OIG Fugitive Felon Coordinator, see </a:t>
                      </a:r>
                      <a:r>
                        <a:rPr lang="en-US" sz="1200" kern="1200" dirty="0">
                          <a:solidFill>
                            <a:schemeClr val="dk1"/>
                          </a:solidFill>
                          <a:effectLst/>
                          <a:latin typeface="+mn-lt"/>
                          <a:ea typeface="+mn-ea"/>
                          <a:cs typeface="+mn-cs"/>
                          <a:hlinkClick r:id="rId7"/>
                        </a:rPr>
                        <a:t>M21-1, Part X, 8.3.e</a:t>
                      </a:r>
                      <a:r>
                        <a:rPr lang="en-US" sz="1200" kern="1200" dirty="0">
                          <a:solidFill>
                            <a:schemeClr val="dk1"/>
                          </a:solidFill>
                          <a:effectLst/>
                          <a:latin typeface="+mn-lt"/>
                          <a:ea typeface="+mn-ea"/>
                          <a:cs typeface="+mn-cs"/>
                        </a:rPr>
                        <a:t> </a:t>
                      </a:r>
                      <a:endParaRPr lang="en-US" sz="1200" dirty="0">
                        <a:solidFill>
                          <a:schemeClr val="tx1"/>
                        </a:solidFill>
                      </a:endParaRPr>
                    </a:p>
                  </a:txBody>
                  <a:tcPr/>
                </a:tc>
                <a:extLst>
                  <a:ext uri="{0D108BD9-81ED-4DB2-BD59-A6C34878D82A}">
                    <a16:rowId xmlns:a16="http://schemas.microsoft.com/office/drawing/2014/main" val="196407314"/>
                  </a:ext>
                </a:extLst>
              </a:tr>
            </a:tbl>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1E38771A-C2B2-46E0-9F81-DA9573D8560F}"/>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OIG Fugitive Felon Coordinator</a:t>
            </a:r>
          </a:p>
        </p:txBody>
      </p:sp>
      <p:sp>
        <p:nvSpPr>
          <p:cNvPr id="26628" name="Rectangle 3">
            <a:extLst>
              <a:ext uri="{FF2B5EF4-FFF2-40B4-BE49-F238E27FC236}">
                <a16:creationId xmlns:a16="http://schemas.microsoft.com/office/drawing/2014/main" id="{A17BC849-349E-4F2A-93F6-9DF0215D2E3F}"/>
              </a:ext>
            </a:extLst>
          </p:cNvPr>
          <p:cNvSpPr>
            <a:spLocks noGrp="1" noChangeArrowheads="1"/>
          </p:cNvSpPr>
          <p:nvPr>
            <p:ph idx="1"/>
            <p:custDataLst>
              <p:tags r:id="rId2"/>
            </p:custDataLst>
          </p:nvPr>
        </p:nvSpPr>
        <p:spPr>
          <a:xfrm>
            <a:off x="457200" y="1371600"/>
            <a:ext cx="8229600" cy="5105400"/>
          </a:xfrm>
          <a:prstGeom prst="rect">
            <a:avLst/>
          </a:prstGeom>
        </p:spPr>
        <p:txBody>
          <a:bodyPr>
            <a:normAutofit/>
          </a:bodyPr>
          <a:lstStyle/>
          <a:p>
            <a:pPr marL="0" indent="0">
              <a:buClr>
                <a:srgbClr val="000066"/>
              </a:buClr>
              <a:buFont typeface="Wingdings" panose="05000000000000000000" pitchFamily="2" charset="2"/>
              <a:buNone/>
            </a:pPr>
            <a:r>
              <a:rPr lang="en-US" altLang="en-US" dirty="0">
                <a:cs typeface="Times New Roman" panose="02020603050405020304" pitchFamily="18" charset="0"/>
              </a:rPr>
              <a:t>It is appropriate for a VSC or PMC to contact an OIG Fugitive Felon (FF) Coordinator for advice when:</a:t>
            </a:r>
          </a:p>
          <a:p>
            <a:pPr marL="342900" indent="-342900">
              <a:buClr>
                <a:srgbClr val="000066"/>
              </a:buClr>
              <a:buFont typeface="Arial" panose="020B0604020202020204" pitchFamily="34" charset="0"/>
              <a:buChar char="•"/>
            </a:pPr>
            <a:r>
              <a:rPr lang="en-US" altLang="en-US" dirty="0">
                <a:cs typeface="Times New Roman" panose="02020603050405020304" pitchFamily="18" charset="0"/>
              </a:rPr>
              <a:t>The VSC or PMC is experiencing difficulty:</a:t>
            </a:r>
          </a:p>
          <a:p>
            <a:pPr marL="632222" lvl="1" indent="-342900">
              <a:buClr>
                <a:srgbClr val="000066"/>
              </a:buClr>
            </a:pPr>
            <a:r>
              <a:rPr lang="en-US" altLang="en-US" sz="1600" dirty="0">
                <a:cs typeface="Times New Roman" panose="02020603050405020304" pitchFamily="18" charset="0"/>
              </a:rPr>
              <a:t>Obtaining information from a law enforcement agency or other official agency in regards to the status of a warrant, or</a:t>
            </a:r>
          </a:p>
          <a:p>
            <a:pPr marL="632222" lvl="1" indent="-342900">
              <a:buClr>
                <a:srgbClr val="000066"/>
              </a:buClr>
            </a:pPr>
            <a:r>
              <a:rPr lang="en-US" altLang="en-US" sz="1600" dirty="0">
                <a:cs typeface="Times New Roman" panose="02020603050405020304" pitchFamily="18" charset="0"/>
              </a:rPr>
              <a:t>Making sense of information it received, or</a:t>
            </a:r>
          </a:p>
          <a:p>
            <a:pPr marL="342900" indent="-342900">
              <a:buClr>
                <a:srgbClr val="000066"/>
              </a:buClr>
              <a:buFont typeface="Arial" panose="020B0604020202020204" pitchFamily="34" charset="0"/>
              <a:buChar char="•"/>
            </a:pPr>
            <a:r>
              <a:rPr lang="en-US" altLang="en-US" dirty="0">
                <a:cs typeface="Times New Roman" panose="02020603050405020304" pitchFamily="18" charset="0"/>
              </a:rPr>
              <a:t>A beneficiary (or apportionee) admits there was a valid warrant but:</a:t>
            </a:r>
          </a:p>
          <a:p>
            <a:pPr marL="632222" lvl="1" indent="-342900">
              <a:buClr>
                <a:srgbClr val="000066"/>
              </a:buClr>
            </a:pPr>
            <a:r>
              <a:rPr lang="en-US" altLang="en-US" sz="1600" dirty="0">
                <a:cs typeface="Times New Roman" panose="02020603050405020304" pitchFamily="18" charset="0"/>
              </a:rPr>
              <a:t>Reports he/she (or a dependent, if applicable) never received notice of the warrant, or</a:t>
            </a:r>
          </a:p>
          <a:p>
            <a:pPr marL="632222" lvl="1" indent="-342900">
              <a:buClr>
                <a:srgbClr val="000066"/>
              </a:buClr>
            </a:pPr>
            <a:r>
              <a:rPr lang="en-US" altLang="en-US" sz="1600" dirty="0">
                <a:cs typeface="Times New Roman" panose="02020603050405020304" pitchFamily="18" charset="0"/>
              </a:rPr>
              <a:t>Alleges there are other extenuating circumstances that prevented clearing of the warrant.</a:t>
            </a:r>
          </a:p>
          <a:p>
            <a:pPr marL="0" indent="0">
              <a:buClr>
                <a:srgbClr val="000066"/>
              </a:buClr>
              <a:buFont typeface="Wingdings" panose="05000000000000000000" pitchFamily="2" charset="2"/>
              <a:buNone/>
            </a:pPr>
            <a:endParaRPr lang="en-US" altLang="en-US" dirty="0">
              <a:cs typeface="Times New Roman" panose="02020603050405020304" pitchFamily="18" charset="0"/>
            </a:endParaRPr>
          </a:p>
          <a:p>
            <a:pPr marL="0" indent="0">
              <a:buClr>
                <a:srgbClr val="000066"/>
              </a:buClr>
              <a:buFont typeface="Wingdings" panose="05000000000000000000" pitchFamily="2" charset="2"/>
              <a:buNone/>
            </a:pPr>
            <a:r>
              <a:rPr lang="en-US" altLang="en-US" sz="1800" dirty="0">
                <a:cs typeface="Times New Roman" panose="02020603050405020304" pitchFamily="18" charset="0"/>
              </a:rPr>
              <a:t>OIG Fugitive Felon Coordinator contact information:</a:t>
            </a:r>
            <a:endParaRPr lang="en-US" altLang="en-US" dirty="0">
              <a:cs typeface="Times New Roman" panose="02020603050405020304" pitchFamily="18" charset="0"/>
            </a:endParaRPr>
          </a:p>
          <a:p>
            <a:r>
              <a:rPr lang="en-US" dirty="0">
                <a:hlinkClick r:id="rId6"/>
              </a:rPr>
              <a:t>VAVBAWAS/CO/212A</a:t>
            </a:r>
            <a:r>
              <a:rPr lang="en-US" dirty="0"/>
              <a:t> (VSCs)</a:t>
            </a:r>
          </a:p>
          <a:p>
            <a:r>
              <a:rPr lang="en-US" dirty="0">
                <a:hlinkClick r:id="rId7"/>
              </a:rPr>
              <a:t>VAVBAWAS/CO/P&amp;F POL &amp; PROC</a:t>
            </a:r>
            <a:r>
              <a:rPr lang="en-US" dirty="0"/>
              <a:t> (PMCs)</a:t>
            </a:r>
          </a:p>
          <a:p>
            <a:pPr marL="0" indent="0">
              <a:buClr>
                <a:srgbClr val="000066"/>
              </a:buClr>
              <a:buFont typeface="Wingdings" panose="05000000000000000000" pitchFamily="2" charset="2"/>
              <a:buNone/>
            </a:pPr>
            <a:endParaRPr lang="en-US" altLang="en-US"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D4F2EA3-5783-43B0-BC31-F1DE116D3A96}"/>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27</a:t>
            </a:fld>
            <a:endParaRPr lang="en-US"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9BEC821F-3089-4F28-9403-319C02BEFD2F}"/>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Beneficiary Notification</a:t>
            </a:r>
          </a:p>
        </p:txBody>
      </p:sp>
      <p:sp>
        <p:nvSpPr>
          <p:cNvPr id="27652" name="Rectangle 3">
            <a:extLst>
              <a:ext uri="{FF2B5EF4-FFF2-40B4-BE49-F238E27FC236}">
                <a16:creationId xmlns:a16="http://schemas.microsoft.com/office/drawing/2014/main" id="{D2675EB4-F105-4271-AD3F-E3892652EFCB}"/>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buClr>
                <a:srgbClr val="1D3275"/>
              </a:buClr>
            </a:pPr>
            <a:r>
              <a:rPr lang="en-US" sz="2400" dirty="0"/>
              <a:t>If you are unable to contact the official using the information provided by the beneficiary, advise the beneficiary by letter and remind him/her that payment cannot resume until VA receives proof that the beneficiary/dependent is no longer in a fugitive felon status</a:t>
            </a:r>
            <a:endParaRPr lang="en-US" altLang="en-US" sz="2400" dirty="0"/>
          </a:p>
        </p:txBody>
      </p:sp>
      <p:sp>
        <p:nvSpPr>
          <p:cNvPr id="2" name="Slide Number Placeholder 1">
            <a:extLst>
              <a:ext uri="{FF2B5EF4-FFF2-40B4-BE49-F238E27FC236}">
                <a16:creationId xmlns:a16="http://schemas.microsoft.com/office/drawing/2014/main" id="{C1A955FF-BC37-4ACF-80D1-E8FB62499016}"/>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28</a:t>
            </a:fld>
            <a:endParaRPr lang="en-US" alt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DC92EF69-CB08-42CF-BC89-ECCEDA277332}"/>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Request for Hearing</a:t>
            </a:r>
          </a:p>
        </p:txBody>
      </p:sp>
      <p:sp>
        <p:nvSpPr>
          <p:cNvPr id="24580" name="Rectangle 3">
            <a:extLst>
              <a:ext uri="{FF2B5EF4-FFF2-40B4-BE49-F238E27FC236}">
                <a16:creationId xmlns:a16="http://schemas.microsoft.com/office/drawing/2014/main" id="{BAEB0A6B-9FFC-40D0-BBF2-7A87BA32B3F0}"/>
              </a:ext>
            </a:extLst>
          </p:cNvPr>
          <p:cNvSpPr>
            <a:spLocks noGrp="1" noChangeArrowheads="1"/>
          </p:cNvSpPr>
          <p:nvPr>
            <p:ph idx="1"/>
            <p:custDataLst>
              <p:tags r:id="rId2"/>
            </p:custDataLst>
          </p:nvPr>
        </p:nvSpPr>
        <p:spPr>
          <a:xfrm>
            <a:off x="457200" y="1752600"/>
            <a:ext cx="8229600" cy="2743200"/>
          </a:xfrm>
          <a:prstGeom prst="rect">
            <a:avLst/>
          </a:prstGeom>
        </p:spPr>
        <p:txBody>
          <a:bodyPr>
            <a:normAutofit/>
          </a:bodyPr>
          <a:lstStyle/>
          <a:p>
            <a:pPr>
              <a:defRPr/>
            </a:pPr>
            <a:r>
              <a:rPr lang="en-US" dirty="0">
                <a:cs typeface="Times New Roman" panose="02020603050405020304" pitchFamily="18" charset="0"/>
              </a:rPr>
              <a:t>When a fugitive felon requests a hearing, schedule using normal procedures and send an email to </a:t>
            </a:r>
            <a:r>
              <a:rPr lang="en-US" dirty="0">
                <a:hlinkClick r:id="rId7"/>
              </a:rPr>
              <a:t>VAVBAWAS/CO/212A </a:t>
            </a:r>
            <a:r>
              <a:rPr lang="en-US" dirty="0"/>
              <a:t>(VSCs) or </a:t>
            </a:r>
            <a:r>
              <a:rPr lang="en-US" dirty="0">
                <a:hlinkClick r:id="rId8"/>
              </a:rPr>
              <a:t>VAVBAWAS/CO/P&amp;F POL &amp; PROC</a:t>
            </a:r>
            <a:r>
              <a:rPr lang="en-US" dirty="0"/>
              <a:t> (PMCs) that includes</a:t>
            </a:r>
            <a:r>
              <a:rPr lang="en-US" dirty="0">
                <a:cs typeface="Times New Roman" panose="02020603050405020304" pitchFamily="18" charset="0"/>
              </a:rPr>
              <a:t>:  </a:t>
            </a:r>
          </a:p>
          <a:p>
            <a:pPr marL="632222" lvl="1" indent="-342900">
              <a:defRPr/>
            </a:pPr>
            <a:r>
              <a:rPr lang="en-US" sz="2000" dirty="0">
                <a:cs typeface="Times New Roman" panose="02020603050405020304" pitchFamily="18" charset="0"/>
              </a:rPr>
              <a:t>Information identifying the fugitive felon</a:t>
            </a:r>
          </a:p>
          <a:p>
            <a:pPr marL="632222" lvl="1" indent="-342900">
              <a:defRPr/>
            </a:pPr>
            <a:r>
              <a:rPr lang="en-US" sz="2000" dirty="0">
                <a:cs typeface="Times New Roman" panose="02020603050405020304" pitchFamily="18" charset="0"/>
              </a:rPr>
              <a:t>The date and location of the hearing, and</a:t>
            </a:r>
          </a:p>
          <a:p>
            <a:pPr marL="632222" lvl="1" indent="-342900">
              <a:defRPr/>
            </a:pPr>
            <a:r>
              <a:rPr lang="en-US" sz="2000" dirty="0">
                <a:cs typeface="Times New Roman" panose="02020603050405020304" pitchFamily="18" charset="0"/>
              </a:rPr>
              <a:t>The name of a point of contact at the VSC or PMC</a:t>
            </a:r>
          </a:p>
          <a:p>
            <a:pPr>
              <a:defRPr/>
            </a:pPr>
            <a:endParaRPr lang="en-US" sz="1000"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8A6E219-2F29-4B94-933B-785A1334167C}"/>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29</a:t>
            </a:fld>
            <a:endParaRPr lang="en-US" altLang="en-US" dirty="0"/>
          </a:p>
        </p:txBody>
      </p:sp>
      <p:sp>
        <p:nvSpPr>
          <p:cNvPr id="3" name="TextBox 2">
            <a:extLst>
              <a:ext uri="{FF2B5EF4-FFF2-40B4-BE49-F238E27FC236}">
                <a16:creationId xmlns:a16="http://schemas.microsoft.com/office/drawing/2014/main" id="{A7F0EBCE-A287-454E-8C84-CA9A1CCCE257}"/>
              </a:ext>
            </a:extLst>
          </p:cNvPr>
          <p:cNvSpPr txBox="1"/>
          <p:nvPr>
            <p:custDataLst>
              <p:tags r:id="rId4"/>
            </p:custDataLst>
          </p:nvPr>
        </p:nvSpPr>
        <p:spPr>
          <a:xfrm>
            <a:off x="304800" y="4671989"/>
            <a:ext cx="8229600" cy="1323439"/>
          </a:xfrm>
          <a:prstGeom prst="rect">
            <a:avLst/>
          </a:prstGeom>
          <a:noFill/>
        </p:spPr>
        <p:txBody>
          <a:bodyPr wrap="square" rtlCol="0">
            <a:spAutoFit/>
          </a:bodyPr>
          <a:lstStyle/>
          <a:p>
            <a:pPr hangingPunct="0"/>
            <a:r>
              <a:rPr lang="en-US" sz="2000" dirty="0"/>
              <a:t>Compensation  Service or P&amp;F Service sends the information to OIG to coordinate with the appropriate law enforcement authorities. If the LEA plans to apprehend the fugitive, the RO will be notified; otherwise, proceed with the hearing as usual.</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21A0B269-3BBE-48C4-B1E6-986EE614BA1B}"/>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References</a:t>
            </a:r>
          </a:p>
        </p:txBody>
      </p:sp>
      <p:sp>
        <p:nvSpPr>
          <p:cNvPr id="5126" name="Rectangle 6">
            <a:extLst>
              <a:ext uri="{FF2B5EF4-FFF2-40B4-BE49-F238E27FC236}">
                <a16:creationId xmlns:a16="http://schemas.microsoft.com/office/drawing/2014/main" id="{F18C093D-765B-41FD-8FDE-68467897D733}"/>
              </a:ext>
            </a:extLst>
          </p:cNvPr>
          <p:cNvSpPr txBox="1">
            <a:spLocks noChangeArrowheads="1"/>
          </p:cNvSpPr>
          <p:nvPr>
            <p:custDataLst>
              <p:tags r:id="rId2"/>
            </p:custDataLst>
          </p:nvPr>
        </p:nvSpPr>
        <p:spPr bwMode="auto">
          <a:xfrm>
            <a:off x="533400" y="1981200"/>
            <a:ext cx="83820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marL="225425" indent="-225425">
              <a:spcBef>
                <a:spcPts val="0"/>
              </a:spcBef>
              <a:spcAft>
                <a:spcPts val="600"/>
              </a:spcAft>
              <a:buClr>
                <a:schemeClr val="tx1"/>
              </a:buClr>
              <a:buFont typeface="Arial" panose="020B0604020202020204" pitchFamily="34" charset="0"/>
              <a:buChar char="•"/>
              <a:defRPr/>
            </a:pPr>
            <a:r>
              <a:rPr lang="en-US" altLang="en-US" sz="2000" dirty="0">
                <a:solidFill>
                  <a:schemeClr val="tx1"/>
                </a:solidFill>
                <a:latin typeface="+mj-lt"/>
                <a:cs typeface="Times New Roman" panose="02020603050405020304" pitchFamily="18" charset="0"/>
              </a:rPr>
              <a:t>VAOPCGPREC 7-2002 VA Termination of Benefits of Fugitive Felons Under Section 505 of Public Law No. 107-103</a:t>
            </a:r>
          </a:p>
          <a:p>
            <a:pPr marL="225425" indent="-225425">
              <a:spcBef>
                <a:spcPts val="0"/>
              </a:spcBef>
              <a:spcAft>
                <a:spcPts val="600"/>
              </a:spcAft>
              <a:buClr>
                <a:schemeClr val="tx1"/>
              </a:buClr>
              <a:buFont typeface="Arial" panose="020B0604020202020204" pitchFamily="34" charset="0"/>
              <a:buChar char="•"/>
              <a:defRPr/>
            </a:pPr>
            <a:r>
              <a:rPr lang="en-US" altLang="en-US" sz="2000" dirty="0">
                <a:solidFill>
                  <a:schemeClr val="tx1"/>
                </a:solidFill>
                <a:latin typeface="+mj-lt"/>
                <a:cs typeface="Times New Roman" panose="02020603050405020304" pitchFamily="18" charset="0"/>
              </a:rPr>
              <a:t>Public Law 107-103</a:t>
            </a:r>
          </a:p>
          <a:p>
            <a:pPr marL="225425" indent="-225425">
              <a:spcBef>
                <a:spcPts val="0"/>
              </a:spcBef>
              <a:spcAft>
                <a:spcPts val="600"/>
              </a:spcAft>
              <a:buClr>
                <a:schemeClr val="tx1"/>
              </a:buClr>
              <a:buFont typeface="Arial" panose="020B0604020202020204" pitchFamily="34" charset="0"/>
              <a:buChar char="•"/>
              <a:defRPr/>
            </a:pPr>
            <a:r>
              <a:rPr lang="en-US" altLang="en-US" sz="2000" dirty="0">
                <a:solidFill>
                  <a:schemeClr val="tx1"/>
                </a:solidFill>
                <a:latin typeface="+mj-lt"/>
                <a:cs typeface="Times New Roman" panose="02020603050405020304" pitchFamily="18" charset="0"/>
              </a:rPr>
              <a:t>38 U.S.C. 5313B,  Prohibition on providing benefits to persons who are fugitive felons</a:t>
            </a:r>
          </a:p>
          <a:p>
            <a:pPr marL="225425" indent="-225425">
              <a:spcBef>
                <a:spcPts val="0"/>
              </a:spcBef>
              <a:spcAft>
                <a:spcPts val="600"/>
              </a:spcAft>
              <a:buClr>
                <a:schemeClr val="tx1"/>
              </a:buClr>
              <a:buFont typeface="Arial" panose="020B0604020202020204" pitchFamily="34" charset="0"/>
              <a:buChar char="•"/>
              <a:defRPr/>
            </a:pPr>
            <a:r>
              <a:rPr lang="en-US" altLang="en-US" sz="2000" dirty="0">
                <a:solidFill>
                  <a:schemeClr val="tx1"/>
                </a:solidFill>
                <a:latin typeface="+mj-lt"/>
                <a:cs typeface="Times New Roman" panose="02020603050405020304" pitchFamily="18" charset="0"/>
              </a:rPr>
              <a:t>38 CFR 3.665  Incarcerated Beneficiaries and Fugitive Felon-Compensation</a:t>
            </a:r>
          </a:p>
          <a:p>
            <a:pPr marL="225425" indent="-225425">
              <a:spcBef>
                <a:spcPts val="0"/>
              </a:spcBef>
              <a:spcAft>
                <a:spcPts val="600"/>
              </a:spcAft>
              <a:buClr>
                <a:schemeClr val="tx1"/>
              </a:buClr>
              <a:buFont typeface="Arial" panose="020B0604020202020204" pitchFamily="34" charset="0"/>
              <a:buChar char="•"/>
              <a:defRPr/>
            </a:pPr>
            <a:r>
              <a:rPr lang="en-US" altLang="en-US" sz="2000" dirty="0">
                <a:solidFill>
                  <a:schemeClr val="tx1"/>
                </a:solidFill>
                <a:latin typeface="+mj-lt"/>
                <a:cs typeface="Times New Roman" panose="02020603050405020304" pitchFamily="18" charset="0"/>
              </a:rPr>
              <a:t>38 CFR 3.666 Incarcerated Beneficiaries and Fugitive Felons-Pension</a:t>
            </a:r>
          </a:p>
          <a:p>
            <a:pPr marL="225425" indent="-225425">
              <a:spcBef>
                <a:spcPts val="0"/>
              </a:spcBef>
              <a:spcAft>
                <a:spcPts val="600"/>
              </a:spcAft>
              <a:buClr>
                <a:schemeClr val="tx1"/>
              </a:buClr>
              <a:buFont typeface="Arial" panose="020B0604020202020204" pitchFamily="34" charset="0"/>
              <a:buChar char="•"/>
              <a:defRPr/>
            </a:pPr>
            <a:r>
              <a:rPr lang="en-US" sz="2000" dirty="0">
                <a:solidFill>
                  <a:schemeClr val="tx1"/>
                </a:solidFill>
                <a:latin typeface="+mj-lt"/>
                <a:cs typeface="Times New Roman" panose="02020603050405020304" pitchFamily="18" charset="0"/>
              </a:rPr>
              <a:t>38 CFR 3.31 (c) Exclusion - Commencement of the Period of Payment</a:t>
            </a:r>
            <a:endParaRPr lang="en-US" altLang="en-US" sz="2000" dirty="0">
              <a:solidFill>
                <a:schemeClr val="tx1"/>
              </a:solidFill>
              <a:latin typeface="+mj-lt"/>
              <a:cs typeface="Times New Roman" panose="02020603050405020304" pitchFamily="18" charset="0"/>
            </a:endParaRPr>
          </a:p>
          <a:p>
            <a:pPr marL="225425" indent="-225425">
              <a:spcBef>
                <a:spcPts val="0"/>
              </a:spcBef>
              <a:spcAft>
                <a:spcPts val="600"/>
              </a:spcAft>
              <a:buClr>
                <a:schemeClr val="tx1"/>
              </a:buClr>
              <a:buFont typeface="Arial" panose="020B0604020202020204" pitchFamily="34" charset="0"/>
              <a:buChar char="•"/>
              <a:defRPr/>
            </a:pPr>
            <a:r>
              <a:rPr lang="en-US" altLang="en-US" sz="2000" dirty="0">
                <a:solidFill>
                  <a:schemeClr val="tx1"/>
                </a:solidFill>
                <a:latin typeface="+mj-lt"/>
                <a:cs typeface="Times New Roman" panose="02020603050405020304" pitchFamily="18" charset="0"/>
              </a:rPr>
              <a:t>M21-1, Part X, Chapter 8 Fugitive Felon Match</a:t>
            </a:r>
          </a:p>
          <a:p>
            <a:pPr marL="225425" indent="-225425">
              <a:spcBef>
                <a:spcPts val="0"/>
              </a:spcBef>
              <a:spcAft>
                <a:spcPts val="600"/>
              </a:spcAft>
              <a:buClr>
                <a:schemeClr val="tx1"/>
              </a:buClr>
              <a:buFont typeface="Arial" panose="020B0604020202020204" pitchFamily="34" charset="0"/>
              <a:buChar char="•"/>
              <a:defRPr/>
            </a:pPr>
            <a:r>
              <a:rPr lang="en-US" sz="2000" dirty="0">
                <a:solidFill>
                  <a:schemeClr val="tx1"/>
                </a:solidFill>
                <a:latin typeface="+mj-lt"/>
                <a:cs typeface="Times New Roman" panose="02020603050405020304" pitchFamily="18" charset="0"/>
              </a:rPr>
              <a:t>VBA Letter 20-14-09 New Fugitive Felon Policy and Procedures</a:t>
            </a:r>
          </a:p>
          <a:p>
            <a:pPr marL="225425" indent="-225425">
              <a:spcBef>
                <a:spcPts val="0"/>
              </a:spcBef>
              <a:spcAft>
                <a:spcPts val="600"/>
              </a:spcAft>
              <a:buClr>
                <a:schemeClr val="tx1"/>
              </a:buClr>
              <a:buFont typeface="Arial" panose="020B0604020202020204" pitchFamily="34" charset="0"/>
              <a:buChar char="•"/>
              <a:defRPr/>
            </a:pPr>
            <a:endParaRPr lang="en-US" altLang="en-US" sz="2000" dirty="0">
              <a:solidFill>
                <a:schemeClr val="tx1"/>
              </a:solidFill>
              <a:latin typeface="+mj-lt"/>
              <a:cs typeface="Times New Roman" panose="02020603050405020304" pitchFamily="18" charset="0"/>
            </a:endParaRPr>
          </a:p>
        </p:txBody>
      </p:sp>
      <p:sp>
        <p:nvSpPr>
          <p:cNvPr id="3" name="Slide Number Placeholder 2">
            <a:extLst>
              <a:ext uri="{FF2B5EF4-FFF2-40B4-BE49-F238E27FC236}">
                <a16:creationId xmlns:a16="http://schemas.microsoft.com/office/drawing/2014/main" id="{0330A457-4361-4290-948B-BE4E341A2019}"/>
              </a:ext>
            </a:extLst>
          </p:cNvPr>
          <p:cNvSpPr>
            <a:spLocks noGrp="1"/>
          </p:cNvSpPr>
          <p:nvPr>
            <p:ph type="sldNum" sz="quarter" idx="12"/>
            <p:custDataLst>
              <p:tags r:id="rId3"/>
            </p:custDataLst>
          </p:nvPr>
        </p:nvSpPr>
        <p:spPr>
          <a:xfrm>
            <a:off x="6931152" y="6601976"/>
            <a:ext cx="2133600" cy="365125"/>
          </a:xfrm>
        </p:spPr>
        <p:txBody>
          <a:bodyPr/>
          <a:lstStyle/>
          <a:p>
            <a:fld id="{C84CC842-078D-4638-8819-F578D39B0FA3}" type="slidenum">
              <a:rPr lang="en-US" altLang="en-US" smtClean="0"/>
              <a:pPr/>
              <a:t>3</a:t>
            </a:fld>
            <a:endParaRPr lang="en-US"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9991137B-82C9-4297-9EDC-93F88B1D2F33}"/>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Warrants</a:t>
            </a:r>
          </a:p>
        </p:txBody>
      </p:sp>
      <p:sp>
        <p:nvSpPr>
          <p:cNvPr id="29700" name="Rectangle 3">
            <a:extLst>
              <a:ext uri="{FF2B5EF4-FFF2-40B4-BE49-F238E27FC236}">
                <a16:creationId xmlns:a16="http://schemas.microsoft.com/office/drawing/2014/main" id="{DC691E00-F360-4BD9-B863-F1170C925820}"/>
              </a:ext>
            </a:extLst>
          </p:cNvPr>
          <p:cNvSpPr>
            <a:spLocks noGrp="1" noChangeArrowheads="1"/>
          </p:cNvSpPr>
          <p:nvPr>
            <p:ph idx="1"/>
            <p:custDataLst>
              <p:tags r:id="rId2"/>
            </p:custDataLst>
          </p:nvPr>
        </p:nvSpPr>
        <p:spPr>
          <a:xfrm>
            <a:off x="457200" y="1676400"/>
            <a:ext cx="8229600" cy="4925576"/>
          </a:xfrm>
          <a:prstGeom prst="rect">
            <a:avLst/>
          </a:prstGeom>
        </p:spPr>
        <p:txBody>
          <a:bodyPr>
            <a:normAutofit/>
          </a:bodyPr>
          <a:lstStyle/>
          <a:p>
            <a:pPr hangingPunct="0"/>
            <a:r>
              <a:rPr lang="en-US" dirty="0"/>
              <a:t>If a beneficiary presents to an LEA in a jurisdiction other than that which issued the warrant, it is the responsibility of the beneficiary to take the steps necessary to get the warrant cleared. </a:t>
            </a:r>
          </a:p>
          <a:p>
            <a:pPr hangingPunct="0"/>
            <a:endParaRPr lang="en-US" dirty="0"/>
          </a:p>
          <a:p>
            <a:pPr hangingPunct="0"/>
            <a:r>
              <a:rPr lang="en-US" dirty="0"/>
              <a:t>If the warrant agency will not extradite, and the local law enforcement agency does not arrest the beneficiary on the warrant, the individual is in fugitive status until the warrant is cleared by arrest or otherwise. </a:t>
            </a:r>
          </a:p>
          <a:p>
            <a:pPr hangingPunct="0"/>
            <a:r>
              <a:rPr lang="en-US" dirty="0"/>
              <a:t> </a:t>
            </a:r>
            <a:endParaRPr lang="en-US" altLang="en-US" dirty="0">
              <a:cs typeface="Times New Roman" panose="02020603050405020304" pitchFamily="18" charset="0"/>
            </a:endParaRPr>
          </a:p>
          <a:p>
            <a:pPr>
              <a:buClr>
                <a:srgbClr val="1D3275"/>
              </a:buClr>
            </a:pPr>
            <a:r>
              <a:rPr lang="en-US" altLang="en-US" dirty="0">
                <a:cs typeface="Times New Roman" panose="02020603050405020304" pitchFamily="18" charset="0"/>
              </a:rPr>
              <a:t>A beneficiary may have multiple warrants, so do not resume benefits without determining that the warrant that has been cleared is the same as the warrant that was the object of the fugitive felon referral.</a:t>
            </a:r>
          </a:p>
          <a:p>
            <a:pPr marL="0" indent="0" eaLnBrk="1" hangingPunct="1">
              <a:buClr>
                <a:srgbClr val="1D3275"/>
              </a:buClr>
              <a:buFont typeface="Wingdings" panose="05000000000000000000" pitchFamily="2" charset="2"/>
              <a:buNone/>
            </a:pPr>
            <a:endParaRPr lang="en-US" altLang="en-US" dirty="0"/>
          </a:p>
        </p:txBody>
      </p:sp>
      <p:sp>
        <p:nvSpPr>
          <p:cNvPr id="2" name="Slide Number Placeholder 1">
            <a:extLst>
              <a:ext uri="{FF2B5EF4-FFF2-40B4-BE49-F238E27FC236}">
                <a16:creationId xmlns:a16="http://schemas.microsoft.com/office/drawing/2014/main" id="{B02E6D27-8395-4AE2-B439-FA81D658BA96}"/>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30</a:t>
            </a:fld>
            <a:endParaRPr lang="en-US" alt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3D7C689F-FDDE-4C20-8DF8-B0B99FCDD345}"/>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Validity of Warrants</a:t>
            </a:r>
          </a:p>
        </p:txBody>
      </p:sp>
      <p:sp>
        <p:nvSpPr>
          <p:cNvPr id="30724" name="Rectangle 3">
            <a:extLst>
              <a:ext uri="{FF2B5EF4-FFF2-40B4-BE49-F238E27FC236}">
                <a16:creationId xmlns:a16="http://schemas.microsoft.com/office/drawing/2014/main" id="{C16ED715-3B19-4966-8FD4-B96E2A1A8862}"/>
              </a:ext>
            </a:extLst>
          </p:cNvPr>
          <p:cNvSpPr>
            <a:spLocks noGrp="1" noChangeArrowheads="1"/>
          </p:cNvSpPr>
          <p:nvPr>
            <p:ph idx="1"/>
            <p:custDataLst>
              <p:tags r:id="rId2"/>
            </p:custDataLst>
          </p:nvPr>
        </p:nvSpPr>
        <p:spPr>
          <a:xfrm>
            <a:off x="457200" y="1676400"/>
            <a:ext cx="8229600" cy="4297363"/>
          </a:xfrm>
          <a:prstGeom prst="rect">
            <a:avLst/>
          </a:prstGeom>
        </p:spPr>
        <p:txBody>
          <a:bodyPr>
            <a:normAutofit/>
          </a:bodyPr>
          <a:lstStyle/>
          <a:p>
            <a:pPr marL="0" indent="0" eaLnBrk="1" hangingPunct="1">
              <a:buClr>
                <a:srgbClr val="1D3275"/>
              </a:buClr>
              <a:buFont typeface="Wingdings" panose="05000000000000000000" pitchFamily="2" charset="2"/>
              <a:buNone/>
            </a:pPr>
            <a:r>
              <a:rPr lang="en-US" altLang="en-US" dirty="0">
                <a:cs typeface="Times New Roman" panose="02020603050405020304" pitchFamily="18" charset="0"/>
              </a:rPr>
              <a:t>An warrant is valid until the date it is declared invalid.  </a:t>
            </a:r>
            <a:r>
              <a:rPr lang="en-US" dirty="0"/>
              <a:t>The fact that a warrant has been dismissed, recalled, quashed (annulled or set aside), or otherwise cleared does </a:t>
            </a:r>
            <a:r>
              <a:rPr lang="en-US" i="1" dirty="0"/>
              <a:t>not</a:t>
            </a:r>
            <a:r>
              <a:rPr lang="en-US" dirty="0"/>
              <a:t> mean that no action is required by VA. </a:t>
            </a:r>
          </a:p>
          <a:p>
            <a:pPr>
              <a:buClr>
                <a:srgbClr val="1D3275"/>
              </a:buClr>
            </a:pPr>
            <a:endParaRPr lang="en-US" altLang="en-US" dirty="0">
              <a:cs typeface="Times New Roman" panose="02020603050405020304" pitchFamily="18" charset="0"/>
            </a:endParaRPr>
          </a:p>
          <a:p>
            <a:pPr>
              <a:buClr>
                <a:srgbClr val="1D3275"/>
              </a:buClr>
            </a:pPr>
            <a:r>
              <a:rPr lang="en-US" dirty="0"/>
              <a:t>In most cases in which a warrant is dismissed, recalled, or quashed, a valid warrant was still pending through the date the warrant was cleared.  VA benefits are subject to adjustment from the warrant date (or December 27, 2001, whichever is later) until the date the warrant was recalled, dismissed, or quashed.</a:t>
            </a:r>
          </a:p>
          <a:p>
            <a:pPr>
              <a:buClr>
                <a:srgbClr val="1D3275"/>
              </a:buClr>
            </a:pPr>
            <a:endParaRPr lang="en-US" altLang="en-US" dirty="0"/>
          </a:p>
          <a:p>
            <a:pPr>
              <a:buClr>
                <a:srgbClr val="1D3275"/>
              </a:buClr>
            </a:pPr>
            <a:r>
              <a:rPr lang="en-US" altLang="en-US" dirty="0">
                <a:cs typeface="Times New Roman" panose="02020603050405020304" pitchFamily="18" charset="0"/>
              </a:rPr>
              <a:t>Warrant offense code should be listed on </a:t>
            </a:r>
            <a:r>
              <a:rPr lang="en-US" altLang="en-US" i="1" dirty="0">
                <a:cs typeface="Times New Roman" panose="02020603050405020304" pitchFamily="18" charset="0"/>
              </a:rPr>
              <a:t>Form FFP-3</a:t>
            </a:r>
            <a:r>
              <a:rPr lang="en-US" altLang="en-US" dirty="0">
                <a:cs typeface="Times New Roman" panose="02020603050405020304" pitchFamily="18" charset="0"/>
              </a:rPr>
              <a:t>; the definition of each code is found in M21-1.</a:t>
            </a:r>
            <a:r>
              <a:rPr lang="en-US" dirty="0"/>
              <a:t>X.8.1.e</a:t>
            </a:r>
            <a:r>
              <a:rPr lang="en-US" b="1" dirty="0"/>
              <a:t>.</a:t>
            </a:r>
            <a:endParaRPr lang="en-US" altLang="en-US" dirty="0"/>
          </a:p>
          <a:p>
            <a:pPr>
              <a:buClr>
                <a:srgbClr val="1D3275"/>
              </a:buClr>
            </a:pPr>
            <a:endParaRPr lang="en-US" altLang="en-US" dirty="0"/>
          </a:p>
        </p:txBody>
      </p:sp>
      <p:sp>
        <p:nvSpPr>
          <p:cNvPr id="2" name="Slide Number Placeholder 1">
            <a:extLst>
              <a:ext uri="{FF2B5EF4-FFF2-40B4-BE49-F238E27FC236}">
                <a16:creationId xmlns:a16="http://schemas.microsoft.com/office/drawing/2014/main" id="{E1517D6C-5448-4F4F-8A0C-17DAB69560E6}"/>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31</a:t>
            </a:fld>
            <a:endParaRPr lang="en-US" alt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AB0CFBA6-2B1F-4354-B96F-C0DF878EE97A}"/>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Void, Recall, Nunc Pro Tunc</a:t>
            </a:r>
          </a:p>
        </p:txBody>
      </p:sp>
      <p:sp>
        <p:nvSpPr>
          <p:cNvPr id="31748" name="Rectangle 3">
            <a:extLst>
              <a:ext uri="{FF2B5EF4-FFF2-40B4-BE49-F238E27FC236}">
                <a16:creationId xmlns:a16="http://schemas.microsoft.com/office/drawing/2014/main" id="{29C4E75D-933A-487F-A6EA-C065700BDADF}"/>
              </a:ext>
            </a:extLst>
          </p:cNvPr>
          <p:cNvSpPr>
            <a:spLocks noGrp="1" noChangeArrowheads="1"/>
          </p:cNvSpPr>
          <p:nvPr>
            <p:ph idx="1"/>
            <p:custDataLst>
              <p:tags r:id="rId2"/>
            </p:custDataLst>
          </p:nvPr>
        </p:nvSpPr>
        <p:spPr>
          <a:xfrm>
            <a:off x="457200" y="2057400"/>
            <a:ext cx="8229600" cy="4191000"/>
          </a:xfrm>
          <a:prstGeom prst="rect">
            <a:avLst/>
          </a:prstGeom>
        </p:spPr>
        <p:txBody>
          <a:bodyPr>
            <a:normAutofit/>
          </a:bodyPr>
          <a:lstStyle/>
          <a:p>
            <a:pPr lvl="0"/>
            <a:r>
              <a:rPr lang="en-US" dirty="0"/>
              <a:t>Do not discontinue an award when: </a:t>
            </a:r>
          </a:p>
          <a:p>
            <a:pPr marL="342900" lvl="0" indent="-342900">
              <a:buFont typeface="Arial" panose="020B0604020202020204" pitchFamily="34" charset="0"/>
              <a:buChar char="•"/>
            </a:pPr>
            <a:r>
              <a:rPr lang="en-US" dirty="0"/>
              <a:t>The warrant is specifically determined to have been void from its inception because of mistaken identity or a defect in the warrant</a:t>
            </a:r>
          </a:p>
          <a:p>
            <a:pPr marL="342900" lvl="0" indent="-342900">
              <a:buFont typeface="Arial" panose="020B0604020202020204" pitchFamily="34" charset="0"/>
              <a:buChar char="•"/>
            </a:pPr>
            <a:r>
              <a:rPr lang="en-US" dirty="0"/>
              <a:t>The court order: </a:t>
            </a:r>
          </a:p>
          <a:p>
            <a:pPr lvl="2"/>
            <a:r>
              <a:rPr lang="en-US" sz="1800" dirty="0"/>
              <a:t>states that the recall is effective from a specific date that is on or before the date of the warrant, or </a:t>
            </a:r>
          </a:p>
          <a:p>
            <a:pPr lvl="2"/>
            <a:r>
              <a:rPr lang="en-US" sz="1800" dirty="0"/>
              <a:t>uses the terminology “</a:t>
            </a:r>
            <a:r>
              <a:rPr lang="en-US" sz="1800" dirty="0" err="1"/>
              <a:t>nunc</a:t>
            </a:r>
            <a:r>
              <a:rPr lang="en-US" sz="1800" dirty="0"/>
              <a:t> pro </a:t>
            </a:r>
            <a:r>
              <a:rPr lang="en-US" sz="1800" dirty="0" err="1"/>
              <a:t>tunc</a:t>
            </a:r>
            <a:r>
              <a:rPr lang="en-US" sz="1800" dirty="0"/>
              <a:t>,” a Latin term for “now for then,” which refers to changing back to an earlier date of an order (i.e., a court order that applies retroactively to correct an earlier court order) </a:t>
            </a:r>
          </a:p>
          <a:p>
            <a:pPr lvl="1" indent="0">
              <a:buNone/>
            </a:pPr>
            <a:endParaRPr lang="en-US" altLang="en-US" sz="1800" dirty="0">
              <a:cs typeface="Times New Roman" panose="02020603050405020304" pitchFamily="18" charset="0"/>
            </a:endParaRPr>
          </a:p>
          <a:p>
            <a:pPr marL="0" lvl="1" indent="0">
              <a:buNone/>
            </a:pPr>
            <a:r>
              <a:rPr lang="en-US" altLang="en-US" sz="2000" dirty="0">
                <a:cs typeface="Times New Roman" panose="02020603050405020304" pitchFamily="18" charset="0"/>
              </a:rPr>
              <a:t>If benefits have already been discontinued or reduced, reinstate the benefits effective the date of discontinuance/reduction.</a:t>
            </a:r>
          </a:p>
        </p:txBody>
      </p:sp>
      <p:sp>
        <p:nvSpPr>
          <p:cNvPr id="2" name="Slide Number Placeholder 1">
            <a:extLst>
              <a:ext uri="{FF2B5EF4-FFF2-40B4-BE49-F238E27FC236}">
                <a16:creationId xmlns:a16="http://schemas.microsoft.com/office/drawing/2014/main" id="{9F1A3172-4C0D-44C5-8818-4B1F21681C87}"/>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32</a:t>
            </a:fld>
            <a:endParaRPr lang="en-US" alt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C527-A85B-4FA5-B11B-10B92CDCF76A}"/>
              </a:ext>
            </a:extLst>
          </p:cNvPr>
          <p:cNvSpPr>
            <a:spLocks noGrp="1"/>
          </p:cNvSpPr>
          <p:nvPr>
            <p:ph type="title"/>
            <p:custDataLst>
              <p:tags r:id="rId1"/>
            </p:custDataLst>
          </p:nvPr>
        </p:nvSpPr>
        <p:spPr>
          <a:xfrm>
            <a:off x="0" y="793629"/>
            <a:ext cx="9144000" cy="1086867"/>
          </a:xfrm>
        </p:spPr>
        <p:txBody>
          <a:bodyPr/>
          <a:lstStyle/>
          <a:p>
            <a:pPr>
              <a:defRPr/>
            </a:pPr>
            <a:r>
              <a:rPr lang="en-US" dirty="0"/>
              <a:t>Incarcerated Felon</a:t>
            </a:r>
          </a:p>
        </p:txBody>
      </p:sp>
      <p:sp>
        <p:nvSpPr>
          <p:cNvPr id="33795" name="Content Placeholder 2">
            <a:extLst>
              <a:ext uri="{FF2B5EF4-FFF2-40B4-BE49-F238E27FC236}">
                <a16:creationId xmlns:a16="http://schemas.microsoft.com/office/drawing/2014/main" id="{1F616EFB-6D79-4783-BBF5-CB7A12016787}"/>
              </a:ext>
            </a:extLst>
          </p:cNvPr>
          <p:cNvSpPr>
            <a:spLocks noGrp="1"/>
          </p:cNvSpPr>
          <p:nvPr>
            <p:ph idx="1"/>
            <p:custDataLst>
              <p:tags r:id="rId2"/>
            </p:custDataLst>
          </p:nvPr>
        </p:nvSpPr>
        <p:spPr>
          <a:xfrm>
            <a:off x="457200" y="2057400"/>
            <a:ext cx="8229600" cy="3916363"/>
          </a:xfrm>
        </p:spPr>
        <p:txBody>
          <a:bodyPr/>
          <a:lstStyle/>
          <a:p>
            <a:pPr hangingPunct="0"/>
            <a:r>
              <a:rPr lang="en-US" dirty="0"/>
              <a:t>Do not assume that a warrant is cleared when a beneficiary/dependent is incarcerated unless he/she is incarcerated by the agency that issued the warrant. </a:t>
            </a:r>
          </a:p>
          <a:p>
            <a:pPr marL="0" indent="0">
              <a:buFont typeface="Wingdings" panose="05000000000000000000" pitchFamily="2" charset="2"/>
              <a:buNone/>
            </a:pPr>
            <a:endParaRPr lang="en-US" altLang="en-US" dirty="0">
              <a:cs typeface="Times New Roman" panose="02020603050405020304" pitchFamily="18" charset="0"/>
            </a:endParaRPr>
          </a:p>
          <a:p>
            <a:pPr marL="0" indent="0">
              <a:buFont typeface="Wingdings" panose="05000000000000000000" pitchFamily="2" charset="2"/>
              <a:buNone/>
            </a:pPr>
            <a:r>
              <a:rPr lang="en-US" altLang="en-US" dirty="0">
                <a:cs typeface="Times New Roman" panose="02020603050405020304" pitchFamily="18" charset="0"/>
              </a:rPr>
              <a:t>Example: The evidence shows the beneficiary is incarcerated by the New Jersey Department of Corrections, and the warrant was issued by the New Jersey Department of Corrections.</a:t>
            </a:r>
          </a:p>
          <a:p>
            <a:pPr marL="0" indent="0">
              <a:buFont typeface="Wingdings" panose="05000000000000000000" pitchFamily="2" charset="2"/>
              <a:buNone/>
            </a:pPr>
            <a:endParaRPr lang="en-US" altLang="en-US"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7692D6E1-9055-44EE-8760-7E733679D4BF}"/>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33</a:t>
            </a:fld>
            <a:endParaRPr lang="en-US" alt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E1D45-5DDF-4EC6-A054-8BED1D9BA54A}"/>
              </a:ext>
            </a:extLst>
          </p:cNvPr>
          <p:cNvSpPr>
            <a:spLocks noGrp="1"/>
          </p:cNvSpPr>
          <p:nvPr>
            <p:ph type="title"/>
            <p:custDataLst>
              <p:tags r:id="rId1"/>
            </p:custDataLst>
          </p:nvPr>
        </p:nvSpPr>
        <p:spPr>
          <a:xfrm>
            <a:off x="0" y="793629"/>
            <a:ext cx="9144000" cy="1086867"/>
          </a:xfrm>
        </p:spPr>
        <p:txBody>
          <a:bodyPr/>
          <a:lstStyle/>
          <a:p>
            <a:pPr>
              <a:defRPr/>
            </a:pPr>
            <a:r>
              <a:rPr lang="en-US" dirty="0"/>
              <a:t>Lodging the Warrant</a:t>
            </a:r>
          </a:p>
        </p:txBody>
      </p:sp>
      <p:sp>
        <p:nvSpPr>
          <p:cNvPr id="34819" name="Content Placeholder 2">
            <a:extLst>
              <a:ext uri="{FF2B5EF4-FFF2-40B4-BE49-F238E27FC236}">
                <a16:creationId xmlns:a16="http://schemas.microsoft.com/office/drawing/2014/main" id="{FA3129BB-CB78-42DA-8673-321C0B124F4B}"/>
              </a:ext>
            </a:extLst>
          </p:cNvPr>
          <p:cNvSpPr>
            <a:spLocks noGrp="1"/>
          </p:cNvSpPr>
          <p:nvPr>
            <p:ph idx="1"/>
            <p:custDataLst>
              <p:tags r:id="rId2"/>
            </p:custDataLst>
          </p:nvPr>
        </p:nvSpPr>
        <p:spPr>
          <a:xfrm>
            <a:off x="457200" y="2057400"/>
            <a:ext cx="8229600" cy="3916363"/>
          </a:xfrm>
        </p:spPr>
        <p:txBody>
          <a:bodyPr/>
          <a:lstStyle/>
          <a:p>
            <a:pPr marL="0" indent="0">
              <a:buFont typeface="Wingdings" panose="05000000000000000000" pitchFamily="2" charset="2"/>
              <a:buNone/>
            </a:pPr>
            <a:r>
              <a:rPr lang="en-US" altLang="en-US" dirty="0"/>
              <a:t>A fugitive felon may be incarcerated for reasons unrelated to the warrant that was the subject of the fugitive felon referral.  In this situation, the warrant agency may file notice of the warrant at the prison facility.  This is referred to as “lodging” the warrant.  </a:t>
            </a:r>
          </a:p>
          <a:p>
            <a:pPr marL="0" indent="0">
              <a:buFont typeface="Wingdings" panose="05000000000000000000" pitchFamily="2" charset="2"/>
              <a:buNone/>
            </a:pPr>
            <a:endParaRPr lang="en-US" altLang="en-US" dirty="0"/>
          </a:p>
          <a:p>
            <a:r>
              <a:rPr lang="en-US" dirty="0"/>
              <a:t>If there is documented evidence that a warrant was lodged at a prison facility, consider the warrant cleared and the beneficiary or dependent removed from fugitive status as of the date the warrant agency lodged the warrant at the prison facility. </a:t>
            </a:r>
            <a:endParaRPr lang="en-US" altLang="en-US" dirty="0"/>
          </a:p>
        </p:txBody>
      </p:sp>
      <p:sp>
        <p:nvSpPr>
          <p:cNvPr id="3" name="Slide Number Placeholder 2">
            <a:extLst>
              <a:ext uri="{FF2B5EF4-FFF2-40B4-BE49-F238E27FC236}">
                <a16:creationId xmlns:a16="http://schemas.microsoft.com/office/drawing/2014/main" id="{656D1188-F636-4CDD-9314-BFEB4C1CF285}"/>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34</a:t>
            </a:fld>
            <a:endParaRPr lang="en-US" alt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BE51-B3E0-4F5A-BBF2-EC0968624E78}"/>
              </a:ext>
            </a:extLst>
          </p:cNvPr>
          <p:cNvSpPr>
            <a:spLocks noGrp="1"/>
          </p:cNvSpPr>
          <p:nvPr>
            <p:ph type="title"/>
            <p:custDataLst>
              <p:tags r:id="rId1"/>
            </p:custDataLst>
          </p:nvPr>
        </p:nvSpPr>
        <p:spPr>
          <a:xfrm>
            <a:off x="0" y="793629"/>
            <a:ext cx="9144000" cy="1086867"/>
          </a:xfrm>
        </p:spPr>
        <p:txBody>
          <a:bodyPr/>
          <a:lstStyle/>
          <a:p>
            <a:pPr hangingPunct="0"/>
            <a:r>
              <a:rPr lang="en-US" dirty="0"/>
              <a:t>Dependents That Are Fugitive Felons   </a:t>
            </a:r>
          </a:p>
        </p:txBody>
      </p:sp>
      <p:sp>
        <p:nvSpPr>
          <p:cNvPr id="35843" name="Content Placeholder 2">
            <a:extLst>
              <a:ext uri="{FF2B5EF4-FFF2-40B4-BE49-F238E27FC236}">
                <a16:creationId xmlns:a16="http://schemas.microsoft.com/office/drawing/2014/main" id="{0FF2349A-8837-4E9C-B4AD-701855D40C0B}"/>
              </a:ext>
            </a:extLst>
          </p:cNvPr>
          <p:cNvSpPr>
            <a:spLocks noGrp="1"/>
          </p:cNvSpPr>
          <p:nvPr>
            <p:ph idx="1"/>
            <p:custDataLst>
              <p:tags r:id="rId2"/>
            </p:custDataLst>
          </p:nvPr>
        </p:nvSpPr>
        <p:spPr>
          <a:xfrm>
            <a:off x="457200" y="2057400"/>
            <a:ext cx="8229600" cy="4006971"/>
          </a:xfrm>
        </p:spPr>
        <p:txBody>
          <a:bodyPr>
            <a:normAutofit/>
          </a:bodyPr>
          <a:lstStyle/>
          <a:p>
            <a:pPr marL="0" indent="0">
              <a:buClr>
                <a:srgbClr val="000066"/>
              </a:buClr>
              <a:buFont typeface="Wingdings" panose="05000000000000000000" pitchFamily="2" charset="2"/>
              <a:buNone/>
            </a:pPr>
            <a:r>
              <a:rPr lang="en-US" altLang="en-US" dirty="0">
                <a:cs typeface="Times New Roman" panose="02020603050405020304" pitchFamily="18" charset="0"/>
              </a:rPr>
              <a:t>If a dependent on a beneficiary’s award is the subject of a fugitive felon warrant, remove the dependent from the award effective the later of the following dates:</a:t>
            </a:r>
          </a:p>
          <a:p>
            <a:pPr marL="0" indent="0">
              <a:buClr>
                <a:srgbClr val="000066"/>
              </a:buClr>
              <a:buFont typeface="Wingdings" panose="05000000000000000000" pitchFamily="2" charset="2"/>
              <a:buNone/>
            </a:pPr>
            <a:endParaRPr lang="en-US" altLang="en-US" dirty="0">
              <a:cs typeface="Times New Roman" panose="02020603050405020304" pitchFamily="18" charset="0"/>
            </a:endParaRPr>
          </a:p>
          <a:p>
            <a:pPr marL="342900" indent="-342900">
              <a:buClr>
                <a:srgbClr val="000066"/>
              </a:buClr>
              <a:buFont typeface="Arial" panose="020B0604020202020204" pitchFamily="34" charset="0"/>
              <a:buChar char="•"/>
            </a:pPr>
            <a:r>
              <a:rPr lang="en-US" altLang="en-US" dirty="0">
                <a:cs typeface="Times New Roman" panose="02020603050405020304" pitchFamily="18" charset="0"/>
              </a:rPr>
              <a:t>Date of the warrant</a:t>
            </a:r>
          </a:p>
          <a:p>
            <a:pPr marL="342900" indent="-342900">
              <a:buClr>
                <a:srgbClr val="000066"/>
              </a:buClr>
              <a:buFont typeface="Arial" panose="020B0604020202020204" pitchFamily="34" charset="0"/>
              <a:buChar char="•"/>
            </a:pPr>
            <a:r>
              <a:rPr lang="en-US" dirty="0"/>
              <a:t>December 27, 2001, the effective date of 38 U.S.C. 5313B </a:t>
            </a:r>
          </a:p>
          <a:p>
            <a:pPr>
              <a:buClr>
                <a:srgbClr val="000066"/>
              </a:buClr>
            </a:pPr>
            <a:endParaRPr lang="en-US" dirty="0"/>
          </a:p>
          <a:p>
            <a:pPr hangingPunct="0"/>
            <a:r>
              <a:rPr lang="en-US" dirty="0"/>
              <a:t>When  reinstating benefits for a dependent, apply the same effective date rules for resuming a primary beneficiary’s award.</a:t>
            </a:r>
          </a:p>
          <a:p>
            <a:pPr marL="0" indent="0">
              <a:buClr>
                <a:srgbClr val="000066"/>
              </a:buClr>
              <a:buFont typeface="Wingdings" panose="05000000000000000000" pitchFamily="2" charset="2"/>
              <a:buNone/>
            </a:pPr>
            <a:endParaRPr lang="en-US" altLang="en-US"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D17745F-FFA6-4E94-96D7-BE5CCA44A86D}"/>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35</a:t>
            </a:fld>
            <a:endParaRPr lang="en-US" alt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FF8763EB-7AB3-4747-8D97-0193227CF559}"/>
              </a:ext>
            </a:extLst>
          </p:cNvPr>
          <p:cNvSpPr>
            <a:spLocks noGrp="1" noChangeArrowheads="1"/>
          </p:cNvSpPr>
          <p:nvPr>
            <p:ph type="title"/>
            <p:custDataLst>
              <p:tags r:id="rId1"/>
            </p:custDataLst>
          </p:nvPr>
        </p:nvSpPr>
        <p:spPr>
          <a:xfrm>
            <a:off x="0" y="793629"/>
            <a:ext cx="9144000" cy="1086867"/>
          </a:xfrm>
        </p:spPr>
        <p:txBody>
          <a:bodyPr/>
          <a:lstStyle/>
          <a:p>
            <a:pPr>
              <a:defRPr/>
            </a:pPr>
            <a:r>
              <a:rPr lang="en-US" dirty="0"/>
              <a:t>Dependent as Apportionee </a:t>
            </a:r>
          </a:p>
        </p:txBody>
      </p:sp>
      <p:sp>
        <p:nvSpPr>
          <p:cNvPr id="2" name="Slide Number Placeholder 1">
            <a:extLst>
              <a:ext uri="{FF2B5EF4-FFF2-40B4-BE49-F238E27FC236}">
                <a16:creationId xmlns:a16="http://schemas.microsoft.com/office/drawing/2014/main" id="{C36B7AEA-2AED-41AA-8691-73A59DE55597}"/>
              </a:ext>
            </a:extLst>
          </p:cNvPr>
          <p:cNvSpPr>
            <a:spLocks noGrp="1"/>
          </p:cNvSpPr>
          <p:nvPr>
            <p:ph type="sldNum" sz="quarter" idx="12"/>
            <p:custDataLst>
              <p:tags r:id="rId2"/>
            </p:custDataLst>
          </p:nvPr>
        </p:nvSpPr>
        <p:spPr>
          <a:xfrm>
            <a:off x="6931152" y="6601976"/>
            <a:ext cx="2133600" cy="365125"/>
          </a:xfrm>
        </p:spPr>
        <p:txBody>
          <a:bodyPr/>
          <a:lstStyle/>
          <a:p>
            <a:fld id="{316B7093-D536-4DF6-A4A4-9B7B02193B6D}" type="slidenum">
              <a:rPr lang="en-US" altLang="en-US" smtClean="0"/>
              <a:pPr/>
              <a:t>36</a:t>
            </a:fld>
            <a:endParaRPr lang="en-US" altLang="en-US" dirty="0"/>
          </a:p>
        </p:txBody>
      </p:sp>
      <p:sp>
        <p:nvSpPr>
          <p:cNvPr id="3" name="TextBox 2">
            <a:extLst>
              <a:ext uri="{FF2B5EF4-FFF2-40B4-BE49-F238E27FC236}">
                <a16:creationId xmlns:a16="http://schemas.microsoft.com/office/drawing/2014/main" id="{D15F5333-8A8A-467F-8A2D-A73384D0E223}"/>
              </a:ext>
            </a:extLst>
          </p:cNvPr>
          <p:cNvSpPr txBox="1"/>
          <p:nvPr>
            <p:custDataLst>
              <p:tags r:id="rId3"/>
            </p:custDataLst>
          </p:nvPr>
        </p:nvSpPr>
        <p:spPr>
          <a:xfrm>
            <a:off x="228600" y="1524000"/>
            <a:ext cx="8458200" cy="3893374"/>
          </a:xfrm>
          <a:prstGeom prst="rect">
            <a:avLst/>
          </a:prstGeom>
          <a:noFill/>
        </p:spPr>
        <p:txBody>
          <a:bodyPr wrap="square" rtlCol="0">
            <a:spAutoFit/>
          </a:bodyPr>
          <a:lstStyle/>
          <a:p>
            <a:pPr marL="225425" lvl="1">
              <a:spcAft>
                <a:spcPts val="600"/>
              </a:spcAft>
              <a:buClr>
                <a:schemeClr val="tx1"/>
              </a:buClr>
            </a:pPr>
            <a:r>
              <a:rPr lang="en-US" sz="2000" dirty="0"/>
              <a:t>Discontinue an </a:t>
            </a:r>
            <a:r>
              <a:rPr lang="en-US" sz="2000" dirty="0" err="1"/>
              <a:t>apportionee's</a:t>
            </a:r>
            <a:r>
              <a:rPr lang="en-US" sz="2000" dirty="0"/>
              <a:t> award effective the later of the following dates:</a:t>
            </a:r>
            <a:endParaRPr lang="en-US" dirty="0"/>
          </a:p>
          <a:p>
            <a:pPr marL="568325" lvl="1" indent="-342900">
              <a:spcAft>
                <a:spcPts val="600"/>
              </a:spcAft>
              <a:buClr>
                <a:schemeClr val="tx1"/>
              </a:buClr>
              <a:buFont typeface="Arial" panose="020B0604020202020204" pitchFamily="34" charset="0"/>
              <a:buChar char="•"/>
            </a:pPr>
            <a:r>
              <a:rPr lang="en-US" altLang="en-US" sz="2000" dirty="0">
                <a:cs typeface="Times New Roman" panose="02020603050405020304" pitchFamily="18" charset="0"/>
              </a:rPr>
              <a:t>Date of the warrant</a:t>
            </a:r>
          </a:p>
          <a:p>
            <a:pPr marL="568325" lvl="1" indent="-342900">
              <a:spcAft>
                <a:spcPts val="600"/>
              </a:spcAft>
              <a:buClr>
                <a:schemeClr val="tx1"/>
              </a:buClr>
              <a:buFont typeface="Arial" panose="020B0604020202020204" pitchFamily="34" charset="0"/>
              <a:buChar char="•"/>
            </a:pPr>
            <a:r>
              <a:rPr lang="en-US" altLang="en-US" sz="2000" dirty="0">
                <a:cs typeface="Times New Roman" panose="02020603050405020304" pitchFamily="18" charset="0"/>
              </a:rPr>
              <a:t>December 27, 2001, the date of the fugitive felon law</a:t>
            </a:r>
          </a:p>
          <a:p>
            <a:pPr marL="461963" lvl="1" indent="-236538">
              <a:spcAft>
                <a:spcPts val="600"/>
              </a:spcAft>
              <a:buClr>
                <a:schemeClr val="tx1"/>
              </a:buClr>
              <a:buFont typeface="Arial" panose="020B0604020202020204" pitchFamily="34" charset="0"/>
              <a:buChar char="•"/>
            </a:pPr>
            <a:endParaRPr lang="en-US" altLang="en-US" sz="2000" dirty="0">
              <a:latin typeface="+mj-lt"/>
              <a:cs typeface="Times New Roman" panose="02020603050405020304" pitchFamily="18" charset="0"/>
            </a:endParaRPr>
          </a:p>
          <a:p>
            <a:pPr marL="0" lvl="1">
              <a:spcAft>
                <a:spcPts val="600"/>
              </a:spcAft>
              <a:buClr>
                <a:schemeClr val="tx1"/>
              </a:buClr>
            </a:pPr>
            <a:r>
              <a:rPr lang="en-US" altLang="en-US" sz="2000" dirty="0">
                <a:cs typeface="Times New Roman" panose="02020603050405020304" pitchFamily="18" charset="0"/>
              </a:rPr>
              <a:t>When restoring benefits to an apportionee, apply the same effective date rules for resuming a primary beneficiaries award.</a:t>
            </a:r>
          </a:p>
          <a:p>
            <a:pPr marL="0" lvl="1">
              <a:spcAft>
                <a:spcPts val="600"/>
              </a:spcAft>
              <a:buClr>
                <a:schemeClr val="tx1"/>
              </a:buClr>
            </a:pPr>
            <a:endParaRPr lang="en-US" altLang="en-US" sz="2000" dirty="0">
              <a:cs typeface="Times New Roman" panose="02020603050405020304" pitchFamily="18" charset="0"/>
            </a:endParaRPr>
          </a:p>
          <a:p>
            <a:pPr marL="0" lvl="1">
              <a:spcAft>
                <a:spcPts val="600"/>
              </a:spcAft>
              <a:buClr>
                <a:schemeClr val="tx1"/>
              </a:buClr>
            </a:pPr>
            <a:r>
              <a:rPr lang="en-US" altLang="en-US" sz="2000" b="1" i="1" dirty="0">
                <a:cs typeface="Times New Roman" panose="02020603050405020304" pitchFamily="18" charset="0"/>
              </a:rPr>
              <a:t>Reminder</a:t>
            </a:r>
            <a:r>
              <a:rPr lang="en-US" altLang="en-US" sz="2000" dirty="0">
                <a:cs typeface="Times New Roman" panose="02020603050405020304" pitchFamily="18" charset="0"/>
              </a:rPr>
              <a:t>: due process must be provided before an </a:t>
            </a:r>
            <a:r>
              <a:rPr lang="en-US" altLang="en-US" sz="2000" dirty="0" err="1">
                <a:cs typeface="Times New Roman" panose="02020603050405020304" pitchFamily="18" charset="0"/>
              </a:rPr>
              <a:t>apportionee’s</a:t>
            </a:r>
            <a:r>
              <a:rPr lang="en-US" altLang="en-US" sz="2000" dirty="0">
                <a:cs typeface="Times New Roman" panose="02020603050405020304" pitchFamily="18" charset="0"/>
              </a:rPr>
              <a:t> award can be reduced/discontinued. </a:t>
            </a:r>
            <a:endParaRPr lang="en-US" altLang="en-US" sz="2000" dirty="0">
              <a:latin typeface="+mj-lt"/>
              <a:cs typeface="Times New Roman" panose="02020603050405020304" pitchFamily="18" charset="0"/>
            </a:endParaRPr>
          </a:p>
          <a:p>
            <a:pPr marL="225425" lvl="1">
              <a:spcAft>
                <a:spcPts val="600"/>
              </a:spcAft>
              <a:buClr>
                <a:schemeClr val="tx1"/>
              </a:buClr>
            </a:pPr>
            <a:endParaRPr lang="en-US" altLang="en-US" sz="1200" dirty="0">
              <a:latin typeface="+mj-lt"/>
              <a:cs typeface="Times New Roman" panose="02020603050405020304" pitchFamily="18"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FF48FB41-B85A-4BED-A9AE-888D0E6238AA}"/>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Handling Pending Claims/Appeals</a:t>
            </a:r>
          </a:p>
        </p:txBody>
      </p:sp>
      <p:sp>
        <p:nvSpPr>
          <p:cNvPr id="10244" name="Rectangle 3">
            <a:extLst>
              <a:ext uri="{FF2B5EF4-FFF2-40B4-BE49-F238E27FC236}">
                <a16:creationId xmlns:a16="http://schemas.microsoft.com/office/drawing/2014/main" id="{47D6833D-139E-41CF-816A-3747595B2451}"/>
              </a:ext>
            </a:extLst>
          </p:cNvPr>
          <p:cNvSpPr>
            <a:spLocks noGrp="1" noChangeArrowheads="1"/>
          </p:cNvSpPr>
          <p:nvPr>
            <p:ph idx="1"/>
            <p:custDataLst>
              <p:tags r:id="rId2"/>
            </p:custDataLst>
          </p:nvPr>
        </p:nvSpPr>
        <p:spPr>
          <a:xfrm>
            <a:off x="457200" y="1524000"/>
            <a:ext cx="8229600" cy="4449763"/>
          </a:xfrm>
          <a:prstGeom prst="rect">
            <a:avLst/>
          </a:prstGeom>
        </p:spPr>
        <p:txBody>
          <a:bodyPr/>
          <a:lstStyle/>
          <a:p>
            <a:pPr marL="0" indent="0">
              <a:buFont typeface="Wingdings" panose="05000000000000000000" pitchFamily="2" charset="2"/>
              <a:buNone/>
            </a:pPr>
            <a:r>
              <a:rPr lang="en-US" altLang="en-US" dirty="0">
                <a:cs typeface="Times New Roman" panose="02020603050405020304" pitchFamily="18" charset="0"/>
              </a:rPr>
              <a:t>After stopping a beneficiary’s award because the </a:t>
            </a:r>
            <a:r>
              <a:rPr lang="en-US" altLang="en-US" b="1" i="1" dirty="0">
                <a:cs typeface="Times New Roman" panose="02020603050405020304" pitchFamily="18" charset="0"/>
              </a:rPr>
              <a:t>beneficiary</a:t>
            </a:r>
            <a:r>
              <a:rPr lang="en-US" altLang="en-US" dirty="0">
                <a:cs typeface="Times New Roman" panose="02020603050405020304" pitchFamily="18" charset="0"/>
              </a:rPr>
              <a:t> is a fugitive felon:</a:t>
            </a:r>
          </a:p>
          <a:p>
            <a:pPr marL="0" indent="0">
              <a:buFont typeface="Wingdings" panose="05000000000000000000" pitchFamily="2" charset="2"/>
              <a:buNone/>
            </a:pPr>
            <a:endParaRPr lang="en-US" altLang="en-US" dirty="0">
              <a:cs typeface="Times New Roman" panose="02020603050405020304" pitchFamily="18" charset="0"/>
            </a:endParaRPr>
          </a:p>
          <a:p>
            <a:pPr marL="342900" indent="-342900">
              <a:buFont typeface="Arial" panose="020B0604020202020204" pitchFamily="34" charset="0"/>
              <a:buChar char="•"/>
            </a:pPr>
            <a:r>
              <a:rPr lang="en-US" altLang="en-US" dirty="0">
                <a:cs typeface="Times New Roman" panose="02020603050405020304" pitchFamily="18" charset="0"/>
              </a:rPr>
              <a:t>Discontinue development on and cancel any pending claims or requests for higher-level review (HLR)</a:t>
            </a:r>
          </a:p>
          <a:p>
            <a:pPr marL="342900" indent="-342900">
              <a:buFont typeface="Arial" panose="020B0604020202020204" pitchFamily="34" charset="0"/>
              <a:buChar char="•"/>
            </a:pPr>
            <a:r>
              <a:rPr lang="en-US" dirty="0"/>
              <a:t>Disallow any claims for increased benefits</a:t>
            </a:r>
          </a:p>
          <a:p>
            <a:pPr marL="342900" indent="-342900">
              <a:buFont typeface="Arial" panose="020B0604020202020204" pitchFamily="34" charset="0"/>
              <a:buChar char="•"/>
            </a:pPr>
            <a:r>
              <a:rPr lang="en-US" altLang="en-US" dirty="0">
                <a:cs typeface="Times New Roman" panose="02020603050405020304" pitchFamily="18" charset="0"/>
              </a:rPr>
              <a:t>Continue processing any pending legacy appeals</a:t>
            </a:r>
          </a:p>
          <a:p>
            <a:pPr marL="342900" indent="-342900">
              <a:buFont typeface="Arial" panose="020B0604020202020204" pitchFamily="34" charset="0"/>
              <a:buChar char="•"/>
            </a:pPr>
            <a:endParaRPr lang="en-US" altLang="en-US" dirty="0">
              <a:cs typeface="Times New Roman" panose="02020603050405020304" pitchFamily="18" charset="0"/>
            </a:endParaRPr>
          </a:p>
          <a:p>
            <a:r>
              <a:rPr lang="en-US" altLang="en-US" b="1" i="1" dirty="0">
                <a:cs typeface="Times New Roman" panose="02020603050405020304" pitchFamily="18" charset="0"/>
              </a:rPr>
              <a:t>Exception</a:t>
            </a:r>
            <a:r>
              <a:rPr lang="en-US" altLang="en-US" dirty="0">
                <a:cs typeface="Times New Roman" panose="02020603050405020304" pitchFamily="18" charset="0"/>
              </a:rPr>
              <a:t>: if the fugitive felon period has already ended, continue processing any pending claims or HLRs.</a:t>
            </a:r>
          </a:p>
        </p:txBody>
      </p:sp>
      <p:sp>
        <p:nvSpPr>
          <p:cNvPr id="2" name="Slide Number Placeholder 1">
            <a:extLst>
              <a:ext uri="{FF2B5EF4-FFF2-40B4-BE49-F238E27FC236}">
                <a16:creationId xmlns:a16="http://schemas.microsoft.com/office/drawing/2014/main" id="{18A44EAD-A556-4455-AE10-88F5BA8FBC02}"/>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37</a:t>
            </a:fld>
            <a:endParaRPr lang="en-US" altLang="en-US" dirty="0"/>
          </a:p>
        </p:txBody>
      </p:sp>
    </p:spTree>
    <p:extLst>
      <p:ext uri="{BB962C8B-B14F-4D97-AF65-F5344CB8AC3E}">
        <p14:creationId xmlns:p14="http://schemas.microsoft.com/office/powerpoint/2010/main" val="96274580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D064426C-7CE9-428C-8BBD-B7A72BA1D7CB}"/>
              </a:ext>
            </a:extLst>
          </p:cNvPr>
          <p:cNvSpPr>
            <a:spLocks noGrp="1" noChangeArrowheads="1"/>
          </p:cNvSpPr>
          <p:nvPr>
            <p:ph type="title"/>
            <p:custDataLst>
              <p:tags r:id="rId1"/>
            </p:custDataLst>
          </p:nvPr>
        </p:nvSpPr>
        <p:spPr>
          <a:xfrm>
            <a:off x="0" y="793629"/>
            <a:ext cx="9144000" cy="1086867"/>
          </a:xfrm>
        </p:spPr>
        <p:txBody>
          <a:bodyPr/>
          <a:lstStyle/>
          <a:p>
            <a:pPr>
              <a:defRPr/>
            </a:pPr>
            <a:r>
              <a:rPr lang="en-US" dirty="0"/>
              <a:t>New Claims</a:t>
            </a:r>
          </a:p>
        </p:txBody>
      </p:sp>
      <p:sp>
        <p:nvSpPr>
          <p:cNvPr id="16388" name="Rectangle 3">
            <a:extLst>
              <a:ext uri="{FF2B5EF4-FFF2-40B4-BE49-F238E27FC236}">
                <a16:creationId xmlns:a16="http://schemas.microsoft.com/office/drawing/2014/main" id="{0FD024B5-17F2-4991-8217-D36515A97B13}"/>
              </a:ext>
            </a:extLst>
          </p:cNvPr>
          <p:cNvSpPr>
            <a:spLocks noGrp="1" noChangeArrowheads="1"/>
          </p:cNvSpPr>
          <p:nvPr>
            <p:ph idx="1"/>
            <p:custDataLst>
              <p:tags r:id="rId2"/>
            </p:custDataLst>
          </p:nvPr>
        </p:nvSpPr>
        <p:spPr>
          <a:xfrm>
            <a:off x="457200" y="1828800"/>
            <a:ext cx="8229600" cy="3916363"/>
          </a:xfrm>
          <a:prstGeom prst="rect">
            <a:avLst/>
          </a:prstGeom>
        </p:spPr>
        <p:txBody>
          <a:bodyPr/>
          <a:lstStyle/>
          <a:p>
            <a:pPr marL="0" indent="0">
              <a:buFont typeface="Wingdings" panose="05000000000000000000" pitchFamily="2" charset="2"/>
              <a:buNone/>
            </a:pPr>
            <a:r>
              <a:rPr lang="en-US" altLang="en-US" dirty="0">
                <a:cs typeface="Times New Roman" panose="02020603050405020304" pitchFamily="18" charset="0"/>
              </a:rPr>
              <a:t>When a claim is received, the systems and e-Folder should be checked to see if benefits are currently discontinued due to fugitive felon status</a:t>
            </a:r>
            <a:r>
              <a:rPr lang="en-US" altLang="en-US" b="1" dirty="0">
                <a:cs typeface="Times New Roman" panose="02020603050405020304" pitchFamily="18" charset="0"/>
              </a:rPr>
              <a:t>. </a:t>
            </a:r>
          </a:p>
          <a:p>
            <a:pPr marL="0" indent="0">
              <a:buFont typeface="Wingdings" panose="05000000000000000000" pitchFamily="2" charset="2"/>
              <a:buNone/>
            </a:pPr>
            <a:endParaRPr lang="en-US" altLang="en-US" b="1" dirty="0">
              <a:cs typeface="Times New Roman" panose="02020603050405020304" pitchFamily="18" charset="0"/>
            </a:endParaRPr>
          </a:p>
          <a:p>
            <a:r>
              <a:rPr lang="en-US" altLang="en-US" dirty="0">
                <a:cs typeface="Times New Roman" panose="02020603050405020304" pitchFamily="18" charset="0"/>
              </a:rPr>
              <a:t>If the beneficiary files a claim or HLR while in fugitive felon status:</a:t>
            </a:r>
          </a:p>
          <a:p>
            <a:endParaRPr lang="en-US" altLang="en-US" dirty="0">
              <a:cs typeface="Times New Roman" panose="02020603050405020304" pitchFamily="18" charset="0"/>
            </a:endParaRPr>
          </a:p>
          <a:p>
            <a:pPr marL="342900" indent="-342900">
              <a:buFont typeface="Arial" panose="020B0604020202020204" pitchFamily="34" charset="0"/>
              <a:buChar char="•"/>
            </a:pPr>
            <a:r>
              <a:rPr lang="en-US" altLang="en-US" dirty="0">
                <a:cs typeface="Times New Roman" panose="02020603050405020304" pitchFamily="18" charset="0"/>
              </a:rPr>
              <a:t>Cancel any associated EP (if one was established), and</a:t>
            </a:r>
          </a:p>
          <a:p>
            <a:pPr marL="342900" indent="-342900">
              <a:buFont typeface="Arial" panose="020B0604020202020204" pitchFamily="34" charset="0"/>
              <a:buChar char="•"/>
            </a:pPr>
            <a:r>
              <a:rPr lang="en-US" altLang="en-US" dirty="0">
                <a:cs typeface="Times New Roman" panose="02020603050405020304" pitchFamily="18" charset="0"/>
              </a:rPr>
              <a:t>If beneficiary provided a new address, e-mail </a:t>
            </a:r>
            <a:r>
              <a:rPr lang="en-US" dirty="0">
                <a:hlinkClick r:id="rId6"/>
              </a:rPr>
              <a:t>VAVBAWAS/CO/212A</a:t>
            </a:r>
            <a:r>
              <a:rPr lang="en-US" dirty="0"/>
              <a:t> (VSCs), or </a:t>
            </a:r>
            <a:r>
              <a:rPr lang="en-US" dirty="0">
                <a:hlinkClick r:id="rId7"/>
              </a:rPr>
              <a:t>VAVBAWAS/CO/P&amp;F POL &amp; PROC</a:t>
            </a:r>
            <a:r>
              <a:rPr lang="en-US" dirty="0"/>
              <a:t> (PMCs). </a:t>
            </a:r>
          </a:p>
          <a:p>
            <a:pPr marL="0" indent="0">
              <a:buFont typeface="Wingdings" panose="05000000000000000000" pitchFamily="2" charset="2"/>
              <a:buNone/>
            </a:pPr>
            <a:endParaRPr lang="en-US" altLang="en-US" dirty="0"/>
          </a:p>
        </p:txBody>
      </p:sp>
      <p:sp>
        <p:nvSpPr>
          <p:cNvPr id="2" name="Slide Number Placeholder 1">
            <a:extLst>
              <a:ext uri="{FF2B5EF4-FFF2-40B4-BE49-F238E27FC236}">
                <a16:creationId xmlns:a16="http://schemas.microsoft.com/office/drawing/2014/main" id="{E6C9A7D0-4411-4F04-B04C-C5D13D925EB4}"/>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38</a:t>
            </a:fld>
            <a:endParaRPr lang="en-US" alt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DEC9D-E416-4EC2-BE60-256B252FEE6B}"/>
              </a:ext>
            </a:extLst>
          </p:cNvPr>
          <p:cNvSpPr>
            <a:spLocks noGrp="1"/>
          </p:cNvSpPr>
          <p:nvPr>
            <p:ph type="title"/>
            <p:custDataLst>
              <p:tags r:id="rId1"/>
            </p:custDataLst>
          </p:nvPr>
        </p:nvSpPr>
        <p:spPr>
          <a:xfrm>
            <a:off x="0" y="793629"/>
            <a:ext cx="9144000" cy="1086867"/>
          </a:xfrm>
        </p:spPr>
        <p:txBody>
          <a:bodyPr/>
          <a:lstStyle/>
          <a:p>
            <a:pPr>
              <a:defRPr/>
            </a:pPr>
            <a:r>
              <a:rPr lang="en-US" dirty="0"/>
              <a:t>Other Actions</a:t>
            </a:r>
          </a:p>
        </p:txBody>
      </p:sp>
      <p:sp>
        <p:nvSpPr>
          <p:cNvPr id="15363" name="Content Placeholder 2">
            <a:extLst>
              <a:ext uri="{FF2B5EF4-FFF2-40B4-BE49-F238E27FC236}">
                <a16:creationId xmlns:a16="http://schemas.microsoft.com/office/drawing/2014/main" id="{01D1E994-C596-49F3-9CF8-38BE6A96418D}"/>
              </a:ext>
            </a:extLst>
          </p:cNvPr>
          <p:cNvSpPr>
            <a:spLocks noGrp="1"/>
          </p:cNvSpPr>
          <p:nvPr>
            <p:ph idx="1"/>
            <p:custDataLst>
              <p:tags r:id="rId2"/>
            </p:custDataLst>
          </p:nvPr>
        </p:nvSpPr>
        <p:spPr>
          <a:xfrm>
            <a:off x="457200" y="1880496"/>
            <a:ext cx="8229600" cy="4093267"/>
          </a:xfrm>
        </p:spPr>
        <p:txBody>
          <a:bodyPr>
            <a:normAutofit lnSpcReduction="10000"/>
          </a:bodyPr>
          <a:lstStyle/>
          <a:p>
            <a:pPr marL="0" indent="0" hangingPunct="1">
              <a:buNone/>
            </a:pPr>
            <a:r>
              <a:rPr lang="en-US" altLang="en-US" dirty="0"/>
              <a:t>If </a:t>
            </a:r>
            <a:r>
              <a:rPr lang="en-US" altLang="en-US" i="1" dirty="0"/>
              <a:t>Form FFP-4, VA Feedback Form</a:t>
            </a:r>
            <a:r>
              <a:rPr lang="en-US" altLang="en-US" dirty="0"/>
              <a:t>, was attached to </a:t>
            </a:r>
            <a:r>
              <a:rPr lang="en-US" altLang="en-US" i="1" dirty="0"/>
              <a:t>Form FFP-3</a:t>
            </a:r>
            <a:r>
              <a:rPr lang="en-US" altLang="en-US" dirty="0"/>
              <a:t>:</a:t>
            </a:r>
          </a:p>
          <a:p>
            <a:pPr marL="0" indent="0" hangingPunct="1">
              <a:buNone/>
            </a:pPr>
            <a:endParaRPr lang="en-US" altLang="en-US" dirty="0"/>
          </a:p>
          <a:p>
            <a:r>
              <a:rPr lang="en-US" altLang="en-US" dirty="0"/>
              <a:t>Complete </a:t>
            </a:r>
            <a:r>
              <a:rPr lang="en-US" altLang="en-US" i="1" dirty="0"/>
              <a:t>Form FFP-4</a:t>
            </a:r>
            <a:endParaRPr lang="en-US" altLang="en-US" dirty="0"/>
          </a:p>
          <a:p>
            <a:r>
              <a:rPr lang="en-US" altLang="en-US" dirty="0"/>
              <a:t>Send an email to </a:t>
            </a:r>
            <a:r>
              <a:rPr lang="en-US" dirty="0">
                <a:hlinkClick r:id="rId6"/>
              </a:rPr>
              <a:t>VAVBAWAS/CO/212A</a:t>
            </a:r>
            <a:r>
              <a:rPr lang="en-US" dirty="0"/>
              <a:t> (</a:t>
            </a:r>
            <a:r>
              <a:rPr lang="en-US"/>
              <a:t>VSCs) </a:t>
            </a:r>
            <a:r>
              <a:rPr lang="en-US" dirty="0"/>
              <a:t>or </a:t>
            </a:r>
            <a:r>
              <a:rPr lang="en-US" dirty="0">
                <a:hlinkClick r:id="rId7"/>
              </a:rPr>
              <a:t>VAVBAWAS/CO/P&amp;F POL &amp; PROC</a:t>
            </a:r>
            <a:r>
              <a:rPr lang="en-US" dirty="0"/>
              <a:t> (PMCs) that requests the address to which </a:t>
            </a:r>
            <a:r>
              <a:rPr lang="en-US" i="1" dirty="0"/>
              <a:t>Forms FFP-4 </a:t>
            </a:r>
            <a:r>
              <a:rPr lang="en-US" dirty="0"/>
              <a:t>should be sent, and</a:t>
            </a:r>
          </a:p>
          <a:p>
            <a:r>
              <a:rPr lang="en-US" dirty="0"/>
              <a:t>Send the form by regular mail to the address Compensation Service or P&amp;F Service provides in response to the email.</a:t>
            </a:r>
          </a:p>
          <a:p>
            <a:endParaRPr lang="en-US" altLang="en-US" dirty="0"/>
          </a:p>
          <a:p>
            <a:pPr marL="0" indent="0">
              <a:buNone/>
            </a:pPr>
            <a:r>
              <a:rPr lang="en-US" b="1" i="1" dirty="0"/>
              <a:t>Note</a:t>
            </a:r>
            <a:r>
              <a:rPr lang="en-US" dirty="0"/>
              <a:t>:  </a:t>
            </a:r>
            <a:r>
              <a:rPr lang="en-US" i="1" dirty="0"/>
              <a:t>Form FFP-3</a:t>
            </a:r>
            <a:r>
              <a:rPr lang="en-US" dirty="0"/>
              <a:t> must remain in the claims folder, if a traditional claims folder exists.  (If no claims folder exists, a copy of the form should already exist in the beneficiary’s eFolder.)</a:t>
            </a:r>
            <a:endParaRPr lang="en-US" altLang="en-US" dirty="0"/>
          </a:p>
          <a:p>
            <a:pPr marL="0" indent="0" hangingPunct="1">
              <a:buNone/>
            </a:pPr>
            <a:endParaRPr lang="en-US" altLang="en-US" dirty="0"/>
          </a:p>
        </p:txBody>
      </p:sp>
      <p:sp>
        <p:nvSpPr>
          <p:cNvPr id="3" name="Slide Number Placeholder 2">
            <a:extLst>
              <a:ext uri="{FF2B5EF4-FFF2-40B4-BE49-F238E27FC236}">
                <a16:creationId xmlns:a16="http://schemas.microsoft.com/office/drawing/2014/main" id="{B02A714C-CEC8-43F0-B0B8-88D370F254FA}"/>
              </a:ext>
            </a:extLst>
          </p:cNvPr>
          <p:cNvSpPr>
            <a:spLocks noGrp="1"/>
          </p:cNvSpPr>
          <p:nvPr>
            <p:ph type="sldNum" sz="quarter" idx="12"/>
            <p:custDataLst>
              <p:tags r:id="rId3"/>
            </p:custDataLst>
          </p:nvPr>
        </p:nvSpPr>
        <p:spPr>
          <a:xfrm>
            <a:off x="6931152" y="6601976"/>
            <a:ext cx="2133600" cy="365125"/>
          </a:xfrm>
        </p:spPr>
        <p:txBody>
          <a:bodyPr/>
          <a:lstStyle/>
          <a:p>
            <a:fld id="{C84CC842-078D-4638-8819-F578D39B0FA3}" type="slidenum">
              <a:rPr lang="en-US" altLang="en-US" smtClean="0"/>
              <a:pPr/>
              <a:t>39</a:t>
            </a:fld>
            <a:endParaRPr lang="en-US" altLang="en-US" dirty="0"/>
          </a:p>
        </p:txBody>
      </p:sp>
    </p:spTree>
    <p:extLst>
      <p:ext uri="{BB962C8B-B14F-4D97-AF65-F5344CB8AC3E}">
        <p14:creationId xmlns:p14="http://schemas.microsoft.com/office/powerpoint/2010/main" val="11366512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CFBA58A0-5F20-4DA2-8C09-EB6AB97D92FD}"/>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Fugitive Felon</a:t>
            </a:r>
          </a:p>
        </p:txBody>
      </p:sp>
      <p:sp>
        <p:nvSpPr>
          <p:cNvPr id="6148" name="Rectangle 3">
            <a:extLst>
              <a:ext uri="{FF2B5EF4-FFF2-40B4-BE49-F238E27FC236}">
                <a16:creationId xmlns:a16="http://schemas.microsoft.com/office/drawing/2014/main" id="{8BFF9A1E-AE3D-4A5B-8E5C-7FC67A326C68}"/>
              </a:ext>
            </a:extLst>
          </p:cNvPr>
          <p:cNvSpPr>
            <a:spLocks noGrp="1" noChangeArrowheads="1"/>
          </p:cNvSpPr>
          <p:nvPr>
            <p:ph idx="1"/>
            <p:custDataLst>
              <p:tags r:id="rId2"/>
            </p:custDataLst>
          </p:nvPr>
        </p:nvSpPr>
        <p:spPr>
          <a:xfrm>
            <a:off x="457200" y="2057401"/>
            <a:ext cx="8229600" cy="365126"/>
          </a:xfrm>
          <a:prstGeom prst="rect">
            <a:avLst/>
          </a:prstGeom>
        </p:spPr>
        <p:txBody>
          <a:bodyPr>
            <a:noAutofit/>
          </a:bodyPr>
          <a:lstStyle/>
          <a:p>
            <a:pPr marL="0" indent="0">
              <a:buFont typeface="Wingdings" panose="05000000000000000000" pitchFamily="2" charset="2"/>
              <a:buNone/>
            </a:pPr>
            <a:r>
              <a:rPr lang="en-US" altLang="en-US" sz="2400" dirty="0">
                <a:latin typeface="+mj-lt"/>
                <a:cs typeface="Times New Roman" panose="02020603050405020304" pitchFamily="18" charset="0"/>
              </a:rPr>
              <a:t>A fugitive felon is a person who is a fugitive by reason of: </a:t>
            </a:r>
          </a:p>
        </p:txBody>
      </p:sp>
      <p:sp>
        <p:nvSpPr>
          <p:cNvPr id="2" name="Slide Number Placeholder 1">
            <a:extLst>
              <a:ext uri="{FF2B5EF4-FFF2-40B4-BE49-F238E27FC236}">
                <a16:creationId xmlns:a16="http://schemas.microsoft.com/office/drawing/2014/main" id="{4543FEB1-1A25-47B8-910C-4C5F28AC8E93}"/>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4</a:t>
            </a:fld>
            <a:endParaRPr lang="en-US" altLang="en-US" dirty="0"/>
          </a:p>
        </p:txBody>
      </p:sp>
      <p:sp>
        <p:nvSpPr>
          <p:cNvPr id="3" name="TextBox 2">
            <a:extLst>
              <a:ext uri="{FF2B5EF4-FFF2-40B4-BE49-F238E27FC236}">
                <a16:creationId xmlns:a16="http://schemas.microsoft.com/office/drawing/2014/main" id="{8166DC09-9E69-491A-BC30-3040BB053343}"/>
              </a:ext>
            </a:extLst>
          </p:cNvPr>
          <p:cNvSpPr txBox="1"/>
          <p:nvPr>
            <p:custDataLst>
              <p:tags r:id="rId4"/>
            </p:custDataLst>
          </p:nvPr>
        </p:nvSpPr>
        <p:spPr>
          <a:xfrm>
            <a:off x="419622" y="3348314"/>
            <a:ext cx="8229600" cy="2400657"/>
          </a:xfrm>
          <a:prstGeom prst="rect">
            <a:avLst/>
          </a:prstGeom>
          <a:noFill/>
        </p:spPr>
        <p:txBody>
          <a:bodyPr wrap="square" rtlCol="0">
            <a:spAutoFit/>
          </a:bodyPr>
          <a:lstStyle/>
          <a:p>
            <a:pPr marL="461963" lvl="1" indent="-236538">
              <a:spcAft>
                <a:spcPts val="600"/>
              </a:spcAft>
              <a:buClr>
                <a:schemeClr val="tx1"/>
              </a:buClr>
              <a:buFont typeface="Arial" panose="020B0604020202020204" pitchFamily="34" charset="0"/>
              <a:buChar char="•"/>
            </a:pPr>
            <a:r>
              <a:rPr lang="en-US" altLang="en-US" sz="2400" dirty="0">
                <a:latin typeface="+mj-lt"/>
                <a:cs typeface="Times New Roman" panose="02020603050405020304" pitchFamily="18" charset="0"/>
              </a:rPr>
              <a:t>Fleeing to avoid prosecution, custody, or confinement after conviction for a felony offense, </a:t>
            </a:r>
            <a:r>
              <a:rPr lang="en-US" altLang="en-US" sz="2400" b="1" dirty="0">
                <a:latin typeface="+mj-lt"/>
                <a:cs typeface="Times New Roman" panose="02020603050405020304" pitchFamily="18" charset="0"/>
              </a:rPr>
              <a:t>or</a:t>
            </a:r>
            <a:br>
              <a:rPr lang="en-US" altLang="en-US" sz="2400" dirty="0">
                <a:latin typeface="+mj-lt"/>
                <a:cs typeface="Times New Roman" panose="02020603050405020304" pitchFamily="18" charset="0"/>
              </a:rPr>
            </a:br>
            <a:endParaRPr lang="en-US" altLang="en-US" sz="2400" dirty="0">
              <a:latin typeface="+mj-lt"/>
              <a:cs typeface="Times New Roman" panose="02020603050405020304" pitchFamily="18" charset="0"/>
            </a:endParaRPr>
          </a:p>
          <a:p>
            <a:pPr marL="461963" lvl="1" indent="-236538">
              <a:spcAft>
                <a:spcPts val="600"/>
              </a:spcAft>
              <a:buClr>
                <a:schemeClr val="tx1"/>
              </a:buClr>
              <a:buFont typeface="Arial" panose="020B0604020202020204" pitchFamily="34" charset="0"/>
              <a:buChar char="•"/>
            </a:pPr>
            <a:r>
              <a:rPr lang="en-US" altLang="en-US" sz="2400" dirty="0">
                <a:latin typeface="+mj-lt"/>
                <a:cs typeface="Times New Roman" panose="02020603050405020304" pitchFamily="18" charset="0"/>
              </a:rPr>
              <a:t>Violating a condition of probation or parole imposed for commission of a felony under federal or state law  </a:t>
            </a:r>
          </a:p>
          <a:p>
            <a:pPr marL="461963" lvl="1" indent="-236538">
              <a:spcAft>
                <a:spcPts val="600"/>
              </a:spcAft>
              <a:buClr>
                <a:schemeClr val="tx1"/>
              </a:buClr>
              <a:buFont typeface="Arial" panose="020B0604020202020204" pitchFamily="34" charset="0"/>
              <a:buChar char="•"/>
            </a:pPr>
            <a:endParaRPr lang="en-US" altLang="en-US" sz="2000" dirty="0">
              <a:latin typeface="+mj-lt"/>
              <a:cs typeface="Times New Roman" panose="02020603050405020304" pitchFamily="18"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0C7F-5B3B-426F-B3E1-DEAB6078958B}"/>
              </a:ext>
            </a:extLst>
          </p:cNvPr>
          <p:cNvSpPr>
            <a:spLocks noGrp="1"/>
          </p:cNvSpPr>
          <p:nvPr>
            <p:ph type="title"/>
            <p:custDataLst>
              <p:tags r:id="rId1"/>
            </p:custDataLst>
          </p:nvPr>
        </p:nvSpPr>
        <p:spPr>
          <a:xfrm>
            <a:off x="0" y="2885566"/>
            <a:ext cx="9144000" cy="1086867"/>
          </a:xfrm>
        </p:spPr>
        <p:txBody>
          <a:bodyPr/>
          <a:lstStyle/>
          <a:p>
            <a:r>
              <a:rPr lang="en-US" dirty="0"/>
              <a:t>Review</a:t>
            </a:r>
          </a:p>
        </p:txBody>
      </p:sp>
      <p:sp>
        <p:nvSpPr>
          <p:cNvPr id="3" name="Slide Number Placeholder 2">
            <a:extLst>
              <a:ext uri="{FF2B5EF4-FFF2-40B4-BE49-F238E27FC236}">
                <a16:creationId xmlns:a16="http://schemas.microsoft.com/office/drawing/2014/main" id="{BF21CE7C-25C5-4BF7-94DC-F9EA91967AFF}"/>
              </a:ext>
            </a:extLst>
          </p:cNvPr>
          <p:cNvSpPr>
            <a:spLocks noGrp="1"/>
          </p:cNvSpPr>
          <p:nvPr>
            <p:ph type="sldNum" sz="quarter" idx="12"/>
            <p:custDataLst>
              <p:tags r:id="rId2"/>
            </p:custDataLst>
          </p:nvPr>
        </p:nvSpPr>
        <p:spPr>
          <a:xfrm>
            <a:off x="6931152" y="6601976"/>
            <a:ext cx="2133600" cy="365125"/>
          </a:xfrm>
        </p:spPr>
        <p:txBody>
          <a:bodyPr/>
          <a:lstStyle/>
          <a:p>
            <a:fld id="{C84CC842-078D-4638-8819-F578D39B0FA3}" type="slidenum">
              <a:rPr lang="en-US" altLang="en-US" smtClean="0"/>
              <a:pPr/>
              <a:t>40</a:t>
            </a:fld>
            <a:endParaRPr lang="en-US" altLang="en-US" dirty="0"/>
          </a:p>
        </p:txBody>
      </p:sp>
    </p:spTree>
    <p:extLst>
      <p:ext uri="{BB962C8B-B14F-4D97-AF65-F5344CB8AC3E}">
        <p14:creationId xmlns:p14="http://schemas.microsoft.com/office/powerpoint/2010/main" val="180757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D198224-686D-4291-8846-5CBA852FC532}"/>
              </a:ext>
            </a:extLst>
          </p:cNvPr>
          <p:cNvSpPr>
            <a:spLocks noGrp="1" noChangeArrowheads="1"/>
          </p:cNvSpPr>
          <p:nvPr>
            <p:ph type="title"/>
            <p:custDataLst>
              <p:tags r:id="rId1"/>
            </p:custDataLst>
          </p:nvPr>
        </p:nvSpPr>
        <p:spPr>
          <a:xfrm>
            <a:off x="0" y="2885566"/>
            <a:ext cx="9144000" cy="1086867"/>
          </a:xfrm>
        </p:spPr>
        <p:txBody>
          <a:bodyPr/>
          <a:lstStyle/>
          <a:p>
            <a:pPr eaLnBrk="1" hangingPunct="1">
              <a:defRPr/>
            </a:pPr>
            <a:r>
              <a:rPr lang="en-US" dirty="0"/>
              <a:t>Questions</a:t>
            </a:r>
          </a:p>
        </p:txBody>
      </p:sp>
      <p:sp>
        <p:nvSpPr>
          <p:cNvPr id="2" name="Slide Number Placeholder 1">
            <a:extLst>
              <a:ext uri="{FF2B5EF4-FFF2-40B4-BE49-F238E27FC236}">
                <a16:creationId xmlns:a16="http://schemas.microsoft.com/office/drawing/2014/main" id="{0FEEF88F-7456-4545-B49B-7500C074D444}"/>
              </a:ext>
            </a:extLst>
          </p:cNvPr>
          <p:cNvSpPr>
            <a:spLocks noGrp="1"/>
          </p:cNvSpPr>
          <p:nvPr>
            <p:ph type="sldNum" sz="quarter" idx="12"/>
            <p:custDataLst>
              <p:tags r:id="rId2"/>
            </p:custDataLst>
          </p:nvPr>
        </p:nvSpPr>
        <p:spPr>
          <a:xfrm>
            <a:off x="6931152" y="6601976"/>
            <a:ext cx="2133600" cy="365125"/>
          </a:xfrm>
        </p:spPr>
        <p:txBody>
          <a:bodyPr/>
          <a:lstStyle/>
          <a:p>
            <a:fld id="{C84CC842-078D-4638-8819-F578D39B0FA3}" type="slidenum">
              <a:rPr lang="en-US" altLang="en-US" smtClean="0"/>
              <a:pPr/>
              <a:t>41</a:t>
            </a:fld>
            <a:endParaRPr lang="en-US"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9C491C4D-E913-4291-B1E5-976992E38A79}"/>
              </a:ext>
            </a:extLst>
          </p:cNvPr>
          <p:cNvSpPr>
            <a:spLocks noGrp="1" noChangeArrowheads="1"/>
          </p:cNvSpPr>
          <p:nvPr>
            <p:ph type="title"/>
            <p:custDataLst>
              <p:tags r:id="rId1"/>
            </p:custDataLst>
          </p:nvPr>
        </p:nvSpPr>
        <p:spPr>
          <a:xfrm>
            <a:off x="0" y="793629"/>
            <a:ext cx="9144000" cy="1086867"/>
          </a:xfrm>
        </p:spPr>
        <p:txBody>
          <a:bodyPr/>
          <a:lstStyle/>
          <a:p>
            <a:pPr>
              <a:defRPr/>
            </a:pPr>
            <a:r>
              <a:rPr lang="en-US" dirty="0"/>
              <a:t>38 U.S.C. 5313B</a:t>
            </a:r>
          </a:p>
        </p:txBody>
      </p:sp>
      <p:sp>
        <p:nvSpPr>
          <p:cNvPr id="7172" name="Rectangle 3">
            <a:extLst>
              <a:ext uri="{FF2B5EF4-FFF2-40B4-BE49-F238E27FC236}">
                <a16:creationId xmlns:a16="http://schemas.microsoft.com/office/drawing/2014/main" id="{F99FEB4D-CAC0-4E74-9E09-E046415E1674}"/>
              </a:ext>
            </a:extLst>
          </p:cNvPr>
          <p:cNvSpPr>
            <a:spLocks noGrp="1" noChangeArrowheads="1"/>
          </p:cNvSpPr>
          <p:nvPr>
            <p:ph idx="1"/>
            <p:custDataLst>
              <p:tags r:id="rId2"/>
            </p:custDataLst>
          </p:nvPr>
        </p:nvSpPr>
        <p:spPr>
          <a:xfrm>
            <a:off x="457200" y="1371600"/>
            <a:ext cx="8229600" cy="4876800"/>
          </a:xfrm>
          <a:prstGeom prst="rect">
            <a:avLst/>
          </a:prstGeom>
        </p:spPr>
        <p:txBody>
          <a:bodyPr>
            <a:normAutofit fontScale="85000" lnSpcReduction="20000"/>
          </a:bodyPr>
          <a:lstStyle/>
          <a:p>
            <a:r>
              <a:rPr lang="en-US" altLang="en-US" sz="2400" dirty="0">
                <a:cs typeface="Times New Roman" panose="02020603050405020304" pitchFamily="18" charset="0"/>
              </a:rPr>
              <a:t>38 U.S.C. 5313B </a:t>
            </a:r>
            <a:r>
              <a:rPr lang="en-US" altLang="en-US" sz="2400" dirty="0"/>
              <a:t>precludes VBA from providing compensation, pension, dependency and indemnity compensation (DIC), insurance, education, vocational rehabilitation, and home loan guaranty benefits to beneficiaries, their dependents, or survivors who are fugitive felons.</a:t>
            </a:r>
          </a:p>
          <a:p>
            <a:pPr marL="0" indent="0">
              <a:buFont typeface="Wingdings" panose="05000000000000000000" pitchFamily="2" charset="2"/>
              <a:buNone/>
            </a:pPr>
            <a:endParaRPr lang="en-US" altLang="en-US" dirty="0">
              <a:cs typeface="Times New Roman" panose="02020603050405020304" pitchFamily="18" charset="0"/>
            </a:endParaRPr>
          </a:p>
          <a:p>
            <a:pPr marL="0" indent="0">
              <a:buFont typeface="Wingdings" panose="05000000000000000000" pitchFamily="2" charset="2"/>
              <a:buNone/>
            </a:pPr>
            <a:r>
              <a:rPr lang="en-US" altLang="en-US" sz="2400" dirty="0">
                <a:cs typeface="Times New Roman" panose="02020603050405020304" pitchFamily="18" charset="0"/>
              </a:rPr>
              <a:t>This includes:</a:t>
            </a:r>
          </a:p>
          <a:p>
            <a:pPr marL="632222" lvl="1" indent="-342900"/>
            <a:r>
              <a:rPr lang="en-US" altLang="en-US" sz="2400" dirty="0">
                <a:cs typeface="Times New Roman" panose="02020603050405020304" pitchFamily="18" charset="0"/>
              </a:rPr>
              <a:t>VA benefits to</a:t>
            </a:r>
          </a:p>
          <a:p>
            <a:pPr marL="921544" lvl="3" indent="-342900"/>
            <a:r>
              <a:rPr lang="en-US" altLang="en-US" sz="2100" dirty="0">
                <a:cs typeface="Times New Roman" panose="02020603050405020304" pitchFamily="18" charset="0"/>
              </a:rPr>
              <a:t>a beneficiary (including an apportionee) while he/she is a fugitive felon, and</a:t>
            </a:r>
          </a:p>
          <a:p>
            <a:pPr marL="921544" lvl="3" indent="-342900"/>
            <a:r>
              <a:rPr lang="en-US" altLang="en-US" sz="2250" dirty="0">
                <a:cs typeface="Times New Roman" panose="02020603050405020304" pitchFamily="18" charset="0"/>
              </a:rPr>
              <a:t>the dependent(s) (including apportionees) of a Veteran while the </a:t>
            </a:r>
            <a:r>
              <a:rPr lang="en-US" altLang="en-US" sz="2250" b="1" i="1" dirty="0">
                <a:cs typeface="Times New Roman" panose="02020603050405020304" pitchFamily="18" charset="0"/>
              </a:rPr>
              <a:t>Veteran</a:t>
            </a:r>
            <a:r>
              <a:rPr lang="en-US" altLang="en-US" sz="2250" dirty="0">
                <a:cs typeface="Times New Roman" panose="02020603050405020304" pitchFamily="18" charset="0"/>
              </a:rPr>
              <a:t> is a fugitive felon, and</a:t>
            </a:r>
          </a:p>
          <a:p>
            <a:pPr marL="632222" lvl="1" indent="-342900"/>
            <a:r>
              <a:rPr lang="en-US" altLang="en-US" sz="2400" dirty="0">
                <a:cs typeface="Times New Roman" panose="02020603050405020304" pitchFamily="18" charset="0"/>
              </a:rPr>
              <a:t>additional VA benefits to a beneficiary for a </a:t>
            </a:r>
            <a:r>
              <a:rPr lang="en-US" altLang="en-US" sz="2400" b="1" i="1" dirty="0">
                <a:cs typeface="Times New Roman" panose="02020603050405020304" pitchFamily="18" charset="0"/>
              </a:rPr>
              <a:t>dependent</a:t>
            </a:r>
            <a:r>
              <a:rPr lang="en-US" altLang="en-US" sz="2400" dirty="0">
                <a:cs typeface="Times New Roman" panose="02020603050405020304" pitchFamily="18" charset="0"/>
              </a:rPr>
              <a:t> who is a fugitive felon.</a:t>
            </a:r>
          </a:p>
          <a:p>
            <a:endParaRPr lang="en-US" altLang="en-US" sz="2600" b="1" i="1" dirty="0">
              <a:cs typeface="Times New Roman" panose="02020603050405020304" pitchFamily="18" charset="0"/>
            </a:endParaRPr>
          </a:p>
          <a:p>
            <a:r>
              <a:rPr lang="en-US" altLang="en-US" sz="2400" b="1" i="1" dirty="0">
                <a:cs typeface="Times New Roman" panose="02020603050405020304" pitchFamily="18" charset="0"/>
              </a:rPr>
              <a:t>Exception</a:t>
            </a:r>
            <a:r>
              <a:rPr lang="en-US" altLang="en-US" sz="2400" dirty="0">
                <a:cs typeface="Times New Roman" panose="02020603050405020304" pitchFamily="18" charset="0"/>
              </a:rPr>
              <a:t>: The prohibition of payment under 38 U.S.C. 5313B does not apply to beneficiaries in receipt of Old Law or Section 306 Pension.</a:t>
            </a:r>
          </a:p>
        </p:txBody>
      </p:sp>
      <p:sp>
        <p:nvSpPr>
          <p:cNvPr id="2" name="Slide Number Placeholder 1">
            <a:extLst>
              <a:ext uri="{FF2B5EF4-FFF2-40B4-BE49-F238E27FC236}">
                <a16:creationId xmlns:a16="http://schemas.microsoft.com/office/drawing/2014/main" id="{80505D03-0283-4FD1-9044-C8870E49A801}"/>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5</a:t>
            </a:fld>
            <a:endParaRPr lang="en-US"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9E80D637-7FE8-4167-B846-78FCB85D045C}"/>
              </a:ext>
            </a:extLst>
          </p:cNvPr>
          <p:cNvSpPr>
            <a:spLocks noGrp="1" noChangeArrowheads="1"/>
          </p:cNvSpPr>
          <p:nvPr>
            <p:ph type="title"/>
            <p:custDataLst>
              <p:tags r:id="rId1"/>
            </p:custDataLst>
          </p:nvPr>
        </p:nvSpPr>
        <p:spPr>
          <a:xfrm>
            <a:off x="0" y="793629"/>
            <a:ext cx="9144000" cy="1086867"/>
          </a:xfrm>
        </p:spPr>
        <p:txBody>
          <a:bodyPr/>
          <a:lstStyle/>
          <a:p>
            <a:pPr>
              <a:defRPr/>
            </a:pPr>
            <a:r>
              <a:rPr lang="en-US" dirty="0"/>
              <a:t>Terms</a:t>
            </a:r>
          </a:p>
        </p:txBody>
      </p:sp>
      <p:sp>
        <p:nvSpPr>
          <p:cNvPr id="9220" name="Rectangle 3">
            <a:extLst>
              <a:ext uri="{FF2B5EF4-FFF2-40B4-BE49-F238E27FC236}">
                <a16:creationId xmlns:a16="http://schemas.microsoft.com/office/drawing/2014/main" id="{9BE15158-9F05-4E20-B36F-9CED9DC1F9D3}"/>
              </a:ext>
            </a:extLst>
          </p:cNvPr>
          <p:cNvSpPr>
            <a:spLocks noGrp="1" noChangeArrowheads="1"/>
          </p:cNvSpPr>
          <p:nvPr>
            <p:ph idx="1"/>
            <p:custDataLst>
              <p:tags r:id="rId2"/>
            </p:custDataLst>
          </p:nvPr>
        </p:nvSpPr>
        <p:spPr>
          <a:xfrm>
            <a:off x="457200" y="2057401"/>
            <a:ext cx="8229600" cy="365126"/>
          </a:xfrm>
          <a:prstGeom prst="rect">
            <a:avLst/>
          </a:prstGeom>
        </p:spPr>
        <p:txBody>
          <a:bodyPr>
            <a:noAutofit/>
          </a:bodyPr>
          <a:lstStyle/>
          <a:p>
            <a:pPr marL="0" indent="0">
              <a:buFont typeface="Wingdings" panose="05000000000000000000" pitchFamily="2" charset="2"/>
              <a:buNone/>
            </a:pPr>
            <a:r>
              <a:rPr lang="en-US" altLang="en-US" sz="2400" dirty="0">
                <a:cs typeface="Times New Roman" panose="02020603050405020304" pitchFamily="18" charset="0"/>
              </a:rPr>
              <a:t>It is important to understand the following terms: </a:t>
            </a:r>
          </a:p>
        </p:txBody>
      </p:sp>
      <p:sp>
        <p:nvSpPr>
          <p:cNvPr id="2" name="Slide Number Placeholder 1">
            <a:extLst>
              <a:ext uri="{FF2B5EF4-FFF2-40B4-BE49-F238E27FC236}">
                <a16:creationId xmlns:a16="http://schemas.microsoft.com/office/drawing/2014/main" id="{E34550F9-0071-4E8A-A827-F8F82DE76590}"/>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6</a:t>
            </a:fld>
            <a:endParaRPr lang="en-US" altLang="en-US" dirty="0"/>
          </a:p>
        </p:txBody>
      </p:sp>
      <p:sp>
        <p:nvSpPr>
          <p:cNvPr id="3" name="TextBox 2">
            <a:extLst>
              <a:ext uri="{FF2B5EF4-FFF2-40B4-BE49-F238E27FC236}">
                <a16:creationId xmlns:a16="http://schemas.microsoft.com/office/drawing/2014/main" id="{ABA04AD9-2EFC-411F-9389-502F317247EE}"/>
              </a:ext>
            </a:extLst>
          </p:cNvPr>
          <p:cNvSpPr txBox="1"/>
          <p:nvPr>
            <p:custDataLst>
              <p:tags r:id="rId4"/>
            </p:custDataLst>
          </p:nvPr>
        </p:nvSpPr>
        <p:spPr>
          <a:xfrm>
            <a:off x="461513" y="2606621"/>
            <a:ext cx="8229600" cy="1908215"/>
          </a:xfrm>
          <a:prstGeom prst="rect">
            <a:avLst/>
          </a:prstGeom>
          <a:noFill/>
        </p:spPr>
        <p:txBody>
          <a:bodyPr wrap="square" rtlCol="0">
            <a:spAutoFit/>
          </a:bodyPr>
          <a:lstStyle/>
          <a:p>
            <a:pPr marL="568325" lvl="1" indent="-342900">
              <a:spcBef>
                <a:spcPts val="600"/>
              </a:spcBef>
              <a:spcAft>
                <a:spcPts val="600"/>
              </a:spcAft>
              <a:buClr>
                <a:schemeClr val="tx1"/>
              </a:buClr>
              <a:buFont typeface="Arial" panose="020B0604020202020204" pitchFamily="34" charset="0"/>
              <a:buChar char="•"/>
            </a:pPr>
            <a:r>
              <a:rPr lang="en-US" altLang="en-US" sz="2200" dirty="0">
                <a:latin typeface="+mj-lt"/>
                <a:cs typeface="Times New Roman" panose="02020603050405020304" pitchFamily="18" charset="0"/>
              </a:rPr>
              <a:t>Felony and felon</a:t>
            </a:r>
          </a:p>
          <a:p>
            <a:pPr marL="568325" lvl="1" indent="-342900">
              <a:spcBef>
                <a:spcPts val="600"/>
              </a:spcBef>
              <a:spcAft>
                <a:spcPts val="600"/>
              </a:spcAft>
              <a:buClr>
                <a:schemeClr val="tx1"/>
              </a:buClr>
              <a:buFont typeface="Arial" panose="020B0604020202020204" pitchFamily="34" charset="0"/>
              <a:buChar char="•"/>
            </a:pPr>
            <a:r>
              <a:rPr lang="en-US" altLang="en-US" sz="2200" dirty="0">
                <a:latin typeface="+mj-lt"/>
                <a:cs typeface="Times New Roman" panose="02020603050405020304" pitchFamily="18" charset="0"/>
              </a:rPr>
              <a:t>Dependent</a:t>
            </a:r>
          </a:p>
          <a:p>
            <a:pPr marL="568325" lvl="1" indent="-342900">
              <a:spcBef>
                <a:spcPts val="600"/>
              </a:spcBef>
              <a:spcAft>
                <a:spcPts val="600"/>
              </a:spcAft>
              <a:buClr>
                <a:schemeClr val="tx1"/>
              </a:buClr>
              <a:buFont typeface="Arial" panose="020B0604020202020204" pitchFamily="34" charset="0"/>
              <a:buChar char="•"/>
            </a:pPr>
            <a:r>
              <a:rPr lang="en-US" altLang="en-US" sz="2200" dirty="0">
                <a:latin typeface="+mj-lt"/>
                <a:cs typeface="Times New Roman" panose="02020603050405020304" pitchFamily="18" charset="0"/>
              </a:rPr>
              <a:t>Arrest warrant</a:t>
            </a:r>
          </a:p>
          <a:p>
            <a:pPr marL="568325" lvl="1" indent="-342900">
              <a:spcBef>
                <a:spcPts val="600"/>
              </a:spcBef>
              <a:spcAft>
                <a:spcPts val="600"/>
              </a:spcAft>
              <a:buClr>
                <a:schemeClr val="tx1"/>
              </a:buClr>
              <a:buFont typeface="Arial" panose="020B0604020202020204" pitchFamily="34" charset="0"/>
              <a:buChar char="•"/>
            </a:pPr>
            <a:r>
              <a:rPr lang="en-US" altLang="en-US" sz="2200" dirty="0">
                <a:latin typeface="+mj-lt"/>
                <a:cs typeface="Times New Roman" panose="02020603050405020304" pitchFamily="18" charset="0"/>
              </a:rPr>
              <a:t>Office of Inspector General (OIG)  </a:t>
            </a:r>
            <a:endParaRPr lang="en-US" altLang="en-US" sz="2200" dirty="0">
              <a:latin typeface="+mj-l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FF48FB41-B85A-4BED-A9AE-888D0E6238AA}"/>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Address Requests</a:t>
            </a:r>
          </a:p>
        </p:txBody>
      </p:sp>
      <p:sp>
        <p:nvSpPr>
          <p:cNvPr id="10244" name="Rectangle 3">
            <a:extLst>
              <a:ext uri="{FF2B5EF4-FFF2-40B4-BE49-F238E27FC236}">
                <a16:creationId xmlns:a16="http://schemas.microsoft.com/office/drawing/2014/main" id="{47D6833D-139E-41CF-816A-3747595B2451}"/>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hangingPunct="0"/>
            <a:r>
              <a:rPr lang="en-US" altLang="en-US" sz="2400" dirty="0">
                <a:cs typeface="Times New Roman" panose="02020603050405020304" pitchFamily="18" charset="0"/>
              </a:rPr>
              <a:t>Upon written request of federal, state, or local law enforcement agency (LEA), VBA will furnish the most current address maintained by VA for</a:t>
            </a:r>
            <a:r>
              <a:rPr lang="en-US" altLang="en-US" sz="2800" dirty="0">
                <a:cs typeface="Times New Roman" panose="02020603050405020304" pitchFamily="18" charset="0"/>
              </a:rPr>
              <a:t> </a:t>
            </a:r>
            <a:r>
              <a:rPr lang="en-US" sz="2400" dirty="0"/>
              <a:t>a person eligible for any of the benefits specified.</a:t>
            </a:r>
            <a:r>
              <a:rPr lang="en-US" sz="2800" dirty="0"/>
              <a:t> </a:t>
            </a:r>
            <a:r>
              <a:rPr lang="en-US" sz="2400" dirty="0"/>
              <a:t> </a:t>
            </a:r>
            <a:endParaRPr lang="en-US" altLang="en-US" sz="2800" dirty="0">
              <a:cs typeface="Times New Roman" panose="02020603050405020304" pitchFamily="18" charset="0"/>
            </a:endParaRPr>
          </a:p>
          <a:p>
            <a:pPr marL="342900" lvl="0" indent="-342900">
              <a:buFont typeface="Arial" panose="020B0604020202020204" pitchFamily="34" charset="0"/>
              <a:buChar char="•"/>
            </a:pPr>
            <a:r>
              <a:rPr lang="en-US" sz="2200" dirty="0"/>
              <a:t>Provide information that VA requires to fully identify the person </a:t>
            </a:r>
          </a:p>
          <a:p>
            <a:pPr marL="342900" lvl="0" indent="-342900">
              <a:buFont typeface="Arial" panose="020B0604020202020204" pitchFamily="34" charset="0"/>
              <a:buChar char="•"/>
            </a:pPr>
            <a:r>
              <a:rPr lang="en-US" sz="2200" dirty="0"/>
              <a:t>Identify the person as being a fugitive felon </a:t>
            </a:r>
          </a:p>
          <a:p>
            <a:pPr marL="342900" lvl="0" indent="-342900">
              <a:buFont typeface="Arial" panose="020B0604020202020204" pitchFamily="34" charset="0"/>
              <a:buChar char="•"/>
            </a:pPr>
            <a:r>
              <a:rPr lang="en-US" sz="2200" dirty="0"/>
              <a:t>Certify that apprehending the person is within the realm of duties of this official</a:t>
            </a:r>
          </a:p>
          <a:p>
            <a:pPr marL="0" indent="0">
              <a:buFont typeface="Wingdings" panose="05000000000000000000" pitchFamily="2" charset="2"/>
              <a:buNone/>
            </a:pPr>
            <a:endParaRPr lang="en-US" altLang="en-US" dirty="0"/>
          </a:p>
        </p:txBody>
      </p:sp>
      <p:sp>
        <p:nvSpPr>
          <p:cNvPr id="2" name="Slide Number Placeholder 1">
            <a:extLst>
              <a:ext uri="{FF2B5EF4-FFF2-40B4-BE49-F238E27FC236}">
                <a16:creationId xmlns:a16="http://schemas.microsoft.com/office/drawing/2014/main" id="{18A44EAD-A556-4455-AE10-88F5BA8FBC02}"/>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7</a:t>
            </a:fld>
            <a:endParaRPr lang="en-US"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7CCBE770-7961-42F2-970F-F94DEB3986BB}"/>
              </a:ext>
            </a:extLst>
          </p:cNvPr>
          <p:cNvSpPr>
            <a:spLocks noGrp="1" noChangeArrowheads="1"/>
          </p:cNvSpPr>
          <p:nvPr>
            <p:ph type="title"/>
            <p:custDataLst>
              <p:tags r:id="rId1"/>
            </p:custDataLst>
          </p:nvPr>
        </p:nvSpPr>
        <p:spPr>
          <a:xfrm>
            <a:off x="0" y="793629"/>
            <a:ext cx="9144000" cy="1086867"/>
          </a:xfrm>
        </p:spPr>
        <p:txBody>
          <a:bodyPr/>
          <a:lstStyle/>
          <a:p>
            <a:pPr>
              <a:defRPr/>
            </a:pPr>
            <a:r>
              <a:rPr lang="en-US" dirty="0"/>
              <a:t>OIG Responsibilities</a:t>
            </a:r>
          </a:p>
        </p:txBody>
      </p:sp>
      <p:sp>
        <p:nvSpPr>
          <p:cNvPr id="11268" name="Rectangle 3">
            <a:extLst>
              <a:ext uri="{FF2B5EF4-FFF2-40B4-BE49-F238E27FC236}">
                <a16:creationId xmlns:a16="http://schemas.microsoft.com/office/drawing/2014/main" id="{C29E550E-BEDD-42BB-B2AF-29C0FB4DC33A}"/>
              </a:ext>
            </a:extLst>
          </p:cNvPr>
          <p:cNvSpPr>
            <a:spLocks noGrp="1" noChangeArrowheads="1"/>
          </p:cNvSpPr>
          <p:nvPr>
            <p:ph idx="1"/>
            <p:custDataLst>
              <p:tags r:id="rId2"/>
            </p:custDataLst>
          </p:nvPr>
        </p:nvSpPr>
        <p:spPr>
          <a:xfrm>
            <a:off x="457200" y="2057401"/>
            <a:ext cx="8229600" cy="365126"/>
          </a:xfrm>
          <a:prstGeom prst="rect">
            <a:avLst/>
          </a:prstGeom>
        </p:spPr>
        <p:txBody>
          <a:bodyPr>
            <a:noAutofit/>
          </a:bodyPr>
          <a:lstStyle/>
          <a:p>
            <a:pPr>
              <a:buFont typeface="Wingdings" panose="05000000000000000000" pitchFamily="2" charset="2"/>
              <a:buNone/>
              <a:defRPr/>
            </a:pPr>
            <a:r>
              <a:rPr lang="en-US" altLang="en-US" sz="2400" dirty="0">
                <a:cs typeface="Times New Roman" pitchFamily="18" charset="0"/>
              </a:rPr>
              <a:t>OIG is responsible for: </a:t>
            </a:r>
          </a:p>
        </p:txBody>
      </p:sp>
      <p:sp>
        <p:nvSpPr>
          <p:cNvPr id="2" name="Slide Number Placeholder 1">
            <a:extLst>
              <a:ext uri="{FF2B5EF4-FFF2-40B4-BE49-F238E27FC236}">
                <a16:creationId xmlns:a16="http://schemas.microsoft.com/office/drawing/2014/main" id="{9FF0CF58-BDA8-4E58-9995-855E7B107C12}"/>
              </a:ext>
            </a:extLst>
          </p:cNvPr>
          <p:cNvSpPr>
            <a:spLocks noGrp="1"/>
          </p:cNvSpPr>
          <p:nvPr>
            <p:ph type="sldNum" sz="quarter" idx="12"/>
            <p:custDataLst>
              <p:tags r:id="rId3"/>
            </p:custDataLst>
          </p:nvPr>
        </p:nvSpPr>
        <p:spPr>
          <a:xfrm>
            <a:off x="6931152" y="6601976"/>
            <a:ext cx="2133600" cy="365125"/>
          </a:xfrm>
        </p:spPr>
        <p:txBody>
          <a:bodyPr/>
          <a:lstStyle/>
          <a:p>
            <a:fld id="{316B7093-D536-4DF6-A4A4-9B7B02193B6D}" type="slidenum">
              <a:rPr lang="en-US" altLang="en-US" smtClean="0"/>
              <a:pPr/>
              <a:t>8</a:t>
            </a:fld>
            <a:endParaRPr lang="en-US" altLang="en-US" dirty="0"/>
          </a:p>
        </p:txBody>
      </p:sp>
      <p:sp>
        <p:nvSpPr>
          <p:cNvPr id="3" name="TextBox 2">
            <a:extLst>
              <a:ext uri="{FF2B5EF4-FFF2-40B4-BE49-F238E27FC236}">
                <a16:creationId xmlns:a16="http://schemas.microsoft.com/office/drawing/2014/main" id="{FCA45F42-7AE7-4EBE-BBFD-4B84CA761FBB}"/>
              </a:ext>
            </a:extLst>
          </p:cNvPr>
          <p:cNvSpPr txBox="1"/>
          <p:nvPr>
            <p:custDataLst>
              <p:tags r:id="rId4"/>
            </p:custDataLst>
          </p:nvPr>
        </p:nvSpPr>
        <p:spPr>
          <a:xfrm>
            <a:off x="457200" y="2590800"/>
            <a:ext cx="8229600" cy="2754600"/>
          </a:xfrm>
          <a:prstGeom prst="rect">
            <a:avLst/>
          </a:prstGeom>
          <a:noFill/>
        </p:spPr>
        <p:txBody>
          <a:bodyPr wrap="square" rtlCol="0">
            <a:spAutoFit/>
          </a:bodyPr>
          <a:lstStyle/>
          <a:p>
            <a:pPr marL="344488" indent="-344488">
              <a:spcAft>
                <a:spcPts val="600"/>
              </a:spcAft>
              <a:buClr>
                <a:schemeClr val="tx1"/>
              </a:buClr>
              <a:buFont typeface="Arial" panose="020B0604020202020204" pitchFamily="34" charset="0"/>
              <a:buChar char="•"/>
              <a:defRPr/>
            </a:pPr>
            <a:r>
              <a:rPr lang="en-US" sz="2400" dirty="0"/>
              <a:t>entering into computer matching agreements with law enforcement agencies</a:t>
            </a:r>
          </a:p>
          <a:p>
            <a:pPr marL="344488" indent="-344488">
              <a:spcAft>
                <a:spcPts val="600"/>
              </a:spcAft>
              <a:buClr>
                <a:schemeClr val="tx1"/>
              </a:buClr>
              <a:buFont typeface="Arial" panose="020B0604020202020204" pitchFamily="34" charset="0"/>
              <a:buChar char="•"/>
              <a:defRPr/>
            </a:pPr>
            <a:r>
              <a:rPr lang="en-US" sz="2400" dirty="0"/>
              <a:t>matching lists of individuals with a felony arrest warrant, to which one of the offense codes shown in M21-1, Part X, 8.1.d assigned, against VA records to identify beneficiaries and dependents of beneficiaries that might be fugitive felons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E09A-4EE5-43E6-996C-27F707D1F99D}"/>
              </a:ext>
            </a:extLst>
          </p:cNvPr>
          <p:cNvSpPr>
            <a:spLocks noGrp="1"/>
          </p:cNvSpPr>
          <p:nvPr>
            <p:ph type="title"/>
            <p:custDataLst>
              <p:tags r:id="rId1"/>
            </p:custDataLst>
          </p:nvPr>
        </p:nvSpPr>
        <p:spPr>
          <a:xfrm>
            <a:off x="0" y="793629"/>
            <a:ext cx="9144000" cy="1086867"/>
          </a:xfrm>
        </p:spPr>
        <p:txBody>
          <a:bodyPr/>
          <a:lstStyle/>
          <a:p>
            <a:pPr>
              <a:defRPr/>
            </a:pPr>
            <a:r>
              <a:rPr lang="en-US" dirty="0"/>
              <a:t>OIG Responsibilities</a:t>
            </a:r>
          </a:p>
        </p:txBody>
      </p:sp>
      <p:sp>
        <p:nvSpPr>
          <p:cNvPr id="12291" name="Content Placeholder 2">
            <a:extLst>
              <a:ext uri="{FF2B5EF4-FFF2-40B4-BE49-F238E27FC236}">
                <a16:creationId xmlns:a16="http://schemas.microsoft.com/office/drawing/2014/main" id="{84C521C5-FC80-4F68-8BBA-9257038C82DE}"/>
              </a:ext>
            </a:extLst>
          </p:cNvPr>
          <p:cNvSpPr>
            <a:spLocks noGrp="1"/>
          </p:cNvSpPr>
          <p:nvPr>
            <p:ph idx="1"/>
            <p:custDataLst>
              <p:tags r:id="rId2"/>
            </p:custDataLst>
          </p:nvPr>
        </p:nvSpPr>
        <p:spPr>
          <a:xfrm>
            <a:off x="457200" y="1752600"/>
            <a:ext cx="8229600" cy="4221163"/>
          </a:xfrm>
        </p:spPr>
        <p:txBody>
          <a:bodyPr>
            <a:normAutofit/>
          </a:bodyPr>
          <a:lstStyle/>
          <a:p>
            <a:pPr hangingPunct="1"/>
            <a:endParaRPr lang="en-US" altLang="en-US" sz="2200" dirty="0"/>
          </a:p>
          <a:p>
            <a:pPr hangingPunct="1"/>
            <a:r>
              <a:rPr lang="en-US" altLang="en-US" sz="2200" dirty="0"/>
              <a:t>investigating each matched case to determine whether the individual with the felony arrest warrant and the VA beneficiary or dependent are the same person</a:t>
            </a:r>
          </a:p>
          <a:p>
            <a:pPr hangingPunct="1"/>
            <a:r>
              <a:rPr lang="en-US" altLang="en-US" sz="2200" dirty="0"/>
              <a:t>referring matched cases, electronically, to the Veterans Benefits Administration (VBA), on </a:t>
            </a:r>
            <a:r>
              <a:rPr lang="en-US" altLang="en-US" sz="2200" i="1" dirty="0"/>
              <a:t>Form FFP-3, VA Investigative Summary Form</a:t>
            </a:r>
            <a:r>
              <a:rPr lang="en-US" altLang="en-US" sz="2200" dirty="0"/>
              <a:t>, </a:t>
            </a:r>
            <a:r>
              <a:rPr lang="en-US" altLang="en-US" sz="2200" b="1" dirty="0"/>
              <a:t>and</a:t>
            </a:r>
          </a:p>
          <a:p>
            <a:r>
              <a:rPr lang="en-US" altLang="en-US" sz="2200" dirty="0"/>
              <a:t>providing VBA with ongoing advice, assistance, and investigative resources to help resolve issues concerning the legal status of any alleged fugitive felon</a:t>
            </a:r>
            <a:r>
              <a:rPr lang="en-US" altLang="en-US" sz="2400" dirty="0"/>
              <a:t>.</a:t>
            </a:r>
          </a:p>
        </p:txBody>
      </p:sp>
      <p:sp>
        <p:nvSpPr>
          <p:cNvPr id="3" name="Slide Number Placeholder 2">
            <a:extLst>
              <a:ext uri="{FF2B5EF4-FFF2-40B4-BE49-F238E27FC236}">
                <a16:creationId xmlns:a16="http://schemas.microsoft.com/office/drawing/2014/main" id="{74C515C9-4D0D-4699-ADA1-6D9F89CFD34F}"/>
              </a:ext>
            </a:extLst>
          </p:cNvPr>
          <p:cNvSpPr>
            <a:spLocks noGrp="1"/>
          </p:cNvSpPr>
          <p:nvPr>
            <p:ph type="sldNum" sz="quarter" idx="12"/>
            <p:custDataLst>
              <p:tags r:id="rId3"/>
            </p:custDataLst>
          </p:nvPr>
        </p:nvSpPr>
        <p:spPr>
          <a:xfrm>
            <a:off x="6931152" y="6601976"/>
            <a:ext cx="2133600" cy="365125"/>
          </a:xfrm>
        </p:spPr>
        <p:txBody>
          <a:bodyPr/>
          <a:lstStyle/>
          <a:p>
            <a:fld id="{C84CC842-078D-4638-8819-F578D39B0FA3}" type="slidenum">
              <a:rPr lang="en-US" altLang="en-US" smtClean="0"/>
              <a:pPr/>
              <a:t>9</a:t>
            </a:fld>
            <a:endParaRPr lang="en-US" altLang="en-US"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Fugitive Felon Program&amp;quot;&quot;/&gt;&lt;property id=&quot;20307&quot; value=&quot;256&quot;/&gt;&lt;/object&gt;&lt;object type=&quot;3&quot; unique_id=&quot;10004&quot;&gt;&lt;property id=&quot;20148&quot; value=&quot;5&quot;/&gt;&lt;property id=&quot;20300&quot; value=&quot;Slide 2 - &amp;quot;Lesson Objectives&amp;quot;&quot;/&gt;&lt;property id=&quot;20307&quot; value=&quot;263&quot;/&gt;&lt;/object&gt;&lt;object type=&quot;3&quot; unique_id=&quot;10005&quot;&gt;&lt;property id=&quot;20148&quot; value=&quot;5&quot;/&gt;&lt;property id=&quot;20300&quot; value=&quot;Slide 3 - &amp;quot;References&amp;quot;&quot;/&gt;&lt;property id=&quot;20307&quot; value=&quot;359&quot;/&gt;&lt;/object&gt;&lt;object type=&quot;3&quot; unique_id=&quot;10006&quot;&gt;&lt;property id=&quot;20148&quot; value=&quot;5&quot;/&gt;&lt;property id=&quot;20300&quot; value=&quot;Slide 4 - &amp;quot;Fugitive Felon&amp;quot;&quot;/&gt;&lt;property id=&quot;20307&quot; value=&quot;388&quot;/&gt;&lt;/object&gt;&lt;object type=&quot;3&quot; unique_id=&quot;10007&quot;&gt;&lt;property id=&quot;20148&quot; value=&quot;5&quot;/&gt;&lt;property id=&quot;20300&quot; value=&quot;Slide 5 - &amp;quot;38 U.S.C. 5313B&amp;quot;&quot;/&gt;&lt;property id=&quot;20307&quot; value=&quot;389&quot;/&gt;&lt;/object&gt;&lt;object type=&quot;3&quot; unique_id=&quot;10008&quot;&gt;&lt;property id=&quot;20148&quot; value=&quot;5&quot;/&gt;&lt;property id=&quot;20300&quot; value=&quot;Slide 6 - &amp;quot;Terms&amp;quot;&quot;/&gt;&lt;property id=&quot;20307&quot; value=&quot;390&quot;/&gt;&lt;/object&gt;&lt;object type=&quot;3&quot; unique_id=&quot;10009&quot;&gt;&lt;property id=&quot;20148&quot; value=&quot;5&quot;/&gt;&lt;property id=&quot;20300&quot; value=&quot;Slide 7 - &amp;quot;Address Requests&amp;quot;&quot;/&gt;&lt;property id=&quot;20307&quot; value=&quot;410&quot;/&gt;&lt;/object&gt;&lt;object type=&quot;3&quot; unique_id=&quot;10010&quot;&gt;&lt;property id=&quot;20148&quot; value=&quot;5&quot;/&gt;&lt;property id=&quot;20300&quot; value=&quot;Slide 8 - &amp;quot;OIG Responsibilities&amp;quot;&quot;/&gt;&lt;property id=&quot;20307&quot; value=&quot;392&quot;/&gt;&lt;/object&gt;&lt;object type=&quot;3&quot; unique_id=&quot;10011&quot;&gt;&lt;property id=&quot;20148&quot; value=&quot;5&quot;/&gt;&lt;property id=&quot;20300&quot; value=&quot;Slide 9 - &amp;quot;OIG Responsibilities&amp;quot;&quot;/&gt;&lt;property id=&quot;20307&quot; value=&quot;416&quot;/&gt;&lt;/object&gt;&lt;object type=&quot;3&quot; unique_id=&quot;10012&quot;&gt;&lt;property id=&quot;20148&quot; value=&quot;5&quot;/&gt;&lt;property id=&quot;20300&quot; value=&quot;Slide 10 - &amp;quot;OIG Fugitive Felon Identification Process&amp;quot;&quot;/&gt;&lt;property id=&quot;20307&quot; value=&quot;411&quot;/&gt;&lt;/object&gt;&lt;object type=&quot;3&quot; unique_id=&quot;10013&quot;&gt;&lt;property id=&quot;20148&quot; value=&quot;5&quot;/&gt;&lt;property id=&quot;20300&quot; value=&quot;Slide 11 - &amp;quot;Initial Stages Fugitive Felon Process CONT’&amp;quot;&quot;/&gt;&lt;property id=&quot;20307&quot; value=&quot;422&quot;/&gt;&lt;/object&gt;&lt;object type=&quot;3&quot; unique_id=&quot;10014&quot;&gt;&lt;property id=&quot;20148&quot; value=&quot;5&quot;/&gt;&lt;property id=&quot;20300&quot; value=&quot;Slide 12 - &amp;quot;VBA Claim Development Considerations&amp;quot;&quot;/&gt;&lt;property id=&quot;20307&quot; value=&quot;395&quot;/&gt;&lt;/object&gt;&lt;object type=&quot;3&quot; unique_id=&quot;10015&quot;&gt;&lt;property id=&quot;20148&quot; value=&quot;5&quot;/&gt;&lt;property id=&quot;20300&quot; value=&quot;Slide 13 - &amp;quot;ROs Responsibility &amp;quot;&quot;/&gt;&lt;property id=&quot;20307&quot; value=&quot;393&quot;/&gt;&lt;/object&gt;&lt;object type=&quot;3&quot; unique_id=&quot;10016&quot;&gt;&lt;property id=&quot;20148&quot; value=&quot;5&quot;/&gt;&lt;property id=&quot;20300&quot; value=&quot;Slide 14 - &amp;quot;ROs Responsibility&amp;quot;&quot;/&gt;&lt;property id=&quot;20307&quot; value=&quot;417&quot;/&gt;&lt;/object&gt;&lt;object type=&quot;3&quot; unique_id=&quot;10017&quot;&gt;&lt;property id=&quot;20148&quot; value=&quot;5&quot;/&gt;&lt;property id=&quot;20300&quot; value=&quot;Slide 15 - &amp;quot;RO Involvement if Initially Met Criteria  for Automated Processing&amp;quot;&quot;/&gt;&lt;property id=&quot;20307&quot; value=&quot;423&quot;/&gt;&lt;/object&gt;&lt;object type=&quot;3&quot; unique_id=&quot;10018&quot;&gt;&lt;property id=&quot;20148&quot; value=&quot;5&quot;/&gt;&lt;property id=&quot;20300&quot; value=&quot;Slide 16 - &amp;quot;Making a Decision&amp;quot;&quot;/&gt;&lt;property id=&quot;20307&quot; value=&quot;427&quot;/&gt;&lt;/object&gt;&lt;object type=&quot;3&quot; unique_id=&quot;10019&quot;&gt;&lt;property id=&quot;20148&quot; value=&quot;5&quot;/&gt;&lt;property id=&quot;20300&quot; value=&quot;Slide 17 - &amp;quot;Making a Decision Cont’&amp;quot;&quot;/&gt;&lt;property id=&quot;20307&quot; value=&quot;428&quot;/&gt;&lt;/object&gt;&lt;object type=&quot;3&quot; unique_id=&quot;10020&quot;&gt;&lt;property id=&quot;20148&quot; value=&quot;5&quot;/&gt;&lt;property id=&quot;20300&quot; value=&quot;Slide 18 - &amp;quot;Making a Decision Cont’&amp;quot;&quot;/&gt;&lt;property id=&quot;20307&quot; value=&quot;429&quot;/&gt;&lt;/object&gt;&lt;object type=&quot;3&quot; unique_id=&quot;10021&quot;&gt;&lt;property id=&quot;20148&quot; value=&quot;5&quot;/&gt;&lt;property id=&quot;20300&quot; value=&quot;Slide 19 - &amp;quot;Making a Decision Cont’&amp;quot;&quot;/&gt;&lt;property id=&quot;20307&quot; value=&quot;431&quot;/&gt;&lt;/object&gt;&lt;object type=&quot;3&quot; unique_id=&quot;10022&quot;&gt;&lt;property id=&quot;20148&quot; value=&quot;5&quot;/&gt;&lt;property id=&quot;20300&quot; value=&quot;Slide 20 - &amp;quot;Fugitive Felons Status Start and End Dates&amp;quot;&quot;/&gt;&lt;property id=&quot;20307&quot; value=&quot;396&quot;/&gt;&lt;/object&gt;&lt;object type=&quot;3&quot; unique_id=&quot;10023&quot;&gt;&lt;property id=&quot;20148&quot; value=&quot;5&quot;/&gt;&lt;property id=&quot;20300&quot; value=&quot;Slide 21 - &amp;quot;Fugitive Felon Effective Dates End Date&amp;quot;&quot;/&gt;&lt;property id=&quot;20307&quot; value=&quot;397&quot;/&gt;&lt;/object&gt;&lt;object type=&quot;3&quot; unique_id=&quot;10024&quot;&gt;&lt;property id=&quot;20148&quot; value=&quot;5&quot;/&gt;&lt;property id=&quot;20300&quot; value=&quot;Slide 22 - &amp;quot;Beneficiary Responsibilities&amp;quot;&quot;/&gt;&lt;property id=&quot;20307&quot; value=&quot;398&quot;/&gt;&lt;/object&gt;&lt;object type=&quot;3&quot; unique_id=&quot;10025&quot;&gt;&lt;property id=&quot;20148&quot; value=&quot;5&quot;/&gt;&lt;property id=&quot;20300&quot; value=&quot;Slide 23 - &amp;quot;VA Responsibilities&amp;quot;&quot;/&gt;&lt;property id=&quot;20307&quot; value=&quot;399&quot;/&gt;&lt;/object&gt;&lt;object type=&quot;3&quot; unique_id=&quot;10026&quot;&gt;&lt;property id=&quot;20148&quot; value=&quot;5&quot;/&gt;&lt;property id=&quot;20300&quot; value=&quot;Slide 24 - &amp;quot;38 CFR 3.31(c)&amp;quot;&quot;/&gt;&lt;property id=&quot;20307&quot; value=&quot;401&quot;/&gt;&lt;/object&gt;&lt;object type=&quot;3&quot; unique_id=&quot;10027&quot;&gt;&lt;property id=&quot;20148&quot; value=&quot;5&quot;/&gt;&lt;property id=&quot;20300&quot; value=&quot;Slide 25 - &amp;quot; Notice That Fugitive Status Has Ended   &amp;quot;&quot;/&gt;&lt;property id=&quot;20307&quot; value=&quot;403&quot;/&gt;&lt;/object&gt;&lt;object type=&quot;3&quot; unique_id=&quot;10028&quot;&gt;&lt;property id=&quot;20148&quot; value=&quot;5&quot;/&gt;&lt;property id=&quot;20300&quot; value=&quot;Slide 26 - &amp;quot;Verifying an Individual is No Longer a Fugitive&amp;quot;&quot;/&gt;&lt;property id=&quot;20307&quot; value=&quot;402&quot;/&gt;&lt;/object&gt;&lt;object type=&quot;3&quot; unique_id=&quot;10029&quot;&gt;&lt;property id=&quot;20148&quot; value=&quot;5&quot;/&gt;&lt;property id=&quot;20300&quot; value=&quot;Slide 27 - &amp;quot;OIG Fugitive Felon Coordinator&amp;quot;&quot;/&gt;&lt;property id=&quot;20307&quot; value=&quot;404&quot;/&gt;&lt;/object&gt;&lt;object type=&quot;3&quot; unique_id=&quot;10030&quot;&gt;&lt;property id=&quot;20148&quot; value=&quot;5&quot;/&gt;&lt;property id=&quot;20300&quot; value=&quot;Slide 28 - &amp;quot;Beneficiary Notification&amp;quot;&quot;/&gt;&lt;property id=&quot;20307&quot; value=&quot;405&quot;/&gt;&lt;/object&gt;&lt;object type=&quot;3&quot; unique_id=&quot;10031&quot;&gt;&lt;property id=&quot;20148&quot; value=&quot;5&quot;/&gt;&lt;property id=&quot;20300&quot; value=&quot;Slide 29 - &amp;quot;Request for Hearing&amp;quot;&quot;/&gt;&lt;property id=&quot;20307&quot; value=&quot;406&quot;/&gt;&lt;/object&gt;&lt;object type=&quot;3&quot; unique_id=&quot;10032&quot;&gt;&lt;property id=&quot;20148&quot; value=&quot;5&quot;/&gt;&lt;property id=&quot;20300&quot; value=&quot;Slide 30 - &amp;quot;Warrants&amp;quot;&quot;/&gt;&lt;property id=&quot;20307&quot; value=&quot;407&quot;/&gt;&lt;/object&gt;&lt;object type=&quot;3&quot; unique_id=&quot;10033&quot;&gt;&lt;property id=&quot;20148&quot; value=&quot;5&quot;/&gt;&lt;property id=&quot;20300&quot; value=&quot;Slide 31 - &amp;quot;Validity of Warrants&amp;quot;&quot;/&gt;&lt;property id=&quot;20307&quot; value=&quot;408&quot;/&gt;&lt;/object&gt;&lt;object type=&quot;3&quot; unique_id=&quot;10034&quot;&gt;&lt;property id=&quot;20148&quot; value=&quot;5&quot;/&gt;&lt;property id=&quot;20300&quot; value=&quot;Slide 32 - &amp;quot;Void, Recall, Nunc Pro Tunc&amp;quot;&quot;/&gt;&lt;property id=&quot;20307&quot; value=&quot;409&quot;/&gt;&lt;/object&gt;&lt;object type=&quot;3&quot; unique_id=&quot;10035&quot;&gt;&lt;property id=&quot;20148&quot; value=&quot;5&quot;/&gt;&lt;property id=&quot;20300&quot; value=&quot;Slide 33 - &amp;quot;Incarcerated Felon&amp;quot;&quot;/&gt;&lt;property id=&quot;20307&quot; value=&quot;413&quot;/&gt;&lt;/object&gt;&lt;object type=&quot;3&quot; unique_id=&quot;10036&quot;&gt;&lt;property id=&quot;20148&quot; value=&quot;5&quot;/&gt;&lt;property id=&quot;20300&quot; value=&quot;Slide 34 - &amp;quot;Lodging the Warrant&amp;quot;&quot;/&gt;&lt;property id=&quot;20307&quot; value=&quot;414&quot;/&gt;&lt;/object&gt;&lt;object type=&quot;3&quot; unique_id=&quot;10037&quot;&gt;&lt;property id=&quot;20148&quot; value=&quot;5&quot;/&gt;&lt;property id=&quot;20300&quot; value=&quot;Slide 35 - &amp;quot;Dependents That Are Fugitive Felons   &amp;quot;&quot;/&gt;&lt;property id=&quot;20307&quot; value=&quot;415&quot;/&gt;&lt;/object&gt;&lt;object type=&quot;3&quot; unique_id=&quot;10038&quot;&gt;&lt;property id=&quot;20148&quot; value=&quot;5&quot;/&gt;&lt;property id=&quot;20300&quot; value=&quot;Slide 36 - &amp;quot;Dependent as Apportionee &amp;quot;&quot;/&gt;&lt;property id=&quot;20307&quot; value=&quot;400&quot;/&gt;&lt;/object&gt;&lt;object type=&quot;3&quot; unique_id=&quot;10039&quot;&gt;&lt;property id=&quot;20148&quot; value=&quot;5&quot;/&gt;&lt;property id=&quot;20300&quot; value=&quot;Slide 37 - &amp;quot;Handling Pending Claims/Appeals&amp;quot;&quot;/&gt;&lt;property id=&quot;20307&quot; value=&quot;420&quot;/&gt;&lt;/object&gt;&lt;object type=&quot;3&quot; unique_id=&quot;10040&quot;&gt;&lt;property id=&quot;20148&quot; value=&quot;5&quot;/&gt;&lt;property id=&quot;20300&quot; value=&quot;Slide 38 - &amp;quot;New Claims&amp;quot;&quot;/&gt;&lt;property id=&quot;20307&quot; value=&quot;394&quot;/&gt;&lt;/object&gt;&lt;object type=&quot;3&quot; unique_id=&quot;10041&quot;&gt;&lt;property id=&quot;20148&quot; value=&quot;5&quot;/&gt;&lt;property id=&quot;20300&quot; value=&quot;Slide 39 - &amp;quot;Other Actions&amp;quot;&quot;/&gt;&lt;property id=&quot;20307&quot; value=&quot;421&quot;/&gt;&lt;/object&gt;&lt;object type=&quot;3&quot; unique_id=&quot;10042&quot;&gt;&lt;property id=&quot;20148&quot; value=&quot;5&quot;/&gt;&lt;property id=&quot;20300&quot; value=&quot;Slide 40 - &amp;quot;Review&amp;quot;&quot;/&gt;&lt;property id=&quot;20307&quot; value=&quot;419&quot;/&gt;&lt;/object&gt;&lt;object type=&quot;3&quot; unique_id=&quot;10043&quot;&gt;&lt;property id=&quot;20148&quot; value=&quot;5&quot;/&gt;&lt;property id=&quot;20300&quot; value=&quot;Slide 41 - &amp;quot;Questions&amp;quot;&quot;/&gt;&lt;property id=&quot;20307&quot; value=&quot;357&quot;/&gt;&lt;/object&gt;&lt;/object&gt;&lt;object type=&quot;8&quot; unique_id=&quot;10086&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32407294-274F-4D00-B54E-208E6699A9ED}&quot;/&gt;&lt;isInvalidForFieldText val=&quot;0&quot;/&gt;&lt;Image&gt;&lt;filename val=&quot;C:\Users\User\AppData\Local\Temp\CP34681852125Session\CPTrustFolder34681852125\PPTImport346877358437\data\asimages\{32407294-274F-4D00-B54E-208E6699A9ED}_25.png&quot;/&gt;&lt;left val=&quot;0&quot;/&gt;&lt;top val=&quot;76&quot;/&gt;&lt;width val=&quot;961&quot;/&gt;&lt;height val=&quot;12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69&quot;/&gt;&lt;lineCharCount val=&quot;70&quot;/&gt;&lt;lineCharCount val=&quot;8&quot;/&gt;&lt;/TableIndex&gt;&lt;/ShapeTextInfo&gt;"/>
  <p:tag name="HTML_SHAPEINFO" val="&lt;ThreeDShapeInfo&gt;&lt;uuid val=&quot;{E19739E6-C998-41EE-8ECC-AA2B0DECD6C1}&quot;/&gt;&lt;isInvalidForFieldText val=&quot;0&quot;/&gt;&lt;Image&gt;&lt;filename val=&quot;C:\Users\User\AppData\Local\Temp\CP34681852125Session\CPTrustFolder34681852125\PPTImport346877358437\data\asimages\{E19739E6-C998-41EE-8ECC-AA2B0DECD6C1}_25.png&quot;/&gt;&lt;left val=&quot;40&quot;/&gt;&lt;top val=&quot;212&quot;/&gt;&lt;width val=&quot;871&quot;/&gt;&lt;height val=&quot;41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0E6D2E0-8429-4062-B22F-71B69E791954}&quot;/&gt;&lt;isInvalidForFieldText val=&quot;0&quot;/&gt;&lt;Image&gt;&lt;filename val=&quot;C:\Users\User\AppData\Local\Temp\CP34681852125Session\CPTrustFolder34681852125\PPTImport346877358437\data\asimages\{A0E6D2E0-8429-4062-B22F-71B69E791954}_25.png&quot;/&gt;&lt;left val=&quot;727&quot;/&gt;&lt;top val=&quot;687&quot;/&gt;&lt;width val=&quot;226&quot;/&gt;&lt;height val=&quot;4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9F91D0A4-126A-40A9-994E-DBB65F9822E7}&quot;/&gt;&lt;isInvalidForFieldText val=&quot;0&quot;/&gt;&lt;Image&gt;&lt;filename val=&quot;C:\Users\User\AppData\Local\Temp\CP34681852125Session\CPTrustFolder34681852125\PPTImport346877358437\data\asimages\{9F91D0A4-126A-40A9-994E-DBB65F9822E7}_26.png&quot;/&gt;&lt;left val=&quot;0&quot;/&gt;&lt;top val=&quot;76&quot;/&gt;&lt;width val=&quot;961&quot;/&gt;&lt;height val=&quot;12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13&quot;/&gt;&lt;/TableIndex&gt;&lt;/ShapeTextInfo&gt;"/>
  <p:tag name="HTML_SHAPEINFO" val="&lt;ThreeDShapeInfo&gt;&lt;uuid val=&quot;{40FE0938-5718-49DA-801C-A364DA71259C}&quot;/&gt;&lt;isInvalidForFieldText val=&quot;0&quot;/&gt;&lt;Image&gt;&lt;filename val=&quot;C:\Users\User\AppData\Local\Temp\CP34681852125Session\CPTrustFolder34681852125\PPTImport346877358437\data\asimages\{40FE0938-5718-49DA-801C-A364DA71259C}_26.png&quot;/&gt;&lt;left val=&quot;40&quot;/&gt;&lt;top val=&quot;212&quot;/&gt;&lt;width val=&quot;871&quot;/&gt;&lt;height val=&quot;89&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BF54E5D-5A0B-4D72-B019-1330EA99F7D3}&quot;/&gt;&lt;isInvalidForFieldText val=&quot;0&quot;/&gt;&lt;Image&gt;&lt;filename val=&quot;C:\Users\User\AppData\Local\Temp\CP34681852125Session\CPTrustFolder34681852125\PPTImport346877358437\data\asimages\{EBF54E5D-5A0B-4D72-B019-1330EA99F7D3}_26.png&quot;/&gt;&lt;left val=&quot;727&quot;/&gt;&lt;top val=&quot;687&quot;/&gt;&lt;width val=&quot;226&quot;/&gt;&lt;height val=&quot;4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2&quot;/&gt;&lt;lineCharCount val=&quot;1&quot;/&gt;&lt;lineCharCount val=&quot;64&quot;/&gt;&lt;lineCharCount val=&quot;9&quot;/&gt;&lt;lineCharCount val=&quot;1&quot;/&gt;&lt;lineCharCount val=&quot;54&quot;/&gt;&lt;lineCharCount val=&quot;1&quot;/&gt;&lt;lineCharCount val=&quot;35&quot;/&gt;&lt;/TableIndex&gt;&lt;/ShapeTextInfo&gt;"/>
  <p:tag name="HTML_SHAPEINFO" val="&lt;ThreeDShapeInfo&gt;&lt;uuid val=&quot;{D2099968-CD65-4326-BFF8-0B0683EF5567}&quot;/&gt;&lt;isInvalidForFieldText val=&quot;0&quot;/&gt;&lt;Image&gt;&lt;filename val=&quot;C:\Users\User\AppData\Local\Temp\CP34681852125Session\CPTrustFolder34681852125\PPTImport346877358437\data\asimages\{D2099968-CD65-4326-BFF8-0B0683EF5567}_26.png&quot;/&gt;&lt;left val=&quot;47&quot;/&gt;&lt;top val=&quot;316&quot;/&gt;&lt;width val=&quot;865&quot;/&gt;&lt;height val=&quot;32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DA49ABFF-12DC-4ABA-8E6F-DB3C6BFF99E5}&quot;/&gt;&lt;isInvalidForFieldText val=&quot;0&quot;/&gt;&lt;Image&gt;&lt;filename val=&quot;C:\Users\User\AppData\Local\Temp\CP34681852125Session\CPTrustFolder34681852125\PPTImport346877358437\data\asimages\{DA49ABFF-12DC-4ABA-8E6F-DB3C6BFF99E5}_27.png&quot;/&gt;&lt;left val=&quot;0&quot;/&gt;&lt;top val=&quot;76&quot;/&gt;&lt;width val=&quot;961&quot;/&gt;&lt;height val=&quot;12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4&quot;/&gt;&lt;lineCharCount val=&quot;70&quot;/&gt;&lt;lineCharCount val=&quot;14&quot;/&gt;&lt;lineCharCount val=&quot;71&quot;/&gt;&lt;lineCharCount val=&quot;73&quot;/&gt;&lt;lineCharCount val=&quot;59&quot;/&gt;&lt;/TableIndex&gt;&lt;/ShapeTextInfo&gt;"/>
  <p:tag name="HTML_SHAPEINFO" val="&lt;ThreeDShapeInfo&gt;&lt;uuid val=&quot;{DFE8B0FE-E12C-4A0A-A6F0-59D9DD82F7EF}&quot;/&gt;&lt;isInvalidForFieldText val=&quot;0&quot;/&gt;&lt;Image&gt;&lt;filename val=&quot;C:\Users\User\AppData\Local\Temp\CP34681852125Session\CPTrustFolder34681852125\PPTImport346877358437\data\asimages\{DFE8B0FE-E12C-4A0A-A6F0-59D9DD82F7EF}_27.png&quot;/&gt;&lt;left val=&quot;40&quot;/&gt;&lt;top val=&quot;212&quot;/&gt;&lt;width val=&quot;871&quot;/&gt;&lt;height val=&quot;41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983DEE1-AC92-4439-885E-8177AF9257EB}&quot;/&gt;&lt;isInvalidForFieldText val=&quot;0&quot;/&gt;&lt;Image&gt;&lt;filename val=&quot;C:\Users\User\AppData\Local\Temp\CP34681852125Session\CPTrustFolder34681852125\PPTImport346877358437\data\asimages\{2983DEE1-AC92-4439-885E-8177AF9257EB}_27.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904ADDF1-6301-4C3D-8199-1B5918C99453}&quot;/&gt;&lt;isInvalidForFieldText val=&quot;0&quot;/&gt;&lt;Image&gt;&lt;filename val=&quot;C:\Users\User\AppData\Local\Temp\CP34681852125Session\CPTrustFolder34681852125\PPTImport346877358437\data\asimages\{904ADDF1-6301-4C3D-8199-1B5918C99453}_28.png&quot;/&gt;&lt;left val=&quot;0&quot;/&gt;&lt;top val=&quot;76&quot;/&gt;&lt;width val=&quot;961&quot;/&gt;&lt;height val=&quot;122&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7&quot;/&gt;&lt;/TableIndex&gt;&lt;/ShapeTextInfo&gt;"/>
  <p:tag name="HTML_SHAPEINFO" val="&lt;ThreeDShapeInfo&gt;&lt;uuid val=&quot;{AF2D9E50-BB7A-47D7-9B0D-CC15DED2C21D}&quot;/&gt;&lt;isInvalidForFieldText val=&quot;0&quot;/&gt;&lt;Image&gt;&lt;filename val=&quot;C:\Users\User\AppData\Local\Temp\CP34681852125Session\CPTrustFolder34681852125\PPTImport346877358437\data\asimages\{AF2D9E50-BB7A-47D7-9B0D-CC15DED2C21D}_28.png&quot;/&gt;&lt;left val=&quot;40&quot;/&gt;&lt;top val=&quot;212&quot;/&gt;&lt;width val=&quot;871&quot;/&gt;&lt;height val=&quot;41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26B09ED-8B76-4D16-AA7F-BC79E30F9262}&quot;/&gt;&lt;isInvalidForFieldText val=&quot;0&quot;/&gt;&lt;Image&gt;&lt;filename val=&quot;C:\Users\User\AppData\Local\Temp\CP34681852125Session\CPTrustFolder34681852125\PPTImport346877358437\data\asimages\{826B09ED-8B76-4D16-AA7F-BC79E30F9262}_28.png&quot;/&gt;&lt;left val=&quot;727&quot;/&gt;&lt;top val=&quot;687&quot;/&gt;&lt;width val=&quot;226&quot;/&gt;&lt;height val=&quot;4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415D8557-CD8C-4293-8B0C-ACDD6D82A318}&quot;/&gt;&lt;isInvalidForFieldText val=&quot;0&quot;/&gt;&lt;Image&gt;&lt;filename val=&quot;C:\Users\User\AppData\Local\Temp\CP34681852125Session\CPTrustFolder34681852125\PPTImport346877358437\data\asimages\{415D8557-CD8C-4293-8B0C-ACDD6D82A318}_29.png&quot;/&gt;&lt;left val=&quot;0&quot;/&gt;&lt;top val=&quot;76&quot;/&gt;&lt;width val=&quot;961&quot;/&gt;&lt;height val=&quot;12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72&quot;/&gt;&lt;lineCharCount val=&quot;45&quot;/&gt;&lt;/TableIndex&gt;&lt;/ShapeTextInfo&gt;"/>
  <p:tag name="HTML_SHAPEINFO" val="&lt;ThreeDShapeInfo&gt;&lt;uuid val=&quot;{AC9CE67C-D31B-44C4-91FA-F1F2282A6B96}&quot;/&gt;&lt;isInvalidForFieldText val=&quot;0&quot;/&gt;&lt;Image&gt;&lt;filename val=&quot;C:\Users\User\AppData\Local\Temp\CP34681852125Session\CPTrustFolder34681852125\PPTImport346877358437\data\asimages\{AC9CE67C-D31B-44C4-91FA-F1F2282A6B96}_29.png&quot;/&gt;&lt;left val=&quot;40&quot;/&gt;&lt;top val=&quot;212&quot;/&gt;&lt;width val=&quot;874&quot;/&gt;&lt;height val=&quot;41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E03A5D9-6AF5-41C8-BE79-CD04A817059C}&quot;/&gt;&lt;isInvalidForFieldText val=&quot;0&quot;/&gt;&lt;Image&gt;&lt;filename val=&quot;C:\Users\User\AppData\Local\Temp\CP34681852125Session\CPTrustFolder34681852125\PPTImport346877358437\data\asimages\{9E03A5D9-6AF5-41C8-BE79-CD04A817059C}_29.png&quot;/&gt;&lt;left val=&quot;727&quot;/&gt;&lt;top val=&quot;687&quot;/&gt;&lt;width val=&quot;226&quot;/&gt;&lt;height val=&quot;4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D4A7AAC1-2270-4099-BC23-F52C9CEF555E}&quot;/&gt;&lt;isInvalidForFieldText val=&quot;0&quot;/&gt;&lt;Image&gt;&lt;filename val=&quot;C:\Users\User\AppData\Local\Temp\CP34681852125Session\CPTrustFolder34681852125\PPTImport346877358437\data\asimages\{D4A7AAC1-2270-4099-BC23-F52C9CEF555E}_31.png&quot;/&gt;&lt;left val=&quot;0&quot;/&gt;&lt;top val=&quot;76&quot;/&gt;&lt;width val=&quot;961&quot;/&gt;&lt;height val=&quot;12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2&quot;/&gt;&lt;lineCharCount val=&quot;71&quot;/&gt;&lt;lineCharCount val=&quot;21&quot;/&gt;&lt;lineCharCount val=&quot;1&quot;/&gt;&lt;lineCharCount val=&quot;67&quot;/&gt;&lt;lineCharCount val=&quot;68&quot;/&gt;&lt;lineCharCount val=&quot;42&quot;/&gt;&lt;/TableIndex&gt;&lt;/ShapeTextInfo&gt;"/>
  <p:tag name="HTML_SHAPEINFO" val="&lt;ThreeDShapeInfo&gt;&lt;uuid val=&quot;{018B67CF-BDD1-49CC-A9ED-EA95B99CC2FA}&quot;/&gt;&lt;isInvalidForFieldText val=&quot;0&quot;/&gt;&lt;Image&gt;&lt;filename val=&quot;C:\Users\User\AppData\Local\Temp\CP34681852125Session\CPTrustFolder34681852125\PPTImport346877358437\data\asimages\{018B67CF-BDD1-49CC-A9ED-EA95B99CC2FA}_31.png&quot;/&gt;&lt;left val=&quot;40&quot;/&gt;&lt;top val=&quot;212&quot;/&gt;&lt;width val=&quot;874&quot;/&gt;&lt;height val=&quot;41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0A87F02-1AD4-42F0-8282-2F9DCA0B3B8B}&quot;/&gt;&lt;isInvalidForFieldText val=&quot;0&quot;/&gt;&lt;Image&gt;&lt;filename val=&quot;C:\Users\User\AppData\Local\Temp\CP34681852125Session\CPTrustFolder34681852125\PPTImport346877358437\data\asimages\{30A87F02-1AD4-42F0-8282-2F9DCA0B3B8B}_31.png&quot;/&gt;&lt;left val=&quot;727&quot;/&gt;&lt;top val=&quot;687&quot;/&gt;&lt;width val=&quot;226&quot;/&gt;&lt;height val=&quot;4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FD68862C-A827-426A-BB76-20C1116BB243}&quot;/&gt;&lt;isInvalidForFieldText val=&quot;0&quot;/&gt;&lt;Image&gt;&lt;filename val=&quot;C:\Users\User\AppData\Local\Temp\CP34681852125Session\CPTrustFolder34681852125\PPTImport346877358437\data\asimages\{FD68862C-A827-426A-BB76-20C1116BB243}_32.png&quot;/&gt;&lt;left val=&quot;0&quot;/&gt;&lt;top val=&quot;76&quot;/&gt;&lt;width val=&quot;961&quot;/&gt;&lt;height val=&quot;12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62&quot;/&gt;&lt;lineCharCount val=&quot;76&quot;/&gt;&lt;lineCharCount val=&quot;19&quot;/&gt;&lt;lineCharCount val=&quot;47&quot;/&gt;&lt;/TableIndex&gt;&lt;/ShapeTextInfo&gt;"/>
  <p:tag name="HTML_SHAPEINFO" val="&lt;ThreeDShapeInfo&gt;&lt;uuid val=&quot;{B93F46F1-1828-4560-A1B7-4577A4583ACE}&quot;/&gt;&lt;isInvalidForFieldText val=&quot;0&quot;/&gt;&lt;Image&gt;&lt;filename val=&quot;C:\Users\User\AppData\Local\Temp\CP34681852125Session\CPTrustFolder34681852125\PPTImport346877358437\data\asimages\{B93F46F1-1828-4560-A1B7-4577A4583ACE}_32.png&quot;/&gt;&lt;left val=&quot;40&quot;/&gt;&lt;top val=&quot;212&quot;/&gt;&lt;width val=&quot;881&quot;/&gt;&lt;height val=&quot;415&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4A82A96-E1D4-4EAD-88B3-1F798B52B59F}&quot;/&gt;&lt;isInvalidForFieldText val=&quot;0&quot;/&gt;&lt;Image&gt;&lt;filename val=&quot;C:\Users\User\AppData\Local\Temp\CP34681852125Session\CPTrustFolder34681852125\PPTImport346877358437\data\asimages\{B4A82A96-E1D4-4EAD-88B3-1F798B52B59F}_32.png&quot;/&gt;&lt;left val=&quot;727&quot;/&gt;&lt;top val=&quot;687&quot;/&gt;&lt;width val=&quot;226&quot;/&gt;&lt;height val=&quot;4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0ED19856-BBF9-4EAD-B13D-6EC875F273EB}&quot;/&gt;&lt;isInvalidForFieldText val=&quot;0&quot;/&gt;&lt;Image&gt;&lt;filename val=&quot;C:\Users\User\AppData\Local\Temp\CP34681852125Session\CPTrustFolder34681852125\PPTImport346877358437\data\asimages\{0ED19856-BBF9-4EAD-B13D-6EC875F273EB}_33.png&quot;/&gt;&lt;left val=&quot;0&quot;/&gt;&lt;top val=&quot;76&quot;/&gt;&lt;width val=&quot;961&quot;/&gt;&lt;height val=&quot;122&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3&quot;/&gt;&lt;lineCharCount val=&quot;16&quot;/&gt;&lt;/TableIndex&gt;&lt;/ShapeTextInfo&gt;"/>
  <p:tag name="HTML_SHAPEINFO" val="&lt;ThreeDShapeInfo&gt;&lt;uuid val=&quot;{5ED8F843-A0C6-4E97-87AC-EDD519F20CCF}&quot;/&gt;&lt;isInvalidForFieldText val=&quot;0&quot;/&gt;&lt;Image&gt;&lt;filename val=&quot;C:\Users\User\AppData\Local\Temp\CP34681852125Session\CPTrustFolder34681852125\PPTImport346877358437\data\asimages\{5ED8F843-A0C6-4E97-87AC-EDD519F20CCF}_33.png&quot;/&gt;&lt;left val=&quot;40&quot;/&gt;&lt;top val=&quot;212&quot;/&gt;&lt;width val=&quot;871&quot;/&gt;&lt;height val=&quot;89&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E83C5F2-89E4-46ED-841A-0E1B38E87273}&quot;/&gt;&lt;isInvalidForFieldText val=&quot;0&quot;/&gt;&lt;Image&gt;&lt;filename val=&quot;C:\Users\User\AppData\Local\Temp\CP34681852125Session\CPTrustFolder34681852125\PPTImport346877358437\data\asimages\{5E83C5F2-89E4-46ED-841A-0E1B38E87273}_33.png&quot;/&gt;&lt;left val=&quot;727&quot;/&gt;&lt;top val=&quot;687&quot;/&gt;&lt;width val=&quot;226&quot;/&gt;&lt;height val=&quot;4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BC43AB6E-9707-44FC-AA66-72D302CDAB3A}&quot;/&gt;&lt;isInvalidForFieldText val=&quot;0&quot;/&gt;&lt;Image&gt;&lt;filename val=&quot;C:\Users\User\AppData\Local\Temp\CP34681852125Session\CPTrustFolder34681852125\PPTImport346877358437\data\asimages\{BC43AB6E-9707-44FC-AA66-72D302CDAB3A}_34.png&quot;/&gt;&lt;left val=&quot;0&quot;/&gt;&lt;top val=&quot;76&quot;/&gt;&lt;width val=&quot;961&quot;/&gt;&lt;height val=&quot;122&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F179FD0-56FB-4496-BD75-860C546934E6}&quot;/&gt;&lt;isInvalidForFieldText val=&quot;0&quot;/&gt;&lt;Image&gt;&lt;filename val=&quot;C:\Users\User\AppData\Local\Temp\CP34681852125Session\CPTrustFolder34681852125\PPTImport346877358437\data\asimages\{DF179FD0-56FB-4496-BD75-860C546934E6}_34.png&quot;/&gt;&lt;left val=&quot;727&quot;/&gt;&lt;top val=&quot;687&quot;/&gt;&lt;width val=&quot;226&quot;/&gt;&lt;height val=&quot;4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54&quot;/&gt;&lt;/TableIndex&gt;&lt;/ShapeTextInfo&gt;"/>
  <p:tag name="HTML_SHAPEINFO" val="&lt;ThreeDShapeInfo&gt;&lt;uuid val=&quot;{E8E2CDFC-1A29-4348-A12C-BE4EBC7D7C13}&quot;/&gt;&lt;isInvalidForFieldText val=&quot;0&quot;/&gt;&lt;Image&gt;&lt;filename val=&quot;C:\Users\User\AppData\Local\Temp\CP34681852125Session\CPTrustFolder34681852125\PPTImport346877358437\data\asimages\{E8E2CDFC-1A29-4348-A12C-BE4EBC7D7C13}_34.png&quot;/&gt;&lt;left val=&quot;47&quot;/&gt;&lt;top val=&quot;302&quot;/&gt;&lt;width val=&quot;865&quot;/&gt;&lt;height val=&quot;97&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482BD92E-6DCE-4519-8C40-B7C904024D96}&quot;/&gt;&lt;isInvalidForFieldText val=&quot;0&quot;/&gt;&lt;Image&gt;&lt;filename val=&quot;C:\Users\User\AppData\Local\Temp\CP34681852125Session\CPTrustFolder34681852125\PPTImport346877358437\data\asimages\{482BD92E-6DCE-4519-8C40-B7C904024D96}_8.png&quot;/&gt;&lt;left val=&quot;0&quot;/&gt;&lt;top val=&quot;76&quot;/&gt;&lt;width val=&quot;961&quot;/&gt;&lt;height val=&quot;122&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67&quot;/&gt;&lt;lineCharCount val=&quot;38&quot;/&gt;&lt;/TableIndex&gt;&lt;/ShapeTextInfo&gt;"/>
  <p:tag name="HTML_SHAPEINFO" val="&lt;ThreeDShapeInfo&gt;&lt;uuid val=&quot;{802EDCBF-FC84-4E3B-A01E-28B038C8A4D8}&quot;/&gt;&lt;isInvalidForFieldText val=&quot;0&quot;/&gt;&lt;Image&gt;&lt;filename val=&quot;C:\Users\User\AppData\Local\Temp\CP34681852125Session\CPTrustFolder34681852125\PPTImport346877358437\data\asimages\{802EDCBF-FC84-4E3B-A01E-28B038C8A4D8}_8.png&quot;/&gt;&lt;left val=&quot;40&quot;/&gt;&lt;top val=&quot;212&quot;/&gt;&lt;width val=&quot;871&quot;/&gt;&lt;height val=&quot;41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68D7F9C-6606-4CCC-BA49-B68E5A2DE221}&quot;/&gt;&lt;isInvalidForFieldText val=&quot;0&quot;/&gt;&lt;Image&gt;&lt;filename val=&quot;C:\Users\User\AppData\Local\Temp\CP34681852125Session\CPTrustFolder34681852125\PPTImport346877358437\data\asimages\{B68D7F9C-6606-4CCC-BA49-B68E5A2DE221}_8.png&quot;/&gt;&lt;left val=&quot;727&quot;/&gt;&lt;top val=&quot;687&quot;/&gt;&lt;width val=&quot;226&quot;/&gt;&lt;height val=&quot;4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86CFB8C1-15D2-42E3-BB91-F1B71D19527F}&quot;/&gt;&lt;isInvalidForFieldText val=&quot;0&quot;/&gt;&lt;Image&gt;&lt;filename val=&quot;C:\Users\User\AppData\Local\Temp\CP34681852125Session\CPTrustFolder34681852125\PPTImport346877358437\data\asimages\{86CFB8C1-15D2-42E3-BB91-F1B71D19527F}_14.png&quot;/&gt;&lt;left val=&quot;0&quot;/&gt;&lt;top val=&quot;76&quot;/&gt;&lt;width val=&quot;961&quot;/&gt;&lt;height val=&quot;122&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73&quot;/&gt;&lt;/TableIndex&gt;&lt;/ShapeTextInfo&gt;"/>
  <p:tag name="HTML_SHAPEINFO" val="&lt;ThreeDShapeInfo&gt;&lt;uuid val=&quot;{D2364C59-3536-466D-B3C7-EA6C8DE3FA2E}&quot;/&gt;&lt;isInvalidForFieldText val=&quot;0&quot;/&gt;&lt;Image&gt;&lt;filename val=&quot;C:\Users\User\AppData\Local\Temp\CP34681852125Session\CPTrustFolder34681852125\PPTImport346877358437\data\asimages\{D2364C59-3536-466D-B3C7-EA6C8DE3FA2E}_14.png&quot;/&gt;&lt;left val=&quot;40&quot;/&gt;&lt;top val=&quot;212&quot;/&gt;&lt;width val=&quot;871&quot;/&gt;&lt;height val=&quot;41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6562AF1-6890-4F28-A4E1-65FBC160EFA3}&quot;/&gt;&lt;isInvalidForFieldText val=&quot;0&quot;/&gt;&lt;Image&gt;&lt;filename val=&quot;C:\Users\User\AppData\Local\Temp\CP34681852125Session\CPTrustFolder34681852125\PPTImport346877358437\data\asimages\{86562AF1-6890-4F28-A4E1-65FBC160EFA3}_14.png&quot;/&gt;&lt;left val=&quot;727&quot;/&gt;&lt;top val=&quot;687&quot;/&gt;&lt;width val=&quot;226&quot;/&gt;&lt;height val=&quot;4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A72AB60B-9DDD-4477-8713-5FF3E0EF372F}&quot;/&gt;&lt;isInvalidForFieldText val=&quot;0&quot;/&gt;&lt;Image&gt;&lt;filename val=&quot;C:\Users\User\AppData\Local\Temp\CP34681852125Session\CPTrustFolder34681852125\PPTImport346877358437\data\asimages\{A72AB60B-9DDD-4477-8713-5FF3E0EF372F}_13.png&quot;/&gt;&lt;left val=&quot;0&quot;/&gt;&lt;top val=&quot;76&quot;/&gt;&lt;width val=&quot;961&quot;/&gt;&lt;height val=&quot;12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68&quot;/&gt;&lt;lineCharCount val=&quot;69&quot;/&gt;&lt;lineCharCount val=&quot;13&quot;/&gt;&lt;lineCharCount val=&quot;64&quot;/&gt;&lt;lineCharCount val=&quot;17&quot;/&gt;&lt;lineCharCount val=&quot;64&quot;/&gt;&lt;lineCharCount val=&quot;70&quot;/&gt;&lt;/TableIndex&gt;&lt;/ShapeTextInfo&gt;"/>
  <p:tag name="HTML_SHAPEINFO" val="&lt;ThreeDShapeInfo&gt;&lt;uuid val=&quot;{CC7B43B1-4471-4C4F-BE1D-F74FB48FA27E}&quot;/&gt;&lt;isInvalidForFieldText val=&quot;0&quot;/&gt;&lt;Image&gt;&lt;filename val=&quot;C:\Users\User\AppData\Local\Temp\CP34681852125Session\CPTrustFolder34681852125\PPTImport346877358437\data\asimages\{CC7B43B1-4471-4C4F-BE1D-F74FB48FA27E}_13.png&quot;/&gt;&lt;left val=&quot;42&quot;/&gt;&lt;top val=&quot;212&quot;/&gt;&lt;width val=&quot;870&quot;/&gt;&lt;height val=&quot;41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DC6BC1D-AD32-4C54-B2C3-1940EF895A48}&quot;/&gt;&lt;isInvalidForFieldText val=&quot;0&quot;/&gt;&lt;Image&gt;&lt;filename val=&quot;C:\Users\User\AppData\Local\Temp\CP34681852125Session\CPTrustFolder34681852125\PPTImport346877358437\data\asimages\{4DC6BC1D-AD32-4C54-B2C3-1940EF895A48}_13.png&quot;/&gt;&lt;left val=&quot;727&quot;/&gt;&lt;top val=&quot;687&quot;/&gt;&lt;width val=&quot;226&quot;/&gt;&lt;height val=&quot;45&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2F671DD9-834C-4558-9D81-140F4C82BE80}&quot;/&gt;&lt;isInvalidForFieldText val=&quot;0&quot;/&gt;&lt;Image&gt;&lt;filename val=&quot;C:\Users\User\AppData\Local\Temp\CP34681852125Session\CPTrustFolder34681852125\PPTImport346877358437\data\asimages\{2F671DD9-834C-4558-9D81-140F4C82BE80}_35.png&quot;/&gt;&lt;left val=&quot;0&quot;/&gt;&lt;top val=&quot;278&quot;/&gt;&lt;width val=&quot;961&quot;/&gt;&lt;height val=&quot;202&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D24C7A8-61ED-4ED2-8DF0-1CB3767F90EF}&quot;/&gt;&lt;isInvalidForFieldText val=&quot;0&quot;/&gt;&lt;Image&gt;&lt;filename val=&quot;C:\Users\User\AppData\Local\Temp\CP34681852125Session\CPTrustFolder34681852125\PPTImport346877358437\data\asimages\{7D24C7A8-61ED-4ED2-8DF0-1CB3767F90EF}_35.png&quot;/&gt;&lt;left val=&quot;727&quot;/&gt;&lt;top val=&quot;687&quot;/&gt;&lt;width val=&quot;226&quot;/&gt;&lt;height val=&quot;45&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0F0A2056-9D36-4C33-9109-D5617D4C4566}&quot;/&gt;&lt;isInvalidForFieldText val=&quot;0&quot;/&gt;&lt;Image&gt;&lt;filename val=&quot;C:\Users\User\AppData\Local\Temp\CP34681852125Session\CPTrustFolder34681852125\PPTImport346877358437\data\asimages\{0F0A2056-9D36-4C33-9109-D5617D4C4566}_36.png&quot;/&gt;&lt;left val=&quot;0&quot;/&gt;&lt;top val=&quot;278&quot;/&gt;&lt;width val=&quot;961&quot;/&gt;&lt;height val=&quot;202&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A0B9F07-4A7A-4F05-BF71-8B1A457B59C9}&quot;/&gt;&lt;isInvalidForFieldText val=&quot;0&quot;/&gt;&lt;Image&gt;&lt;filename val=&quot;C:\Users\User\AppData\Local\Temp\CP34681852125Session\CPTrustFolder34681852125\PPTImport346877358437\data\asimages\{BA0B9F07-4A7A-4F05-BF71-8B1A457B59C9}_36.png&quot;/&gt;&lt;left val=&quot;727&quot;/&gt;&lt;top val=&quot;687&quot;/&gt;&lt;width val=&quot;226&quot;/&gt;&lt;height val=&quot;4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PRESENTER_DUMMYTAG" val="&lt;DummyForForceWrite&gt;&lt;/DummyForForceWrite&gt;"/>
  <p:tag name="HTML_SHAPEINFO" val="&lt;ThreeDShapeInfo&gt;&lt;uuid val=&quot;{9E19FEBA-3954-430E-AB95-E6AD5597B6F0}&quot;/&gt;&lt;isInvalidForFieldText val=&quot;0&quot;/&gt;&lt;Image&gt;&lt;filename val=&quot;C:\Users\User\AppData\Local\Temp\CP34681852125Session\CPTrustFolder34681852125\PPTImport346877358437\data\asimages\{9E19FEBA-3954-430E-AB95-E6AD5597B6F0}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1210BAC9-9BF5-40E3-B447-B7EB3F69EBB5}&quot;/&gt;&lt;isInvalidForFieldText val=&quot;0&quot;/&gt;&lt;Image&gt;&lt;filename val=&quot;C:\Users\User\AppData\Local\Temp\CP34681852125Session\CPTrustFolder34681852125\PPTImport346877358437\data\asimages\{1210BAC9-9BF5-40E3-B447-B7EB3F69EBB5}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44E45587-AF97-4684-9D09-2ABE4C440BA3}&quot;/&gt;&lt;isInvalidForFieldText val=&quot;0&quot;/&gt;&lt;Image&gt;&lt;filename val=&quot;C:\Users\User\AppData\Local\Temp\CP34681852125Session\CPTrustFolder34681852125\PPTImport346877358437\data\asimages\{44E45587-AF97-4684-9D09-2ABE4C440BA3}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5D0FE5B9-A59A-41E9-8CF7-D80A237F2EFF}&quot;/&gt;&lt;isInvalidForFieldText val=&quot;0&quot;/&gt;&lt;Image&gt;&lt;filename val=&quot;C:\Users\User\AppData\Local\Temp\CP34681852125Session\CPTrustFolder34681852125\PPTImport346877358437\data\asimages\{5D0FE5B9-A59A-41E9-8CF7-D80A237F2EFF}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5&quot;/&gt;&lt;lineCharCount val=&quot;1&quot;/&gt;&lt;lineCharCount val=&quot;71&quot;/&gt;&lt;lineCharCount val=&quot;16&quot;/&gt;&lt;lineCharCount val=&quot;1&quot;/&gt;&lt;lineCharCount val=&quot;70&quot;/&gt;&lt;lineCharCount val=&quot;1&quot;/&gt;&lt;lineCharCount val=&quot;56&quot;/&gt;&lt;lineCharCount val=&quot;1&quot;/&gt;&lt;lineCharCount val=&quot;71&quot;/&gt;&lt;lineCharCount val=&quot;19&quot;/&gt;&lt;/TableIndex&gt;&lt;/ShapeTextInfo&gt;"/>
  <p:tag name="HTML_SHAPEINFO" val="&lt;ThreeDShapeInfo&gt;&lt;uuid val=&quot;{0C98F451-473C-4640-AE94-EF11D5D91BFD}&quot;/&gt;&lt;isInvalidForFieldText val=&quot;0&quot;/&gt;&lt;Image&gt;&lt;filename val=&quot;C:\Users\User\AppData\Local\Temp\CP34681852125Session\CPTrustFolder34681852125\PPTImport346877358437\data\asimages\{0C98F451-473C-4640-AE94-EF11D5D91BFD}_2.png&quot;/&gt;&lt;left val=&quot;42&quot;/&gt;&lt;top val=&quot;212&quot;/&gt;&lt;width val=&quot;870&quot;/&gt;&lt;height val=&quot;44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9D1A55D-FE8C-4B0F-9934-587C29806703}&quot;/&gt;&lt;isInvalidForFieldText val=&quot;0&quot;/&gt;&lt;Image&gt;&lt;filename val=&quot;C:\Users\User\AppData\Local\Temp\CP34681852125Session\CPTrustFolder34681852125\PPTImport346877358437\data\asimages\{39D1A55D-FE8C-4B0F-9934-587C29806703}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26B0406-22D6-4C13-90BA-CD68D33E7D88}&quot;/&gt;&lt;isInvalidForFieldText val=&quot;0&quot;/&gt;&lt;Image&gt;&lt;filename val=&quot;C:\Users\User\AppData\Local\Temp\CP34681852125Session\CPTrustFolder34681852125\PPTImport346877358437\data\asimages\{A26B0406-22D6-4C13-90BA-CD68D33E7D88}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4&quot;/&gt;&lt;lineCharCount val=&quot;44&quot;/&gt;&lt;lineCharCount val=&quot;19&quot;/&gt;&lt;lineCharCount val=&quot;71&quot;/&gt;&lt;lineCharCount val=&quot;16&quot;/&gt;&lt;lineCharCount val=&quot;60&quot;/&gt;&lt;lineCharCount val=&quot;13&quot;/&gt;&lt;lineCharCount val=&quot;68&quot;/&gt;&lt;lineCharCount val=&quot;16&quot;/&gt;&lt;lineCharCount val=&quot;47&quot;/&gt;&lt;lineCharCount val=&quot;60&quot;/&gt;&lt;/TableIndex&gt;&lt;/ShapeTextInfo&gt;"/>
  <p:tag name="HTML_SHAPEINFO" val="&lt;ThreeDShapeInfo&gt;&lt;uuid val=&quot;{D17C2763-DF12-4AB8-BE6F-76BE5F76A67E}&quot;/&gt;&lt;isInvalidForFieldText val=&quot;0&quot;/&gt;&lt;Image&gt;&lt;filename val=&quot;C:\Users\User\AppData\Local\Temp\CP34681852125Session\CPTrustFolder34681852125\PPTImport346877358437\data\asimages\{D17C2763-DF12-4AB8-BE6F-76BE5F76A67E}_3.png&quot;/&gt;&lt;left val=&quot;50&quot;/&gt;&lt;top val=&quot;204&quot;/&gt;&lt;width val=&quot;898&quot;/&gt;&lt;height val=&quot;45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BAF4F65-AAC8-4FA8-976A-862CC54C0160}&quot;/&gt;&lt;isInvalidForFieldText val=&quot;0&quot;/&gt;&lt;Image&gt;&lt;filename val=&quot;C:\Users\User\AppData\Local\Temp\CP34681852125Session\CPTrustFolder34681852125\PPTImport346877358437\data\asimages\{4BAF4F65-AAC8-4FA8-976A-862CC54C0160}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5A3D6A6B-6607-47FB-8307-946A3E3A0BD7}&quot;/&gt;&lt;isInvalidForFieldText val=&quot;0&quot;/&gt;&lt;Image&gt;&lt;filename val=&quot;C:\Users\User\AppData\Local\Temp\CP34681852125Session\CPTrustFolder34681852125\PPTImport346877358437\data\asimages\{5A3D6A6B-6607-47FB-8307-946A3E3A0BD7}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1&quot;/&gt;&lt;/TableIndex&gt;&lt;/ShapeTextInfo&gt;"/>
  <p:tag name="HTML_SHAPEINFO" val="&lt;ThreeDShapeInfo&gt;&lt;uuid val=&quot;{AB6CA645-6602-4840-9EBC-7B5CD2BE4572}&quot;/&gt;&lt;isInvalidForFieldText val=&quot;0&quot;/&gt;&lt;Image&gt;&lt;filename val=&quot;C:\Users\User\AppData\Local\Temp\CP34681852125Session\CPTrustFolder34681852125\PPTImport346877358437\data\asimages\{AB6CA645-6602-4840-9EBC-7B5CD2BE4572}_4.png&quot;/&gt;&lt;left val=&quot;40&quot;/&gt;&lt;top val=&quot;212&quot;/&gt;&lt;width val=&quot;871&quot;/&gt;&lt;height val=&quot;57&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7AA2534-2BA8-4EE7-9ED3-F6B04B5EAD22}&quot;/&gt;&lt;isInvalidForFieldText val=&quot;0&quot;/&gt;&lt;Image&gt;&lt;filename val=&quot;C:\Users\User\AppData\Local\Temp\CP34681852125Session\CPTrustFolder34681852125\PPTImport346877358437\data\asimages\{97AA2534-2BA8-4EE7-9ED3-F6B04B5EAD22}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0&quot;/&gt;&lt;lineCharCount val=&quot;32&quot;/&gt;&lt;lineCharCount val=&quot;1&quot;/&gt;&lt;lineCharCount val=&quot;68&quot;/&gt;&lt;lineCharCount val=&quot;40&quot;/&gt;&lt;/TableIndex&gt;&lt;/ShapeTextInfo&gt;"/>
  <p:tag name="HTML_SHAPEINFO" val="&lt;ThreeDShapeInfo&gt;&lt;uuid val=&quot;{75AAF431-320E-4A9B-9D94-F6C34AEB5D0A}&quot;/&gt;&lt;isInvalidForFieldText val=&quot;0&quot;/&gt;&lt;Image&gt;&lt;filename val=&quot;C:\Users\User\AppData\Local\Temp\CP34681852125Session\CPTrustFolder34681852125\PPTImport346877358437\data\asimages\{75AAF431-320E-4A9B-9D94-F6C34AEB5D0A}_4.png&quot;/&gt;&lt;left val=&quot;47&quot;/&gt;&lt;top val=&quot;276&quot;/&gt;&lt;width val=&quot;876&quot;/&gt;&lt;height val=&quot;193&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5B863567-A3AA-4469-B817-986D83E8AEA9}&quot;/&gt;&lt;isInvalidForFieldText val=&quot;0&quot;/&gt;&lt;Image&gt;&lt;filename val=&quot;C:\Users\User\AppData\Local\Temp\CP34681852125Session\CPTrustFolder34681852125\PPTImport346877358437\data\asimages\{5B863567-A3AA-4469-B817-986D83E8AEA9}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74&quot;/&gt;&lt;lineCharCount val=&quot;39&quot;/&gt;&lt;/TableIndex&gt;&lt;/ShapeTextInfo&gt;"/>
  <p:tag name="HTML_SHAPEINFO" val="&lt;ThreeDShapeInfo&gt;&lt;uuid val=&quot;{B2948953-7696-41F3-AF63-1B435A29259D}&quot;/&gt;&lt;isInvalidForFieldText val=&quot;0&quot;/&gt;&lt;Image&gt;&lt;filename val=&quot;C:\Users\User\AppData\Local\Temp\CP34681852125Session\CPTrustFolder34681852125\PPTImport346877358437\data\asimages\{B2948953-7696-41F3-AF63-1B435A29259D}_5.png&quot;/&gt;&lt;left val=&quot;40&quot;/&gt;&lt;top val=&quot;212&quot;/&gt;&lt;width val=&quot;871&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CF11445-C37F-40EB-BDB2-B92DBADBC018}&quot;/&gt;&lt;isInvalidForFieldText val=&quot;0&quot;/&gt;&lt;Image&gt;&lt;filename val=&quot;C:\Users\User\AppData\Local\Temp\CP34681852125Session\CPTrustFolder34681852125\PPTImport346877358437\data\asimages\{5CF11445-C37F-40EB-BDB2-B92DBADBC018}_5.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89ADEADC-7EC3-4BA4-A017-A2537432FB13}&quot;/&gt;&lt;isInvalidForFieldText val=&quot;0&quot;/&gt;&lt;Image&gt;&lt;filename val=&quot;C:\Users\User\AppData\Local\Temp\CP34681852125Session\CPTrustFolder34681852125\PPTImport346877358437\data\asimages\{89ADEADC-7EC3-4BA4-A017-A2537432FB13}_7.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67B46615-572D-4B6E-B890-29DD0612CE42}&quot;/&gt;&lt;isInvalidForFieldText val=&quot;0&quot;/&gt;&lt;Image&gt;&lt;filename val=&quot;C:\Users\User\AppData\Local\Temp\CP34681852125Session\CPTrustFolder34681852125\PPTImport346877358437\data\asimages\{67B46615-572D-4B6E-B890-29DD0612CE42}_7.png&quot;/&gt;&lt;left val=&quot;40&quot;/&gt;&lt;top val=&quot;212&quot;/&gt;&lt;width val=&quot;871&quot;/&gt;&lt;height val=&quot;57&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EBA933C-370C-4E26-A100-3B9E0CFF5F51}&quot;/&gt;&lt;isInvalidForFieldText val=&quot;0&quot;/&gt;&lt;Image&gt;&lt;filename val=&quot;C:\Users\User\AppData\Local\Temp\CP34681852125Session\CPTrustFolder34681852125\PPTImport346877358437\data\asimages\{6EBA933C-370C-4E26-A100-3B9E0CFF5F51}_7.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0&quot;/&gt;&lt;lineCharCount val=&quot;1&quot;/&gt;&lt;lineCharCount val=&quot;15&quot;/&gt;&lt;lineCharCount val=&quot;1&quot;/&gt;&lt;lineCharCount val=&quot;51&quot;/&gt;&lt;/TableIndex&gt;&lt;/ShapeTextInfo&gt;"/>
  <p:tag name="HTML_SHAPEINFO" val="&lt;ThreeDShapeInfo&gt;&lt;uuid val=&quot;{18ACABC5-FC7B-4377-9AE7-15E9CB3C602B}&quot;/&gt;&lt;isInvalidForFieldText val=&quot;0&quot;/&gt;&lt;Image&gt;&lt;filename val=&quot;C:\Users\User\AppData\Local\Temp\CP34681852125Session\CPTrustFolder34681852125\PPTImport346877358437\data\asimages\{18ACABC5-FC7B-4377-9AE7-15E9CB3C602B}_7.png&quot;/&gt;&lt;left val=&quot;47&quot;/&gt;&lt;top val=&quot;269&quot;/&gt;&lt;width val=&quot;865&quot;/&gt;&lt;height val=&quot;201&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482BD92E-6DCE-4519-8C40-B7C904024D96}&quot;/&gt;&lt;isInvalidForFieldText val=&quot;0&quot;/&gt;&lt;Image&gt;&lt;filename val=&quot;C:\Users\User\AppData\Local\Temp\CP34681852125Session\CPTrustFolder34681852125\PPTImport346877358437\data\asimages\{482BD92E-6DCE-4519-8C40-B7C904024D96}_8.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67&quot;/&gt;&lt;lineCharCount val=&quot;38&quot;/&gt;&lt;/TableIndex&gt;&lt;/ShapeTextInfo&gt;"/>
  <p:tag name="HTML_SHAPEINFO" val="&lt;ThreeDShapeInfo&gt;&lt;uuid val=&quot;{802EDCBF-FC84-4E3B-A01E-28B038C8A4D8}&quot;/&gt;&lt;isInvalidForFieldText val=&quot;0&quot;/&gt;&lt;Image&gt;&lt;filename val=&quot;C:\Users\User\AppData\Local\Temp\CP34681852125Session\CPTrustFolder34681852125\PPTImport346877358437\data\asimages\{802EDCBF-FC84-4E3B-A01E-28B038C8A4D8}_8.png&quot;/&gt;&lt;left val=&quot;40&quot;/&gt;&lt;top val=&quot;212&quot;/&gt;&lt;width val=&quot;871&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68D7F9C-6606-4CCC-BA49-B68E5A2DE221}&quot;/&gt;&lt;isInvalidForFieldText val=&quot;0&quot;/&gt;&lt;Image&gt;&lt;filename val=&quot;C:\Users\User\AppData\Local\Temp\CP34681852125Session\CPTrustFolder34681852125\PPTImport346877358437\data\asimages\{B68D7F9C-6606-4CCC-BA49-B68E5A2DE221}_8.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B4F63D96-F336-4CDB-A7D0-0CEA3BB553F9}&quot;/&gt;&lt;isInvalidForFieldText val=&quot;0&quot;/&gt;&lt;Image&gt;&lt;filename val=&quot;C:\Users\User\AppData\Local\Temp\CP34681852125Session\CPTrustFolder34681852125\PPTImport346877358437\data\asimages\{B4F63D96-F336-4CDB-A7D0-0CEA3BB553F9}_9.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215387B2-5E8A-4505-9ADD-8FB8301DB5BF}&quot;/&gt;&lt;isInvalidForFieldText val=&quot;0&quot;/&gt;&lt;Image&gt;&lt;filename val=&quot;C:\Users\User\AppData\Local\Temp\CP34681852125Session\CPTrustFolder34681852125\PPTImport346877358437\data\asimages\{215387B2-5E8A-4505-9ADD-8FB8301DB5BF}_9.png&quot;/&gt;&lt;left val=&quot;40&quot;/&gt;&lt;top val=&quot;212&quot;/&gt;&lt;width val=&quot;871&quot;/&gt;&lt;height val=&quot;5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711BAF0-D0E0-43B7-BCD1-2A436EA8A8B7}&quot;/&gt;&lt;isInvalidForFieldText val=&quot;0&quot;/&gt;&lt;Image&gt;&lt;filename val=&quot;C:\Users\User\AppData\Local\Temp\CP34681852125Session\CPTrustFolder34681852125\PPTImport346877358437\data\asimages\{6711BAF0-D0E0-43B7-BCD1-2A436EA8A8B7}_9.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9&quot;/&gt;&lt;lineCharCount val=&quot;69&quot;/&gt;&lt;lineCharCount val=&quot;65&quot;/&gt;&lt;lineCharCount val=&quot;59&quot;/&gt;&lt;lineCharCount val=&quot;58&quot;/&gt;&lt;/TableIndex&gt;&lt;/ShapeTextInfo&gt;"/>
  <p:tag name="HTML_SHAPEINFO" val="&lt;ThreeDShapeInfo&gt;&lt;uuid val=&quot;{2E677823-FACF-4FCD-AD25-761784BD26EE}&quot;/&gt;&lt;isInvalidForFieldText val=&quot;0&quot;/&gt;&lt;Image&gt;&lt;filename val=&quot;C:\Users\User\AppData\Local\Temp\CP34681852125Session\CPTrustFolder34681852125\PPTImport346877358437\data\asimages\{2E677823-FACF-4FCD-AD25-761784BD26EE}_9.png&quot;/&gt;&lt;left val=&quot;42&quot;/&gt;&lt;top val=&quot;268&quot;/&gt;&lt;width val=&quot;870&quot;/&gt;&lt;height val=&quot;22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AC191152-CE8C-465F-9EDD-21B8E6EB9136}&quot;/&gt;&lt;isInvalidForFieldText val=&quot;0&quot;/&gt;&lt;Image&gt;&lt;filename val=&quot;C:\Users\User\AppData\Local\Temp\CP34681852125Session\CPTrustFolder34681852125\PPTImport346877358437\data\asimages\{AC191152-CE8C-465F-9EDD-21B8E6EB9136}_10.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8&quot;/&gt;&lt;lineCharCount val=&quot;67&quot;/&gt;&lt;lineCharCount val=&quot;20&quot;/&gt;&lt;lineCharCount val=&quot;66&quot;/&gt;&lt;lineCharCount val=&quot;62&quot;/&gt;&lt;lineCharCount val=&quot;10&quot;/&gt;&lt;lineCharCount val=&quot;65&quot;/&gt;&lt;lineCharCount val=&quot;68&quot;/&gt;&lt;lineCharCount val=&quot;23&quot;/&gt;&lt;/TableIndex&gt;&lt;/ShapeTextInfo&gt;"/>
  <p:tag name="HTML_SHAPEINFO" val="&lt;ThreeDShapeInfo&gt;&lt;uuid val=&quot;{0DB1887D-FC31-4910-B7CE-02269E79C39B}&quot;/&gt;&lt;isInvalidForFieldText val=&quot;0&quot;/&gt;&lt;Image&gt;&lt;filename val=&quot;C:\Users\User\AppData\Local\Temp\CP34681852125Session\CPTrustFolder34681852125\PPTImport346877358437\data\asimages\{0DB1887D-FC31-4910-B7CE-02269E79C39B}_10.png&quot;/&gt;&lt;left val=&quot;42&quot;/&gt;&lt;top val=&quot;212&quot;/&gt;&lt;width val=&quot;883&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A82EEF9-247A-4FFC-9169-2C2976EEA64D}&quot;/&gt;&lt;isInvalidForFieldText val=&quot;0&quot;/&gt;&lt;Image&gt;&lt;filename val=&quot;C:\Users\User\AppData\Local\Temp\CP34681852125Session\CPTrustFolder34681852125\PPTImport346877358437\data\asimages\{3A82EEF9-247A-4FFC-9169-2C2976EEA64D}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0&quot;/&gt;&lt;/TableIndex&gt;&lt;/ShapeTextInfo&gt;"/>
  <p:tag name="HTML_SHAPEINFO" val="&lt;ThreeDShapeInfo&gt;&lt;uuid val=&quot;{D7E32CAA-A3CD-4627-AF40-F108158418FA}&quot;/&gt;&lt;isInvalidForFieldText val=&quot;0&quot;/&gt;&lt;Image&gt;&lt;filename val=&quot;C:\Users\User\AppData\Local\Temp\CP34681852125Session\CPTrustFolder34681852125\PPTImport346877358437\data\asimages\{D7E32CAA-A3CD-4627-AF40-F108158418FA}_11.png&quot;/&gt;&lt;left val=&quot;0&quot;/&gt;&lt;top val=&quot;76&quot;/&gt;&lt;width val=&quot;961&quot;/&gt;&lt;height val=&quot;124&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1&quot;/&gt;&lt;lineCharCount val=&quot;6&quot;/&gt;&lt;/TableIndex&gt;&lt;TableIndex row=&quot;2&quot; col=&quot;1&quot;&gt;&lt;linesCount val=&quot;1&quot;/&gt;&lt;lineCharCount val=&quot;1&quot;/&gt;&lt;/TableIndex&gt;&lt;TableIndex row=&quot;2&quot; col=&quot;2&quot;&gt;&lt;linesCount val=&quot;4&quot;/&gt;&lt;lineCharCount val=&quot;44&quot;/&gt;&lt;lineCharCount val=&quot;36&quot;/&gt;&lt;lineCharCount val=&quot;41&quot;/&gt;&lt;lineCharCount val=&quot;19&quot;/&gt;&lt;/TableIndex&gt;&lt;TableIndex row=&quot;3&quot; col=&quot;1&quot;&gt;&lt;linesCount val=&quot;1&quot;/&gt;&lt;lineCharCount val=&quot;1&quot;/&gt;&lt;/TableIndex&gt;&lt;TableIndex row=&quot;3&quot; col=&quot;2&quot;&gt;&lt;linesCount val=&quot;2&quot;/&gt;&lt;lineCharCount val=&quot;62&quot;/&gt;&lt;lineCharCount val=&quot;6&quot;/&gt;&lt;/TableIndex&gt;&lt;TableIndex row=&quot;4&quot; col=&quot;1&quot;&gt;&lt;linesCount val=&quot;1&quot;/&gt;&lt;lineCharCount val=&quot;1&quot;/&gt;&lt;/TableIndex&gt;&lt;TableIndex row=&quot;4&quot; col=&quot;2&quot;&gt;&lt;linesCount val=&quot;2&quot;/&gt;&lt;lineCharCount val=&quot;50&quot;/&gt;&lt;lineCharCount val=&quot;14&quot;/&gt;&lt;/TableIndex&gt;&lt;TableIndex row=&quot;5&quot; col=&quot;1&quot;&gt;&lt;linesCount val=&quot;1&quot;/&gt;&lt;lineCharCount val=&quot;1&quot;/&gt;&lt;/TableIndex&gt;&lt;TableIndex row=&quot;5&quot; col=&quot;2&quot;&gt;&lt;linesCount val=&quot;3&quot;/&gt;&lt;lineCharCount val=&quot;50&quot;/&gt;&lt;lineCharCount val=&quot;62&quot;/&gt;&lt;lineCharCount val=&quot;9&quot;/&gt;&lt;/TableIndex&gt;&lt;TableIndex row=&quot;6&quot; col=&quot;1&quot;&gt;&lt;linesCount val=&quot;1&quot;/&gt;&lt;lineCharCount val=&quot;1&quot;/&gt;&lt;/TableIndex&gt;&lt;TableIndex row=&quot;6&quot; col=&quot;2&quot;&gt;&lt;linesCount val=&quot;1&quot;/&gt;&lt;lineCharCount val=&quot;39&quot;/&gt;&lt;/TableIndex&gt;&lt;/ShapeTextInfo&gt;"/>
  <p:tag name="PRESENTER_SHAPEINFO" val="&lt;ThreeDShapeInfo&gt;&lt;uuid val=&quot;{CE5B8097-E0DA-46FC-B764-5F506F9FF832}&quot;/&gt;&lt;isInvalidForFieldText val=&quot;0&quot;/&gt;&lt;Image&gt;&lt;filename val=&quot;C:\Users\User\AppData\Local\Temp\CP34681852125Session\CPTrustFolder34681852125\PPTImport346877358437\data\asimages\{CE5B8097-E0DA-46FC-B764-5F506F9FF832}_11.png&quot;/&gt;&lt;left val=&quot;100&quot;/&gt;&lt;top val=&quot;211&quot;/&gt;&lt;width val=&quot;759&quot;/&gt;&lt;height val=&quot;448&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19A70D-2B4E-4441-AE05-48A51DD270E3}&quot;/&gt;&lt;isInvalidForFieldText val=&quot;0&quot;/&gt;&lt;Image&gt;&lt;filename val=&quot;C:\Users\User\AppData\Local\Temp\CP34681852125Session\CPTrustFolder34681852125\PPTImport346877358437\data\asimages\{5419A70D-2B4E-4441-AE05-48A51DD270E3}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0&quot;/&gt;&lt;/TableIndex&gt;&lt;/ShapeTextInfo&gt;"/>
  <p:tag name="HTML_SHAPEINFO" val="&lt;ThreeDShapeInfo&gt;&lt;uuid val=&quot;{D7E32CAA-A3CD-4627-AF40-F108158418FA}&quot;/&gt;&lt;isInvalidForFieldText val=&quot;0&quot;/&gt;&lt;Image&gt;&lt;filename val=&quot;C:\Users\User\AppData\Local\Temp\CP34681852125Session\CPTrustFolder34681852125\PPTImport346877358437\data\asimages\{D7E32CAA-A3CD-4627-AF40-F108158418FA}_11.png&quot;/&gt;&lt;left val=&quot;0&quot;/&gt;&lt;top val=&quot;76&quot;/&gt;&lt;width val=&quot;961&quot;/&gt;&lt;height val=&quot;124&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1&quot;/&gt;&lt;lineCharCount val=&quot;6&quot;/&gt;&lt;/TableIndex&gt;&lt;TableIndex row=&quot;2&quot; col=&quot;1&quot;&gt;&lt;linesCount val=&quot;1&quot;/&gt;&lt;lineCharCount val=&quot;1&quot;/&gt;&lt;/TableIndex&gt;&lt;TableIndex row=&quot;2&quot; col=&quot;2&quot;&gt;&lt;linesCount val=&quot;4&quot;/&gt;&lt;lineCharCount val=&quot;44&quot;/&gt;&lt;lineCharCount val=&quot;36&quot;/&gt;&lt;lineCharCount val=&quot;41&quot;/&gt;&lt;lineCharCount val=&quot;19&quot;/&gt;&lt;/TableIndex&gt;&lt;TableIndex row=&quot;3&quot; col=&quot;1&quot;&gt;&lt;linesCount val=&quot;1&quot;/&gt;&lt;lineCharCount val=&quot;1&quot;/&gt;&lt;/TableIndex&gt;&lt;TableIndex row=&quot;3&quot; col=&quot;2&quot;&gt;&lt;linesCount val=&quot;2&quot;/&gt;&lt;lineCharCount val=&quot;62&quot;/&gt;&lt;lineCharCount val=&quot;6&quot;/&gt;&lt;/TableIndex&gt;&lt;TableIndex row=&quot;4&quot; col=&quot;1&quot;&gt;&lt;linesCount val=&quot;1&quot;/&gt;&lt;lineCharCount val=&quot;1&quot;/&gt;&lt;/TableIndex&gt;&lt;TableIndex row=&quot;4&quot; col=&quot;2&quot;&gt;&lt;linesCount val=&quot;2&quot;/&gt;&lt;lineCharCount val=&quot;50&quot;/&gt;&lt;lineCharCount val=&quot;14&quot;/&gt;&lt;/TableIndex&gt;&lt;TableIndex row=&quot;5&quot; col=&quot;1&quot;&gt;&lt;linesCount val=&quot;1&quot;/&gt;&lt;lineCharCount val=&quot;1&quot;/&gt;&lt;/TableIndex&gt;&lt;TableIndex row=&quot;5&quot; col=&quot;2&quot;&gt;&lt;linesCount val=&quot;3&quot;/&gt;&lt;lineCharCount val=&quot;50&quot;/&gt;&lt;lineCharCount val=&quot;62&quot;/&gt;&lt;lineCharCount val=&quot;9&quot;/&gt;&lt;/TableIndex&gt;&lt;TableIndex row=&quot;6&quot; col=&quot;1&quot;&gt;&lt;linesCount val=&quot;1&quot;/&gt;&lt;lineCharCount val=&quot;1&quot;/&gt;&lt;/TableIndex&gt;&lt;TableIndex row=&quot;6&quot; col=&quot;2&quot;&gt;&lt;linesCount val=&quot;1&quot;/&gt;&lt;lineCharCount val=&quot;39&quot;/&gt;&lt;/TableIndex&gt;&lt;/ShapeTextInfo&gt;"/>
  <p:tag name="PRESENTER_SHAPEINFO" val="&lt;ThreeDShapeInfo&gt;&lt;uuid val=&quot;{CE5B8097-E0DA-46FC-B764-5F506F9FF832}&quot;/&gt;&lt;isInvalidForFieldText val=&quot;0&quot;/&gt;&lt;Image&gt;&lt;filename val=&quot;C:\Users\User\AppData\Local\Temp\CP34681852125Session\CPTrustFolder34681852125\PPTImport346877358437\data\asimages\{CE5B8097-E0DA-46FC-B764-5F506F9FF832}_11.png&quot;/&gt;&lt;left val=&quot;100&quot;/&gt;&lt;top val=&quot;211&quot;/&gt;&lt;width val=&quot;759&quot;/&gt;&lt;height val=&quot;44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19A70D-2B4E-4441-AE05-48A51DD270E3}&quot;/&gt;&lt;isInvalidForFieldText val=&quot;0&quot;/&gt;&lt;Image&gt;&lt;filename val=&quot;C:\Users\User\AppData\Local\Temp\CP34681852125Session\CPTrustFolder34681852125\PPTImport346877358437\data\asimages\{5419A70D-2B4E-4441-AE05-48A51DD270E3}_11.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11F46913-FEFE-411B-9CE5-32935FC6DDEE}&quot;/&gt;&lt;isInvalidForFieldText val=&quot;0&quot;/&gt;&lt;Image&gt;&lt;filename val=&quot;C:\Users\User\AppData\Local\Temp\CP34681852125Session\CPTrustFolder34681852125\PPTImport346877358437\data\asimages\{11F46913-FEFE-411B-9CE5-32935FC6DDEE}_15.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5&quot;/&gt;&lt;lineCharCount val=&quot;62&quot;/&gt;&lt;lineCharCount val=&quot;1&quot;/&gt;&lt;lineCharCount val=&quot;62&quot;/&gt;&lt;lineCharCount val=&quot;12&quot;/&gt;&lt;lineCharCount val=&quot;1&quot;/&gt;&lt;lineCharCount val=&quot;64&quot;/&gt;&lt;/TableIndex&gt;&lt;/ShapeTextInfo&gt;"/>
  <p:tag name="HTML_SHAPEINFO" val="&lt;ThreeDShapeInfo&gt;&lt;uuid val=&quot;{DC34F051-D27C-485A-BA7F-DB0D4A25EDAD}&quot;/&gt;&lt;isInvalidForFieldText val=&quot;0&quot;/&gt;&lt;Image&gt;&lt;filename val=&quot;C:\Users\User\AppData\Local\Temp\CP34681852125Session\CPTrustFolder34681852125\PPTImport346877358437\data\asimages\{DC34F051-D27C-485A-BA7F-DB0D4A25EDAD}_15.png&quot;/&gt;&lt;left val=&quot;40&quot;/&gt;&lt;top val=&quot;212&quot;/&gt;&lt;width val=&quot;872&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5A45A88-2529-4833-ADB1-E7ACFACD6833}&quot;/&gt;&lt;isInvalidForFieldText val=&quot;0&quot;/&gt;&lt;Image&gt;&lt;filename val=&quot;C:\Users\User\AppData\Local\Temp\CP34681852125Session\CPTrustFolder34681852125\PPTImport346877358437\data\asimages\{65A45A88-2529-4833-ADB1-E7ACFACD6833}_15.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9DCF1E15-4168-4938-83BE-261334E50885}&quot;/&gt;&lt;isInvalidForFieldText val=&quot;0&quot;/&gt;&lt;Image&gt;&lt;filename val=&quot;C:\Users\User\AppData\Local\Temp\CP34681852125Session\CPTrustFolder34681852125\PPTImport346877358437\data\asimages\{9DCF1E15-4168-4938-83BE-261334E50885}_12.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C1F5EA39-A7F5-450F-82B1-5292928ABE60}&quot;/&gt;&lt;isInvalidForFieldText val=&quot;0&quot;/&gt;&lt;Image&gt;&lt;filename val=&quot;C:\Users\User\AppData\Local\Temp\CP34681852125Session\CPTrustFolder34681852125\PPTImport346877358437\data\asimages\{C1F5EA39-A7F5-450F-82B1-5292928ABE60}_12.png&quot;/&gt;&lt;left val=&quot;40&quot;/&gt;&lt;top val=&quot;212&quot;/&gt;&lt;width val=&quot;871&quot;/&gt;&lt;height val=&quot;5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3D36B10-54F7-4886-92C0-857C0B2730CD}&quot;/&gt;&lt;isInvalidForFieldText val=&quot;0&quot;/&gt;&lt;Image&gt;&lt;filename val=&quot;C:\Users\User\AppData\Local\Temp\CP34681852125Session\CPTrustFolder34681852125\PPTImport346877358437\data\asimages\{B3D36B10-54F7-4886-92C0-857C0B2730CD}_12.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A72AB60B-9DDD-4477-8713-5FF3E0EF372F}&quot;/&gt;&lt;isInvalidForFieldText val=&quot;0&quot;/&gt;&lt;Image&gt;&lt;filename val=&quot;C:\Users\User\AppData\Local\Temp\CP34681852125Session\CPTrustFolder34681852125\PPTImport346877358437\data\asimages\{A72AB60B-9DDD-4477-8713-5FF3E0EF372F}_13.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68&quot;/&gt;&lt;lineCharCount val=&quot;69&quot;/&gt;&lt;lineCharCount val=&quot;13&quot;/&gt;&lt;lineCharCount val=&quot;64&quot;/&gt;&lt;lineCharCount val=&quot;17&quot;/&gt;&lt;lineCharCount val=&quot;64&quot;/&gt;&lt;lineCharCount val=&quot;70&quot;/&gt;&lt;/TableIndex&gt;&lt;/ShapeTextInfo&gt;"/>
  <p:tag name="HTML_SHAPEINFO" val="&lt;ThreeDShapeInfo&gt;&lt;uuid val=&quot;{CC7B43B1-4471-4C4F-BE1D-F74FB48FA27E}&quot;/&gt;&lt;isInvalidForFieldText val=&quot;0&quot;/&gt;&lt;Image&gt;&lt;filename val=&quot;C:\Users\User\AppData\Local\Temp\CP34681852125Session\CPTrustFolder34681852125\PPTImport346877358437\data\asimages\{CC7B43B1-4471-4C4F-BE1D-F74FB48FA27E}_13.png&quot;/&gt;&lt;left val=&quot;42&quot;/&gt;&lt;top val=&quot;212&quot;/&gt;&lt;width val=&quot;870&quot;/&gt;&lt;height val=&quot;41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DC6BC1D-AD32-4C54-B2C3-1940EF895A48}&quot;/&gt;&lt;isInvalidForFieldText val=&quot;0&quot;/&gt;&lt;Image&gt;&lt;filename val=&quot;C:\Users\User\AppData\Local\Temp\CP34681852125Session\CPTrustFolder34681852125\PPTImport346877358437\data\asimages\{4DC6BC1D-AD32-4C54-B2C3-1940EF895A48}_13.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A72AB60B-9DDD-4477-8713-5FF3E0EF372F}&quot;/&gt;&lt;isInvalidForFieldText val=&quot;0&quot;/&gt;&lt;Image&gt;&lt;filename val=&quot;C:\Users\User\AppData\Local\Temp\CP34681852125Session\CPTrustFolder34681852125\PPTImport346877358437\data\asimages\{A72AB60B-9DDD-4477-8713-5FF3E0EF372F}_13.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68&quot;/&gt;&lt;lineCharCount val=&quot;69&quot;/&gt;&lt;lineCharCount val=&quot;13&quot;/&gt;&lt;lineCharCount val=&quot;64&quot;/&gt;&lt;lineCharCount val=&quot;17&quot;/&gt;&lt;lineCharCount val=&quot;64&quot;/&gt;&lt;lineCharCount val=&quot;70&quot;/&gt;&lt;/TableIndex&gt;&lt;/ShapeTextInfo&gt;"/>
  <p:tag name="HTML_SHAPEINFO" val="&lt;ThreeDShapeInfo&gt;&lt;uuid val=&quot;{CC7B43B1-4471-4C4F-BE1D-F74FB48FA27E}&quot;/&gt;&lt;isInvalidForFieldText val=&quot;0&quot;/&gt;&lt;Image&gt;&lt;filename val=&quot;C:\Users\User\AppData\Local\Temp\CP34681852125Session\CPTrustFolder34681852125\PPTImport346877358437\data\asimages\{CC7B43B1-4471-4C4F-BE1D-F74FB48FA27E}_13.png&quot;/&gt;&lt;left val=&quot;42&quot;/&gt;&lt;top val=&quot;212&quot;/&gt;&lt;width val=&quot;870&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DC6BC1D-AD32-4C54-B2C3-1940EF895A48}&quot;/&gt;&lt;isInvalidForFieldText val=&quot;0&quot;/&gt;&lt;Image&gt;&lt;filename val=&quot;C:\Users\User\AppData\Local\Temp\CP34681852125Session\CPTrustFolder34681852125\PPTImport346877358437\data\asimages\{4DC6BC1D-AD32-4C54-B2C3-1940EF895A48}_13.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0&quot;/&gt;&lt;/TableIndex&gt;&lt;/ShapeTextInfo&gt;"/>
  <p:tag name="HTML_SHAPEINFO" val="&lt;ThreeDShapeInfo&gt;&lt;uuid val=&quot;{D7E32CAA-A3CD-4627-AF40-F108158418FA}&quot;/&gt;&lt;isInvalidForFieldText val=&quot;0&quot;/&gt;&lt;Image&gt;&lt;filename val=&quot;C:\Users\User\AppData\Local\Temp\CP34681852125Session\CPTrustFolder34681852125\PPTImport346877358437\data\asimages\{D7E32CAA-A3CD-4627-AF40-F108158418FA}_11.png&quot;/&gt;&lt;left val=&quot;0&quot;/&gt;&lt;top val=&quot;76&quot;/&gt;&lt;width val=&quot;961&quot;/&gt;&lt;height val=&quot;124&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1&quot;/&gt;&lt;lineCharCount val=&quot;6&quot;/&gt;&lt;/TableIndex&gt;&lt;TableIndex row=&quot;2&quot; col=&quot;1&quot;&gt;&lt;linesCount val=&quot;1&quot;/&gt;&lt;lineCharCount val=&quot;1&quot;/&gt;&lt;/TableIndex&gt;&lt;TableIndex row=&quot;2&quot; col=&quot;2&quot;&gt;&lt;linesCount val=&quot;4&quot;/&gt;&lt;lineCharCount val=&quot;44&quot;/&gt;&lt;lineCharCount val=&quot;36&quot;/&gt;&lt;lineCharCount val=&quot;41&quot;/&gt;&lt;lineCharCount val=&quot;19&quot;/&gt;&lt;/TableIndex&gt;&lt;TableIndex row=&quot;3&quot; col=&quot;1&quot;&gt;&lt;linesCount val=&quot;1&quot;/&gt;&lt;lineCharCount val=&quot;1&quot;/&gt;&lt;/TableIndex&gt;&lt;TableIndex row=&quot;3&quot; col=&quot;2&quot;&gt;&lt;linesCount val=&quot;2&quot;/&gt;&lt;lineCharCount val=&quot;62&quot;/&gt;&lt;lineCharCount val=&quot;6&quot;/&gt;&lt;/TableIndex&gt;&lt;TableIndex row=&quot;4&quot; col=&quot;1&quot;&gt;&lt;linesCount val=&quot;1&quot;/&gt;&lt;lineCharCount val=&quot;1&quot;/&gt;&lt;/TableIndex&gt;&lt;TableIndex row=&quot;4&quot; col=&quot;2&quot;&gt;&lt;linesCount val=&quot;2&quot;/&gt;&lt;lineCharCount val=&quot;50&quot;/&gt;&lt;lineCharCount val=&quot;14&quot;/&gt;&lt;/TableIndex&gt;&lt;TableIndex row=&quot;5&quot; col=&quot;1&quot;&gt;&lt;linesCount val=&quot;1&quot;/&gt;&lt;lineCharCount val=&quot;1&quot;/&gt;&lt;/TableIndex&gt;&lt;TableIndex row=&quot;5&quot; col=&quot;2&quot;&gt;&lt;linesCount val=&quot;3&quot;/&gt;&lt;lineCharCount val=&quot;50&quot;/&gt;&lt;lineCharCount val=&quot;62&quot;/&gt;&lt;lineCharCount val=&quot;9&quot;/&gt;&lt;/TableIndex&gt;&lt;TableIndex row=&quot;6&quot; col=&quot;1&quot;&gt;&lt;linesCount val=&quot;1&quot;/&gt;&lt;lineCharCount val=&quot;1&quot;/&gt;&lt;/TableIndex&gt;&lt;TableIndex row=&quot;6&quot; col=&quot;2&quot;&gt;&lt;linesCount val=&quot;1&quot;/&gt;&lt;lineCharCount val=&quot;39&quot;/&gt;&lt;/TableIndex&gt;&lt;/ShapeTextInfo&gt;"/>
  <p:tag name="PRESENTER_SHAPEINFO" val="&lt;ThreeDShapeInfo&gt;&lt;uuid val=&quot;{CE5B8097-E0DA-46FC-B764-5F506F9FF832}&quot;/&gt;&lt;isInvalidForFieldText val=&quot;0&quot;/&gt;&lt;Image&gt;&lt;filename val=&quot;C:\Users\User\AppData\Local\Temp\CP34681852125Session\CPTrustFolder34681852125\PPTImport346877358437\data\asimages\{CE5B8097-E0DA-46FC-B764-5F506F9FF832}_11.png&quot;/&gt;&lt;left val=&quot;100&quot;/&gt;&lt;top val=&quot;211&quot;/&gt;&lt;width val=&quot;759&quot;/&gt;&lt;height val=&quot;448&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19A70D-2B4E-4441-AE05-48A51DD270E3}&quot;/&gt;&lt;isInvalidForFieldText val=&quot;0&quot;/&gt;&lt;Image&gt;&lt;filename val=&quot;C:\Users\User\AppData\Local\Temp\CP34681852125Session\CPTrustFolder34681852125\PPTImport346877358437\data\asimages\{5419A70D-2B4E-4441-AE05-48A51DD270E3}_11.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0&quot;/&gt;&lt;/TableIndex&gt;&lt;/ShapeTextInfo&gt;"/>
  <p:tag name="HTML_SHAPEINFO" val="&lt;ThreeDShapeInfo&gt;&lt;uuid val=&quot;{D7E32CAA-A3CD-4627-AF40-F108158418FA}&quot;/&gt;&lt;isInvalidForFieldText val=&quot;0&quot;/&gt;&lt;Image&gt;&lt;filename val=&quot;C:\Users\User\AppData\Local\Temp\CP34681852125Session\CPTrustFolder34681852125\PPTImport346877358437\data\asimages\{D7E32CAA-A3CD-4627-AF40-F108158418FA}_11.png&quot;/&gt;&lt;left val=&quot;0&quot;/&gt;&lt;top val=&quot;76&quot;/&gt;&lt;width val=&quot;961&quot;/&gt;&lt;height val=&quot;124&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19A70D-2B4E-4441-AE05-48A51DD270E3}&quot;/&gt;&lt;isInvalidForFieldText val=&quot;0&quot;/&gt;&lt;Image&gt;&lt;filename val=&quot;C:\Users\User\AppData\Local\Temp\CP34681852125Session\CPTrustFolder34681852125\PPTImport346877358437\data\asimages\{5419A70D-2B4E-4441-AE05-48A51DD270E3}_11.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0&quot;/&gt;&lt;/TableIndex&gt;&lt;/ShapeTextInfo&gt;"/>
  <p:tag name="HTML_SHAPEINFO" val="&lt;ThreeDShapeInfo&gt;&lt;uuid val=&quot;{D7E32CAA-A3CD-4627-AF40-F108158418FA}&quot;/&gt;&lt;isInvalidForFieldText val=&quot;0&quot;/&gt;&lt;Image&gt;&lt;filename val=&quot;C:\Users\User\AppData\Local\Temp\CP34681852125Session\CPTrustFolder34681852125\PPTImport346877358437\data\asimages\{D7E32CAA-A3CD-4627-AF40-F108158418FA}_11.png&quot;/&gt;&lt;left val=&quot;0&quot;/&gt;&lt;top val=&quot;76&quot;/&gt;&lt;width val=&quot;961&quot;/&gt;&lt;height val=&quot;124&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1&quot;/&gt;&lt;lineCharCount val=&quot;6&quot;/&gt;&lt;/TableIndex&gt;&lt;TableIndex row=&quot;2&quot; col=&quot;1&quot;&gt;&lt;linesCount val=&quot;1&quot;/&gt;&lt;lineCharCount val=&quot;1&quot;/&gt;&lt;/TableIndex&gt;&lt;TableIndex row=&quot;2&quot; col=&quot;2&quot;&gt;&lt;linesCount val=&quot;4&quot;/&gt;&lt;lineCharCount val=&quot;44&quot;/&gt;&lt;lineCharCount val=&quot;36&quot;/&gt;&lt;lineCharCount val=&quot;41&quot;/&gt;&lt;lineCharCount val=&quot;19&quot;/&gt;&lt;/TableIndex&gt;&lt;TableIndex row=&quot;3&quot; col=&quot;1&quot;&gt;&lt;linesCount val=&quot;1&quot;/&gt;&lt;lineCharCount val=&quot;1&quot;/&gt;&lt;/TableIndex&gt;&lt;TableIndex row=&quot;3&quot; col=&quot;2&quot;&gt;&lt;linesCount val=&quot;2&quot;/&gt;&lt;lineCharCount val=&quot;62&quot;/&gt;&lt;lineCharCount val=&quot;6&quot;/&gt;&lt;/TableIndex&gt;&lt;TableIndex row=&quot;4&quot; col=&quot;1&quot;&gt;&lt;linesCount val=&quot;1&quot;/&gt;&lt;lineCharCount val=&quot;1&quot;/&gt;&lt;/TableIndex&gt;&lt;TableIndex row=&quot;4&quot; col=&quot;2&quot;&gt;&lt;linesCount val=&quot;2&quot;/&gt;&lt;lineCharCount val=&quot;50&quot;/&gt;&lt;lineCharCount val=&quot;14&quot;/&gt;&lt;/TableIndex&gt;&lt;TableIndex row=&quot;5&quot; col=&quot;1&quot;&gt;&lt;linesCount val=&quot;1&quot;/&gt;&lt;lineCharCount val=&quot;1&quot;/&gt;&lt;/TableIndex&gt;&lt;TableIndex row=&quot;5&quot; col=&quot;2&quot;&gt;&lt;linesCount val=&quot;3&quot;/&gt;&lt;lineCharCount val=&quot;50&quot;/&gt;&lt;lineCharCount val=&quot;62&quot;/&gt;&lt;lineCharCount val=&quot;9&quot;/&gt;&lt;/TableIndex&gt;&lt;TableIndex row=&quot;6&quot; col=&quot;1&quot;&gt;&lt;linesCount val=&quot;1&quot;/&gt;&lt;lineCharCount val=&quot;1&quot;/&gt;&lt;/TableIndex&gt;&lt;TableIndex row=&quot;6&quot; col=&quot;2&quot;&gt;&lt;linesCount val=&quot;1&quot;/&gt;&lt;lineCharCount val=&quot;39&quot;/&gt;&lt;/TableIndex&gt;&lt;/ShapeTextInfo&gt;"/>
  <p:tag name="PRESENTER_SHAPEINFO" val="&lt;ThreeDShapeInfo&gt;&lt;uuid val=&quot;{CE5B8097-E0DA-46FC-B764-5F506F9FF832}&quot;/&gt;&lt;isInvalidForFieldText val=&quot;0&quot;/&gt;&lt;Image&gt;&lt;filename val=&quot;C:\Users\User\AppData\Local\Temp\CP34681852125Session\CPTrustFolder34681852125\PPTImport346877358437\data\asimages\{CE5B8097-E0DA-46FC-B764-5F506F9FF832}_11.png&quot;/&gt;&lt;left val=&quot;100&quot;/&gt;&lt;top val=&quot;211&quot;/&gt;&lt;width val=&quot;759&quot;/&gt;&lt;height val=&quot;448&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19A70D-2B4E-4441-AE05-48A51DD270E3}&quot;/&gt;&lt;isInvalidForFieldText val=&quot;0&quot;/&gt;&lt;Image&gt;&lt;filename val=&quot;C:\Users\User\AppData\Local\Temp\CP34681852125Session\CPTrustFolder34681852125\PPTImport346877358437\data\asimages\{5419A70D-2B4E-4441-AE05-48A51DD270E3}_11.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0&quot;/&gt;&lt;/TableIndex&gt;&lt;/ShapeTextInfo&gt;"/>
  <p:tag name="HTML_SHAPEINFO" val="&lt;ThreeDShapeInfo&gt;&lt;uuid val=&quot;{D7E32CAA-A3CD-4627-AF40-F108158418FA}&quot;/&gt;&lt;isInvalidForFieldText val=&quot;0&quot;/&gt;&lt;Image&gt;&lt;filename val=&quot;C:\Users\User\AppData\Local\Temp\CP34681852125Session\CPTrustFolder34681852125\PPTImport346877358437\data\asimages\{D7E32CAA-A3CD-4627-AF40-F108158418FA}_11.png&quot;/&gt;&lt;left val=&quot;0&quot;/&gt;&lt;top val=&quot;76&quot;/&gt;&lt;width val=&quot;961&quot;/&gt;&lt;height val=&quot;124&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1&quot;/&gt;&lt;lineCharCount val=&quot;6&quot;/&gt;&lt;/TableIndex&gt;&lt;TableIndex row=&quot;2&quot; col=&quot;1&quot;&gt;&lt;linesCount val=&quot;1&quot;/&gt;&lt;lineCharCount val=&quot;1&quot;/&gt;&lt;/TableIndex&gt;&lt;TableIndex row=&quot;2&quot; col=&quot;2&quot;&gt;&lt;linesCount val=&quot;4&quot;/&gt;&lt;lineCharCount val=&quot;44&quot;/&gt;&lt;lineCharCount val=&quot;36&quot;/&gt;&lt;lineCharCount val=&quot;41&quot;/&gt;&lt;lineCharCount val=&quot;19&quot;/&gt;&lt;/TableIndex&gt;&lt;TableIndex row=&quot;3&quot; col=&quot;1&quot;&gt;&lt;linesCount val=&quot;1&quot;/&gt;&lt;lineCharCount val=&quot;1&quot;/&gt;&lt;/TableIndex&gt;&lt;TableIndex row=&quot;3&quot; col=&quot;2&quot;&gt;&lt;linesCount val=&quot;2&quot;/&gt;&lt;lineCharCount val=&quot;62&quot;/&gt;&lt;lineCharCount val=&quot;6&quot;/&gt;&lt;/TableIndex&gt;&lt;TableIndex row=&quot;4&quot; col=&quot;1&quot;&gt;&lt;linesCount val=&quot;1&quot;/&gt;&lt;lineCharCount val=&quot;1&quot;/&gt;&lt;/TableIndex&gt;&lt;TableIndex row=&quot;4&quot; col=&quot;2&quot;&gt;&lt;linesCount val=&quot;2&quot;/&gt;&lt;lineCharCount val=&quot;50&quot;/&gt;&lt;lineCharCount val=&quot;14&quot;/&gt;&lt;/TableIndex&gt;&lt;TableIndex row=&quot;5&quot; col=&quot;1&quot;&gt;&lt;linesCount val=&quot;1&quot;/&gt;&lt;lineCharCount val=&quot;1&quot;/&gt;&lt;/TableIndex&gt;&lt;TableIndex row=&quot;5&quot; col=&quot;2&quot;&gt;&lt;linesCount val=&quot;3&quot;/&gt;&lt;lineCharCount val=&quot;50&quot;/&gt;&lt;lineCharCount val=&quot;62&quot;/&gt;&lt;lineCharCount val=&quot;9&quot;/&gt;&lt;/TableIndex&gt;&lt;TableIndex row=&quot;6&quot; col=&quot;1&quot;&gt;&lt;linesCount val=&quot;1&quot;/&gt;&lt;lineCharCount val=&quot;1&quot;/&gt;&lt;/TableIndex&gt;&lt;TableIndex row=&quot;6&quot; col=&quot;2&quot;&gt;&lt;linesCount val=&quot;1&quot;/&gt;&lt;lineCharCount val=&quot;39&quot;/&gt;&lt;/TableIndex&gt;&lt;/ShapeTextInfo&gt;"/>
  <p:tag name="PRESENTER_SHAPEINFO" val="&lt;ThreeDShapeInfo&gt;&lt;uuid val=&quot;{CE5B8097-E0DA-46FC-B764-5F506F9FF832}&quot;/&gt;&lt;isInvalidForFieldText val=&quot;0&quot;/&gt;&lt;Image&gt;&lt;filename val=&quot;C:\Users\User\AppData\Local\Temp\CP34681852125Session\CPTrustFolder34681852125\PPTImport346877358437\data\asimages\{CE5B8097-E0DA-46FC-B764-5F506F9FF832}_11.png&quot;/&gt;&lt;left val=&quot;100&quot;/&gt;&lt;top val=&quot;211&quot;/&gt;&lt;width val=&quot;759&quot;/&gt;&lt;height val=&quot;448&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19A70D-2B4E-4441-AE05-48A51DD270E3}&quot;/&gt;&lt;isInvalidForFieldText val=&quot;0&quot;/&gt;&lt;Image&gt;&lt;filename val=&quot;C:\Users\User\AppData\Local\Temp\CP34681852125Session\CPTrustFolder34681852125\PPTImport346877358437\data\asimages\{5419A70D-2B4E-4441-AE05-48A51DD270E3}_11.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0&quot;/&gt;&lt;/TableIndex&gt;&lt;/ShapeTextInfo&gt;"/>
  <p:tag name="HTML_SHAPEINFO" val="&lt;ThreeDShapeInfo&gt;&lt;uuid val=&quot;{7B367EDB-9537-4096-BAE8-14A88847A91F}&quot;/&gt;&lt;isInvalidForFieldText val=&quot;0&quot;/&gt;&lt;Image&gt;&lt;filename val=&quot;C:\Users\User\AppData\Local\Temp\CP34681852125Session\CPTrustFolder34681852125\PPTImport346877358437\data\asimages\{7B367EDB-9537-4096-BAE8-14A88847A91F}_17.png&quot;/&gt;&lt;left val=&quot;0&quot;/&gt;&lt;top val=&quot;75&quot;/&gt;&lt;width val=&quot;961&quot;/&gt;&lt;height val=&quot;133&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6&quot;/&gt;&lt;lineCharCount val=&quot;17&quot;/&gt;&lt;/TableIndex&gt;&lt;/ShapeTextInfo&gt;"/>
  <p:tag name="HTML_SHAPEINFO" val="&lt;ThreeDShapeInfo&gt;&lt;uuid val=&quot;{13D0970B-2217-4410-84F3-559A44866286}&quot;/&gt;&lt;isInvalidForFieldText val=&quot;0&quot;/&gt;&lt;Image&gt;&lt;filename val=&quot;C:\Users\User\AppData\Local\Temp\CP34681852125Session\CPTrustFolder34681852125\PPTImport346877358437\data\asimages\{13D0970B-2217-4410-84F3-559A44866286}_17.png&quot;/&gt;&lt;left val=&quot;40&quot;/&gt;&lt;top val=&quot;212&quot;/&gt;&lt;width val=&quot;878&quot;/&gt;&lt;height val=&quot;89&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F99E391-603F-4222-A047-5125F6977A10}&quot;/&gt;&lt;isInvalidForFieldText val=&quot;0&quot;/&gt;&lt;Image&gt;&lt;filename val=&quot;C:\Users\User\AppData\Local\Temp\CP34681852125Session\CPTrustFolder34681852125\PPTImport346877358437\data\asimages\{0F99E391-603F-4222-A047-5125F6977A10}_17.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8&quot;/&gt;&lt;/TableIndex&gt;&lt;/ShapeTextInfo&gt;"/>
  <p:tag name="HTML_SHAPEINFO" val="&lt;ThreeDShapeInfo&gt;&lt;uuid val=&quot;{8BC6CC0C-6AF4-4F92-BE2B-3E588263C61D}&quot;/&gt;&lt;isInvalidForFieldText val=&quot;0&quot;/&gt;&lt;Image&gt;&lt;filename val=&quot;C:\Users\User\AppData\Local\Temp\CP34681852125Session\CPTrustFolder34681852125\PPTImport346877358437\data\asimages\{8BC6CC0C-6AF4-4F92-BE2B-3E588263C61D}_18.png&quot;/&gt;&lt;left val=&quot;0&quot;/&gt;&lt;top val=&quot;75&quot;/&gt;&lt;width val=&quot;961&quot;/&gt;&lt;height val=&quot;133&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17&quot;/&gt;&lt;/TableIndex&gt;&lt;/ShapeTextInfo&gt;"/>
  <p:tag name="HTML_SHAPEINFO" val="&lt;ThreeDShapeInfo&gt;&lt;uuid val=&quot;{F28B9BC2-B444-440E-B120-60B0EDD64BAE}&quot;/&gt;&lt;isInvalidForFieldText val=&quot;0&quot;/&gt;&lt;Image&gt;&lt;filename val=&quot;C:\Users\User\AppData\Local\Temp\CP34681852125Session\CPTrustFolder34681852125\PPTImport346877358437\data\asimages\{F28B9BC2-B444-440E-B120-60B0EDD64BAE}_18.png&quot;/&gt;&lt;left val=&quot;40&quot;/&gt;&lt;top val=&quot;212&quot;/&gt;&lt;width val=&quot;871&quot;/&gt;&lt;height val=&quot;8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A4CC1EB-3A97-4366-B4AB-B80B2BA05610}&quot;/&gt;&lt;isInvalidForFieldText val=&quot;0&quot;/&gt;&lt;Image&gt;&lt;filename val=&quot;C:\Users\User\AppData\Local\Temp\CP34681852125Session\CPTrustFolder34681852125\PPTImport346877358437\data\asimages\{5A4CC1EB-3A97-4366-B4AB-B80B2BA05610}_18.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DE664C53-70F1-4635-8DA3-733E80599533}&quot;/&gt;&lt;isInvalidForFieldText val=&quot;0&quot;/&gt;&lt;Image&gt;&lt;filename val=&quot;C:\Users\User\AppData\Local\Temp\CP34681852125Session\CPTrustFolder34681852125\PPTImport346877358437\data\asimages\{DE664C53-70F1-4635-8DA3-733E80599533}_19.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6671FE5F-B3AF-4571-BEC4-A3900EE511F1}&quot;/&gt;&lt;isInvalidForFieldText val=&quot;0&quot;/&gt;&lt;Image&gt;&lt;filename val=&quot;C:\Users\User\AppData\Local\Temp\CP34681852125Session\CPTrustFolder34681852125\PPTImport346877358437\data\asimages\{6671FE5F-B3AF-4571-BEC4-A3900EE511F1}_19.png&quot;/&gt;&lt;left val=&quot;40&quot;/&gt;&lt;top val=&quot;212&quot;/&gt;&lt;width val=&quot;871&quot;/&gt;&lt;height val=&quot;57&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53F3FCA-1A72-4D34-870B-55DE0D543009}&quot;/&gt;&lt;isInvalidForFieldText val=&quot;0&quot;/&gt;&lt;Image&gt;&lt;filename val=&quot;C:\Users\User\AppData\Local\Temp\CP34681852125Session\CPTrustFolder34681852125\PPTImport346877358437\data\asimages\{253F3FCA-1A72-4D34-870B-55DE0D543009}_19.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1&quot;/&gt;&lt;lineCharCount val=&quot;69&quot;/&gt;&lt;lineCharCount val=&quot;14&quot;/&gt;&lt;/TableIndex&gt;&lt;/ShapeTextInfo&gt;"/>
  <p:tag name="HTML_SHAPEINFO" val="&lt;ThreeDShapeInfo&gt;&lt;uuid val=&quot;{A5DEA185-80DE-43BF-9CF7-6C009C81B1B1}&quot;/&gt;&lt;isInvalidForFieldText val=&quot;0&quot;/&gt;&lt;Image&gt;&lt;filename val=&quot;C:\Users\User\AppData\Local\Temp\CP34681852125Session\CPTrustFolder34681852125\PPTImport346877358437\data\asimages\{A5DEA185-80DE-43BF-9CF7-6C009C81B1B1}_19.png&quot;/&gt;&lt;left val=&quot;47&quot;/&gt;&lt;top val=&quot;290&quot;/&gt;&lt;width val=&quot;865&quot;/&gt;&lt;height val=&quot;161&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21&quot;/&gt;&lt;/TableIndex&gt;&lt;/ShapeTextInfo&gt;"/>
  <p:tag name="HTML_SHAPEINFO" val="&lt;ThreeDShapeInfo&gt;&lt;uuid val=&quot;{8E7D5503-03BA-4407-9BE6-FD683F411FC3}&quot;/&gt;&lt;isInvalidForFieldText val=&quot;0&quot;/&gt;&lt;Image&gt;&lt;filename val=&quot;C:\Users\User\AppData\Local\Temp\CP34681852125Session\CPTrustFolder34681852125\PPTImport346877358437\data\asimages\{8E7D5503-03BA-4407-9BE6-FD683F411FC3}_19.png&quot;/&gt;&lt;left val=&quot;47&quot;/&gt;&lt;top val=&quot;496&quot;/&gt;&lt;width val=&quot;865&quot;/&gt;&lt;height val=&quot;84&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A069C546-E66B-4D40-95C7-ADED2CE81D00}&quot;/&gt;&lt;isInvalidForFieldText val=&quot;0&quot;/&gt;&lt;Image&gt;&lt;filename val=&quot;C:\Users\User\AppData\Local\Temp\CP34681852125Session\CPTrustFolder34681852125\PPTImport346877358437\data\asimages\{A069C546-E66B-4D40-95C7-ADED2CE81D00}_20.png&quot;/&gt;&lt;left val=&quot;0&quot;/&gt;&lt;top val=&quot;76&quot;/&gt;&lt;width val=&quot;961&quot;/&gt;&lt;height val=&quot;12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43&quot;/&gt;&lt;/TableIndex&gt;&lt;/ShapeTextInfo&gt;"/>
  <p:tag name="HTML_SHAPEINFO" val="&lt;ThreeDShapeInfo&gt;&lt;uuid val=&quot;{10FC97D6-6DB3-475A-AB9F-329CCDA02EBF}&quot;/&gt;&lt;isInvalidForFieldText val=&quot;0&quot;/&gt;&lt;Image&gt;&lt;filename val=&quot;C:\Users\User\AppData\Local\Temp\CP34681852125Session\CPTrustFolder34681852125\PPTImport346877358437\data\asimages\{10FC97D6-6DB3-475A-AB9F-329CCDA02EBF}_20.png&quot;/&gt;&lt;left val=&quot;40&quot;/&gt;&lt;top val=&quot;212&quot;/&gt;&lt;width val=&quot;871&quot;/&gt;&lt;height val=&quot;89&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76BB51C-9070-4B26-BAC3-89FC9AFDD063}&quot;/&gt;&lt;isInvalidForFieldText val=&quot;0&quot;/&gt;&lt;Image&gt;&lt;filename val=&quot;C:\Users\User\AppData\Local\Temp\CP34681852125Session\CPTrustFolder34681852125\PPTImport346877358437\data\asimages\{876BB51C-9070-4B26-BAC3-89FC9AFDD063}_20.png&quot;/&gt;&lt;left val=&quot;727&quot;/&gt;&lt;top val=&quot;687&quot;/&gt;&lt;width val=&quot;226&quot;/&gt;&lt;height val=&quot;4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20904865-F284-4DD2-9A2C-7C66E233745E}&quot;/&gt;&lt;isInvalidForFieldText val=&quot;0&quot;/&gt;&lt;Image&gt;&lt;filename val=&quot;C:\Users\User\AppData\Local\Temp\CP34681852125Session\CPTrustFolder34681852125\PPTImport346877358437\data\asimages\{20904865-F284-4DD2-9A2C-7C66E233745E}_21.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4&quot;/&gt;&lt;lineCharCount val=&quot;69&quot;/&gt;&lt;lineCharCount val=&quot;17&quot;/&gt;&lt;lineCharCount val=&quot;1&quot;/&gt;&lt;lineCharCount val=&quot;69&quot;/&gt;&lt;lineCharCount val=&quot;66&quot;/&gt;&lt;lineCharCount val=&quot;11&quot;/&gt;&lt;/TableIndex&gt;&lt;/ShapeTextInfo&gt;"/>
  <p:tag name="HTML_SHAPEINFO" val="&lt;ThreeDShapeInfo&gt;&lt;uuid val=&quot;{3E91E43E-8F77-493E-9140-6AB1E6E13033}&quot;/&gt;&lt;isInvalidForFieldText val=&quot;0&quot;/&gt;&lt;Image&gt;&lt;filename val=&quot;C:\Users\User\AppData\Local\Temp\CP34681852125Session\CPTrustFolder34681852125\PPTImport346877358437\data\asimages\{3E91E43E-8F77-493E-9140-6AB1E6E13033}_21.png&quot;/&gt;&lt;left val=&quot;40&quot;/&gt;&lt;top val=&quot;212&quot;/&gt;&lt;width val=&quot;871&quot;/&gt;&lt;height val=&quot;41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A481772-8CD1-4F69-A798-960981DDB487}&quot;/&gt;&lt;isInvalidForFieldText val=&quot;0&quot;/&gt;&lt;Image&gt;&lt;filename val=&quot;C:\Users\User\AppData\Local\Temp\CP34681852125Session\CPTrustFolder34681852125\PPTImport346877358437\data\asimages\{EA481772-8CD1-4F69-A798-960981DDB487}_21.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77388E7D-AB33-47D7-866D-44DCC3172229}&quot;/&gt;&lt;isInvalidForFieldText val=&quot;0&quot;/&gt;&lt;Image&gt;&lt;filename val=&quot;C:\Users\User\AppData\Local\Temp\CP34681852125Session\CPTrustFolder34681852125\PPTImport346877358437\data\asimages\{77388E7D-AB33-47D7-866D-44DCC3172229}_22.png&quot;/&gt;&lt;left val=&quot;0&quot;/&gt;&lt;top val=&quot;76&quot;/&gt;&lt;width val=&quot;961&quot;/&gt;&lt;height val=&quot;12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70&quot;/&gt;&lt;lineCharCount val=&quot;27&quot;/&gt;&lt;/TableIndex&gt;&lt;/ShapeTextInfo&gt;"/>
  <p:tag name="HTML_SHAPEINFO" val="&lt;ThreeDShapeInfo&gt;&lt;uuid val=&quot;{E182239F-4D3D-4A18-908F-CDA45090D884}&quot;/&gt;&lt;isInvalidForFieldText val=&quot;0&quot;/&gt;&lt;Image&gt;&lt;filename val=&quot;C:\Users\User\AppData\Local\Temp\CP34681852125Session\CPTrustFolder34681852125\PPTImport346877358437\data\asimages\{E182239F-4D3D-4A18-908F-CDA45090D884}_22.png&quot;/&gt;&lt;left val=&quot;40&quot;/&gt;&lt;top val=&quot;212&quot;/&gt;&lt;width val=&quot;871&quot;/&gt;&lt;height val=&quot;41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7BCB604-09AC-4F8B-8EFC-4D865416B5FA}&quot;/&gt;&lt;isInvalidForFieldText val=&quot;0&quot;/&gt;&lt;Image&gt;&lt;filename val=&quot;C:\Users\User\AppData\Local\Temp\CP34681852125Session\CPTrustFolder34681852125\PPTImport346877358437\data\asimages\{07BCB604-09AC-4F8B-8EFC-4D865416B5FA}_22.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5D01F294-FE70-42E2-83B8-A395CCF32AD6}&quot;/&gt;&lt;isInvalidForFieldText val=&quot;0&quot;/&gt;&lt;Image&gt;&lt;filename val=&quot;C:\Users\User\AppData\Local\Temp\CP34681852125Session\CPTrustFolder34681852125\PPTImport346877358437\data\asimages\{5D01F294-FE70-42E2-83B8-A395CCF32AD6}_23.png&quot;/&gt;&lt;left val=&quot;0&quot;/&gt;&lt;top val=&quot;76&quot;/&gt;&lt;width val=&quot;961&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E490743-ABAD-4F95-A8ED-D84096666770}&quot;/&gt;&lt;isInvalidForFieldText val=&quot;0&quot;/&gt;&lt;Image&gt;&lt;filename val=&quot;C:\Users\User\AppData\Local\Temp\CP34681852125Session\CPTrustFolder34681852125\PPTImport346877358437\data\asimages\{8E490743-ABAD-4F95-A8ED-D84096666770}_23.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6A3D9532-A04A-487B-9180-117B7E6B9CDF}&quot;/&gt;&lt;isInvalidForFieldText val=&quot;0&quot;/&gt;&lt;Image&gt;&lt;filename val=&quot;C:\Users\User\AppData\Local\Temp\CP34681852125Session\CPTrustFolder34681852125\PPTImport346877358437\data\asimages\{6A3D9532-A04A-487B-9180-117B7E6B9CDF}_24.png&quot;/&gt;&lt;left val=&quot;0&quot;/&gt;&lt;top val=&quot;76&quot;/&gt;&lt;width val=&quot;961&quot;/&gt;&lt;height val=&quot;12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5&quot;/&gt;&lt;lineCharCount val=&quot;57&quot;/&gt;&lt;/TableIndex&gt;&lt;/ShapeTextInfo&gt;"/>
  <p:tag name="HTML_SHAPEINFO" val="&lt;ThreeDShapeInfo&gt;&lt;uuid val=&quot;{797B9D87-9B82-4D73-9B79-5B8213CCE3C6}&quot;/&gt;&lt;isInvalidForFieldText val=&quot;0&quot;/&gt;&lt;Image&gt;&lt;filename val=&quot;C:\Users\User\AppData\Local\Temp\CP34681852125Session\CPTrustFolder34681852125\PPTImport346877358437\data\asimages\{797B9D87-9B82-4D73-9B79-5B8213CCE3C6}_24.png&quot;/&gt;&lt;left val=&quot;40&quot;/&gt;&lt;top val=&quot;212&quot;/&gt;&lt;width val=&quot;871&quot;/&gt;&lt;height val=&quot;41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AFFC2B0-729F-428B-9D60-E18F1294B210}&quot;/&gt;&lt;isInvalidForFieldText val=&quot;0&quot;/&gt;&lt;Image&gt;&lt;filename val=&quot;C:\Users\User\AppData\Local\Temp\CP34681852125Session\CPTrustFolder34681852125\PPTImport346877358437\data\asimages\{CAFFC2B0-729F-428B-9D60-E18F1294B210}_24.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949aee1b2310784c7b2710851433f1ad">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0fa04cf0b0c60143c07bea34e14d4e7d"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Pre-D Documents"/>
          <xsd:enumeration value="VSR Revamp Post-D Documents"/>
          <xsd:enumeration value="Non-Rating VSR ISD Review"/>
          <xsd:enumeration value="TPSS Course Documents"/>
          <xsd:enumeration value="TPSS Answer Keys"/>
          <xsd:enumeration value="Challenge Course Documents"/>
          <xsd:enumeration value="VASRD"/>
          <xsd:enumeration value="After Challenge Training (ACT)"/>
          <xsd:enumeration value="National Training Curriculum (NTC)"/>
          <xsd:enumeration value="TPSS Project"/>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Non-Rating VSR ISD Review</Document_x0020_Category>
    <Task_x0020_Status xmlns="b64ba0c6-cbc7-4b8a-8400-04e73b36eec3">125</Task_x0020_Status>
  </documentManagement>
</p:properties>
</file>

<file path=customXml/itemProps1.xml><?xml version="1.0" encoding="utf-8"?>
<ds:datastoreItem xmlns:ds="http://schemas.openxmlformats.org/officeDocument/2006/customXml" ds:itemID="{2DDDE164-83C2-48E3-B832-03DFE044F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6443C5-1C28-4861-8DE2-68EA075450C7}">
  <ds:schemaRefs>
    <ds:schemaRef ds:uri="http://schemas.microsoft.com/sharepoint/v3/contenttype/forms"/>
  </ds:schemaRefs>
</ds:datastoreItem>
</file>

<file path=customXml/itemProps3.xml><?xml version="1.0" encoding="utf-8"?>
<ds:datastoreItem xmlns:ds="http://schemas.openxmlformats.org/officeDocument/2006/customXml" ds:itemID="{A98FB824-47E6-4710-BE1E-FD394A83F5EF}">
  <ds:schemaRefs>
    <ds:schemaRef ds:uri="http://purl.org/dc/terms/"/>
    <ds:schemaRef ds:uri="b64ba0c6-cbc7-4b8a-8400-04e73b36eec3"/>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7dce447-0566-47ff-8c07-c9b85fda5322"/>
    <ds:schemaRef ds:uri="c13a68cb-816a-4054-99ff-2c26efa9c4e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2531</TotalTime>
  <Words>4020</Words>
  <Application>Microsoft Office PowerPoint</Application>
  <PresentationFormat>On-screen Show (4:3)</PresentationFormat>
  <Paragraphs>377</Paragraphs>
  <Slides>41</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Times New Roman</vt:lpstr>
      <vt:lpstr>Wingdings</vt:lpstr>
      <vt:lpstr>Using as of April 26</vt:lpstr>
      <vt:lpstr>Fugitive Felon Program</vt:lpstr>
      <vt:lpstr>Lesson Objectives</vt:lpstr>
      <vt:lpstr>References</vt:lpstr>
      <vt:lpstr>Fugitive Felon</vt:lpstr>
      <vt:lpstr>38 U.S.C. 5313B</vt:lpstr>
      <vt:lpstr>Terms</vt:lpstr>
      <vt:lpstr>Address Requests</vt:lpstr>
      <vt:lpstr>OIG Responsibilities</vt:lpstr>
      <vt:lpstr>OIG Responsibilities</vt:lpstr>
      <vt:lpstr>OIG Fugitive Felon Identification Process</vt:lpstr>
      <vt:lpstr>Initial Stages Fugitive Felon Process (Cont.)</vt:lpstr>
      <vt:lpstr>VBA Claim Development Considerations</vt:lpstr>
      <vt:lpstr>ROs Responsibility </vt:lpstr>
      <vt:lpstr>ROs Responsibility</vt:lpstr>
      <vt:lpstr>RO Involvement if Initially Met Criteria  for Automated Processing</vt:lpstr>
      <vt:lpstr>Making a Decision</vt:lpstr>
      <vt:lpstr>Making a Decision (Cont.)</vt:lpstr>
      <vt:lpstr>Making a Decision (Cont.)</vt:lpstr>
      <vt:lpstr>Making a Decision (Cont.)</vt:lpstr>
      <vt:lpstr>Fugitive Felons Status Start and End Dates</vt:lpstr>
      <vt:lpstr>Fugitive Felon Effective Dates End Date</vt:lpstr>
      <vt:lpstr>Beneficiary Responsibilities</vt:lpstr>
      <vt:lpstr>VA Responsibilities</vt:lpstr>
      <vt:lpstr>38 CFR 3.31(c)</vt:lpstr>
      <vt:lpstr> Notice That Fugitive Status Has Ended   </vt:lpstr>
      <vt:lpstr>Verifying an Individual is No Longer a Fugitive</vt:lpstr>
      <vt:lpstr>OIG Fugitive Felon Coordinator</vt:lpstr>
      <vt:lpstr>Beneficiary Notification</vt:lpstr>
      <vt:lpstr>Request for Hearing</vt:lpstr>
      <vt:lpstr>Warrants</vt:lpstr>
      <vt:lpstr>Validity of Warrants</vt:lpstr>
      <vt:lpstr>Void, Recall, Nunc Pro Tunc</vt:lpstr>
      <vt:lpstr>Incarcerated Felon</vt:lpstr>
      <vt:lpstr>Lodging the Warrant</vt:lpstr>
      <vt:lpstr>Dependents That Are Fugitive Felons   </vt:lpstr>
      <vt:lpstr>Dependent as Apportionee </vt:lpstr>
      <vt:lpstr>Handling Pending Claims/Appeals</vt:lpstr>
      <vt:lpstr>New Claims</vt:lpstr>
      <vt:lpstr>Other Actions</vt:lpstr>
      <vt:lpstr>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Fugitive Felon Program Presentation</dc:title>
  <dc:subject>RVSR, VSR</dc:subject>
  <dc:creator>Department of Veterans Affairs, Veterans Benefits Administration, Compensation Service, STAFF</dc:creator>
  <cp:keywords>fugitive, felon, program, overview, terms, prohibition, benefits, address, requests, OIG, VA, responsibilities, status, effective, dates, resumption, payments, status, confirmation, warrants, dependent</cp:keywords>
  <dc:description>This lesson provides an overview of the fugitive felon program.</dc:description>
  <cp:lastModifiedBy>Kathy Poole</cp:lastModifiedBy>
  <cp:revision>231</cp:revision>
  <cp:lastPrinted>2000-11-13T16:27:02Z</cp:lastPrinted>
  <dcterms:created xsi:type="dcterms:W3CDTF">2011-05-10T13:15:31Z</dcterms:created>
  <dcterms:modified xsi:type="dcterms:W3CDTF">2020-07-31T14:09:34Z</dcterms:modified>
  <cp:category>NTC Curriculum</cp:category>
  <cp:contentStatus>July 2012</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y fmtid="{D5CDD505-2E9C-101B-9397-08002B2CF9AE}" pid="4" name="ContentTypeId">
    <vt:lpwstr>0x0101000A4510ECF943B2439F08A0B15BBF2A24</vt:lpwstr>
  </property>
</Properties>
</file>