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4"/>
  </p:sldMasterIdLst>
  <p:notesMasterIdLst>
    <p:notesMasterId r:id="rId22"/>
  </p:notesMasterIdLst>
  <p:handoutMasterIdLst>
    <p:handoutMasterId r:id="rId23"/>
  </p:handoutMasterIdLst>
  <p:sldIdLst>
    <p:sldId id="257" r:id="rId5"/>
    <p:sldId id="258" r:id="rId6"/>
    <p:sldId id="259" r:id="rId7"/>
    <p:sldId id="260" r:id="rId8"/>
    <p:sldId id="261" r:id="rId9"/>
    <p:sldId id="272" r:id="rId10"/>
    <p:sldId id="263" r:id="rId11"/>
    <p:sldId id="265" r:id="rId12"/>
    <p:sldId id="266" r:id="rId13"/>
    <p:sldId id="267" r:id="rId14"/>
    <p:sldId id="269" r:id="rId15"/>
    <p:sldId id="268" r:id="rId16"/>
    <p:sldId id="270" r:id="rId17"/>
    <p:sldId id="271" r:id="rId18"/>
    <p:sldId id="264" r:id="rId19"/>
    <p:sldId id="274" r:id="rId20"/>
    <p:sldId id="273" r:id="rId21"/>
  </p:sldIdLst>
  <p:sldSz cx="12192000"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5F1E"/>
    <a:srgbClr val="E7D0A4"/>
    <a:srgbClr val="6A5B3F"/>
    <a:srgbClr val="987734"/>
    <a:srgbClr val="AB8C4E"/>
    <a:srgbClr val="C6A156"/>
    <a:srgbClr val="E8D2A8"/>
    <a:srgbClr val="F5F0E9"/>
    <a:srgbClr val="BEA5A1"/>
    <a:srgbClr val="8673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91079" autoAdjust="0"/>
  </p:normalViewPr>
  <p:slideViewPr>
    <p:cSldViewPr snapToGrid="0">
      <p:cViewPr>
        <p:scale>
          <a:sx n="74" d="100"/>
          <a:sy n="74" d="100"/>
        </p:scale>
        <p:origin x="-1992" y="-7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74" d="100"/>
          <a:sy n="74"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latin typeface="Times New Roman" panose="02020603050405020304" pitchFamily="18" charset="0"/>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3DACAB9-A087-46C6-8392-9DA45A27783B}" type="datetimeFigureOut">
              <a:rPr lang="en-US" smtClean="0">
                <a:latin typeface="Times New Roman" panose="02020603050405020304" pitchFamily="18" charset="0"/>
              </a:rPr>
              <a:t>2/14/2016</a:t>
            </a:fld>
            <a:endParaRPr lang="en-US" dirty="0">
              <a:latin typeface="Times New Roman" panose="02020603050405020304" pitchFamily="18" charset="0"/>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latin typeface="Times New Roman" panose="02020603050405020304" pitchFamily="18" charset="0"/>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34BF439-490C-45C3-9C2D-A971383A48DD}" type="slidenum">
              <a:rPr lang="en-US" smtClean="0">
                <a:latin typeface="Times New Roman" panose="02020603050405020304" pitchFamily="18" charset="0"/>
              </a:rPr>
              <a:t>‹#›</a:t>
            </a:fld>
            <a:endParaRPr lang="en-US" dirty="0">
              <a:latin typeface="Times New Roman" panose="02020603050405020304" pitchFamily="18" charset="0"/>
            </a:endParaRPr>
          </a:p>
        </p:txBody>
      </p:sp>
    </p:spTree>
    <p:extLst>
      <p:ext uri="{BB962C8B-B14F-4D97-AF65-F5344CB8AC3E}">
        <p14:creationId xmlns:p14="http://schemas.microsoft.com/office/powerpoint/2010/main" val="29322989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Times New Roman" panose="02020603050405020304" pitchFamily="18"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Times New Roman" panose="02020603050405020304" pitchFamily="18" charset="0"/>
              </a:defRPr>
            </a:lvl1pPr>
          </a:lstStyle>
          <a:p>
            <a:fld id="{3DF05838-7BCA-4652-9007-BD0302928936}" type="datetimeFigureOut">
              <a:rPr lang="en-US" smtClean="0"/>
              <a:pPr/>
              <a:t>2/14/2016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Times New Roman" panose="02020603050405020304" pitchFamily="18"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Times New Roman" panose="02020603050405020304" pitchFamily="18" charset="0"/>
              </a:defRPr>
            </a:lvl1pPr>
          </a:lstStyle>
          <a:p>
            <a:fld id="{0E7C618C-DDD3-4DC9-ADAB-73264023D4F2}" type="slidenum">
              <a:rPr lang="en-US" smtClean="0"/>
              <a:pPr/>
              <a:t>‹#›</a:t>
            </a:fld>
            <a:endParaRPr lang="en-US" dirty="0"/>
          </a:p>
        </p:txBody>
      </p:sp>
    </p:spTree>
    <p:extLst>
      <p:ext uri="{BB962C8B-B14F-4D97-AF65-F5344CB8AC3E}">
        <p14:creationId xmlns:p14="http://schemas.microsoft.com/office/powerpoint/2010/main" val="18240073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Times New Roman" panose="02020603050405020304" pitchFamily="18" charset="0"/>
        <a:ea typeface="+mn-ea"/>
        <a:cs typeface="+mn-cs"/>
      </a:defRPr>
    </a:lvl1pPr>
    <a:lvl2pPr marL="457200" algn="l" defTabSz="914400" rtl="0" eaLnBrk="1" latinLnBrk="0" hangingPunct="1">
      <a:defRPr sz="1200" kern="1200">
        <a:solidFill>
          <a:schemeClr val="tx1"/>
        </a:solidFill>
        <a:latin typeface="Times New Roman" panose="02020603050405020304" pitchFamily="18" charset="0"/>
        <a:ea typeface="+mn-ea"/>
        <a:cs typeface="+mn-cs"/>
      </a:defRPr>
    </a:lvl2pPr>
    <a:lvl3pPr marL="914400" algn="l" defTabSz="914400" rtl="0" eaLnBrk="1" latinLnBrk="0" hangingPunct="1">
      <a:defRPr sz="1200" kern="1200">
        <a:solidFill>
          <a:schemeClr val="tx1"/>
        </a:solidFill>
        <a:latin typeface="Times New Roman" panose="02020603050405020304" pitchFamily="18" charset="0"/>
        <a:ea typeface="+mn-ea"/>
        <a:cs typeface="+mn-cs"/>
      </a:defRPr>
    </a:lvl3pPr>
    <a:lvl4pPr marL="1371600" algn="l" defTabSz="914400" rtl="0" eaLnBrk="1" latinLnBrk="0" hangingPunct="1">
      <a:defRPr sz="1200" kern="1200">
        <a:solidFill>
          <a:schemeClr val="tx1"/>
        </a:solidFill>
        <a:latin typeface="Times New Roman" panose="02020603050405020304" pitchFamily="18" charset="0"/>
        <a:ea typeface="+mn-ea"/>
        <a:cs typeface="+mn-cs"/>
      </a:defRPr>
    </a:lvl4pPr>
    <a:lvl5pPr marL="1828800" algn="l" defTabSz="914400" rtl="0" eaLnBrk="1" latinLnBrk="0" hangingPunct="1">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7C618C-DDD3-4DC9-ADAB-73264023D4F2}" type="slidenum">
              <a:rPr lang="en-US" smtClean="0"/>
              <a:t>1</a:t>
            </a:fld>
            <a:endParaRPr lang="en-US"/>
          </a:p>
        </p:txBody>
      </p:sp>
    </p:spTree>
    <p:extLst>
      <p:ext uri="{BB962C8B-B14F-4D97-AF65-F5344CB8AC3E}">
        <p14:creationId xmlns:p14="http://schemas.microsoft.com/office/powerpoint/2010/main" val="41710213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499533" y="3259138"/>
            <a:ext cx="11692467"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3" name="Freeform 3"/>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4" name="Freeform 4"/>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5" name="Line 5"/>
          <p:cNvSpPr>
            <a:spLocks noChangeShapeType="1"/>
          </p:cNvSpPr>
          <p:nvPr/>
        </p:nvSpPr>
        <p:spPr bwMode="auto">
          <a:xfrm>
            <a:off x="497418" y="3182938"/>
            <a:ext cx="11694583"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6" name="Rectangle 6"/>
          <p:cNvSpPr>
            <a:spLocks noChangeArrowheads="1"/>
          </p:cNvSpPr>
          <p:nvPr/>
        </p:nvSpPr>
        <p:spPr bwMode="auto">
          <a:xfrm>
            <a:off x="1635126" y="220663"/>
            <a:ext cx="8921749" cy="831639"/>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Times New Roman" panose="02020603050405020304" pitchFamily="18" charset="0"/>
              </a:rPr>
              <a:t>Veterans Benefits </a:t>
            </a:r>
            <a:r>
              <a:rPr lang="en-US" sz="4800" b="1" i="1" dirty="0" smtClean="0">
                <a:solidFill>
                  <a:srgbClr val="1D3275"/>
                </a:solidFill>
                <a:latin typeface="Times New Roman" panose="02020603050405020304" pitchFamily="18" charset="0"/>
              </a:rPr>
              <a:t>Administration</a:t>
            </a:r>
            <a:endParaRPr lang="en-US" sz="2800" b="1" i="1" dirty="0">
              <a:solidFill>
                <a:srgbClr val="1D3275"/>
              </a:solidFill>
              <a:effectLst>
                <a:outerShdw blurRad="38100" dist="38100" dir="2700000" algn="tl">
                  <a:srgbClr val="C0C0C0"/>
                </a:outerShdw>
              </a:effectLst>
              <a:latin typeface="Times New Roman" panose="02020603050405020304" pitchFamily="18" charset="0"/>
            </a:endParaRPr>
          </a:p>
        </p:txBody>
      </p:sp>
      <p:sp>
        <p:nvSpPr>
          <p:cNvPr id="7" name="Rectangle 8"/>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8" name="Rectangle 9"/>
          <p:cNvSpPr>
            <a:spLocks noChangeArrowheads="1"/>
          </p:cNvSpPr>
          <p:nvPr/>
        </p:nvSpPr>
        <p:spPr bwMode="auto">
          <a:xfrm>
            <a:off x="299946"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3600" y="2133600"/>
            <a:ext cx="27432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73685" y="0"/>
            <a:ext cx="2618316" cy="60515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716617" y="0"/>
            <a:ext cx="7653867" cy="6051550"/>
          </a:xfrm>
        </p:spPr>
        <p:txBody>
          <a:bodyPr vert="eaVert"/>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38081" y="0"/>
            <a:ext cx="9717743" cy="1151592"/>
          </a:xfrm>
        </p:spPr>
        <p:txBody>
          <a:bodyPr/>
          <a:lstStyle/>
          <a:p>
            <a:r>
              <a:rPr lang="en-US" smtClean="0"/>
              <a:t>Click to edit Master title style</a:t>
            </a:r>
            <a:endParaRPr lang="en-US"/>
          </a:p>
        </p:txBody>
      </p:sp>
      <p:sp>
        <p:nvSpPr>
          <p:cNvPr id="3" name="Content Placeholder 2"/>
          <p:cNvSpPr>
            <a:spLocks noGrp="1"/>
          </p:cNvSpPr>
          <p:nvPr>
            <p:ph idx="1"/>
          </p:nvPr>
        </p:nvSpPr>
        <p:spPr>
          <a:xfrm>
            <a:off x="847165" y="1789114"/>
            <a:ext cx="10945906" cy="4262437"/>
          </a:xfrm>
        </p:spPr>
        <p:txBody>
          <a:bodyPr/>
          <a:lstStyle>
            <a:lvl2pPr>
              <a:defRPr>
                <a:latin typeface="Times New Roman" panose="02020603050405020304" pitchFamily="18" charset="0"/>
              </a:defRPr>
            </a:lvl2pPr>
            <a:lvl3pPr>
              <a:defRPr>
                <a:latin typeface="Times New Roman" panose="02020603050405020304" pitchFamily="18" charset="0"/>
              </a:defRPr>
            </a:lvl3pPr>
            <a:lvl4pPr>
              <a:defRPr>
                <a:latin typeface="Times New Roman" panose="02020603050405020304" pitchFamily="18" charset="0"/>
              </a:defRPr>
            </a:lvl4pPr>
            <a:lvl5pPr>
              <a:defRPr>
                <a:latin typeface="Times New Roman" panose="02020603050405020304" pitchFamily="18"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716618" y="1789114"/>
            <a:ext cx="4991100"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910917" y="1789114"/>
            <a:ext cx="4993216" cy="4262437"/>
          </a:xfrm>
        </p:spPr>
        <p:txBody>
          <a:bodyPr/>
          <a:lstStyle>
            <a:lvl1pPr>
              <a:defRPr sz="2800"/>
            </a:lvl1pPr>
            <a:lvl2pPr>
              <a:defRPr sz="2400">
                <a:latin typeface="Times New Roman" panose="02020603050405020304" pitchFamily="18" charset="0"/>
              </a:defRPr>
            </a:lvl2pPr>
            <a:lvl3pPr>
              <a:defRPr sz="2000">
                <a:latin typeface="Times New Roman" panose="02020603050405020304" pitchFamily="18" charset="0"/>
              </a:defRPr>
            </a:lvl3pPr>
            <a:lvl4pPr>
              <a:defRPr sz="1800">
                <a:latin typeface="Times New Roman" panose="02020603050405020304" pitchFamily="18" charset="0"/>
              </a:defRPr>
            </a:lvl4pPr>
            <a:lvl5pPr>
              <a:defRPr sz="1800">
                <a:latin typeface="Times New Roman" panose="02020603050405020304" pitchFamily="18"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38082" y="0"/>
            <a:ext cx="9444318" cy="14176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atin typeface="Times New Roman" panose="02020603050405020304" pitchFamily="18" charset="0"/>
              </a:defRPr>
            </a:lvl2pPr>
            <a:lvl3pPr>
              <a:defRPr sz="1800">
                <a:latin typeface="Times New Roman" panose="02020603050405020304" pitchFamily="18" charset="0"/>
              </a:defRPr>
            </a:lvl3pPr>
            <a:lvl4pPr>
              <a:defRPr sz="1600">
                <a:latin typeface="Times New Roman" panose="02020603050405020304" pitchFamily="18" charset="0"/>
              </a:defRPr>
            </a:lvl4pPr>
            <a:lvl5pPr>
              <a:defRPr sz="1600">
                <a:latin typeface="Times New Roman" panose="02020603050405020304" pitchFamily="18"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atin typeface="Times New Roman" panose="02020603050405020304" pitchFamily="18" charset="0"/>
              </a:defRPr>
            </a:lvl2pPr>
            <a:lvl3pPr>
              <a:defRPr sz="2400">
                <a:latin typeface="Times New Roman" panose="02020603050405020304" pitchFamily="18" charset="0"/>
              </a:defRPr>
            </a:lvl3pPr>
            <a:lvl4pPr>
              <a:defRPr sz="2000">
                <a:latin typeface="Times New Roman" panose="02020603050405020304" pitchFamily="18" charset="0"/>
              </a:defRPr>
            </a:lvl4pPr>
            <a:lvl5pPr>
              <a:defRPr sz="2000">
                <a:latin typeface="Times New Roman" panose="02020603050405020304" pitchFamily="18"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fld id="{7C414AED-89CE-4A48-8B2B-1B3A5C68EA2A}" type="slidenum">
              <a:rPr lang="en-US" smtClean="0"/>
              <a:t>‹#›</a:t>
            </a:fld>
            <a:endParaRPr lang="en-US"/>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852085" y="1361794"/>
            <a:ext cx="10339916"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dirty="0">
              <a:latin typeface="Times New Roman" panose="02020603050405020304" pitchFamily="18" charset="0"/>
            </a:endParaRPr>
          </a:p>
        </p:txBody>
      </p:sp>
      <p:sp>
        <p:nvSpPr>
          <p:cNvPr id="1027" name="Rectangle 3"/>
          <p:cNvSpPr>
            <a:spLocks noChangeArrowheads="1"/>
          </p:cNvSpPr>
          <p:nvPr/>
        </p:nvSpPr>
        <p:spPr bwMode="auto">
          <a:xfrm>
            <a:off x="565152" y="6396039"/>
            <a:ext cx="11626849"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8" name="Rectangle 4"/>
          <p:cNvSpPr>
            <a:spLocks noChangeArrowheads="1"/>
          </p:cNvSpPr>
          <p:nvPr/>
        </p:nvSpPr>
        <p:spPr bwMode="auto">
          <a:xfrm>
            <a:off x="1388533" y="1199870"/>
            <a:ext cx="10803467"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29" name="Freeform 5"/>
          <p:cNvSpPr>
            <a:spLocks/>
          </p:cNvSpPr>
          <p:nvPr/>
        </p:nvSpPr>
        <p:spPr bwMode="auto">
          <a:xfrm>
            <a:off x="33867" y="452439"/>
            <a:ext cx="2117"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1030" name="Freeform 6"/>
          <p:cNvSpPr>
            <a:spLocks/>
          </p:cNvSpPr>
          <p:nvPr/>
        </p:nvSpPr>
        <p:spPr bwMode="auto">
          <a:xfrm>
            <a:off x="33867" y="6305550"/>
            <a:ext cx="2117"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dirty="0">
              <a:latin typeface="Times New Roman" panose="02020603050405020304" pitchFamily="18" charset="0"/>
            </a:endParaRPr>
          </a:p>
        </p:txBody>
      </p:sp>
      <p:sp>
        <p:nvSpPr>
          <p:cNvPr id="222215" name="Rectangle 7"/>
          <p:cNvSpPr>
            <a:spLocks noGrp="1" noChangeArrowheads="1"/>
          </p:cNvSpPr>
          <p:nvPr>
            <p:ph type="title"/>
          </p:nvPr>
        </p:nvSpPr>
        <p:spPr bwMode="auto">
          <a:xfrm>
            <a:off x="2135094" y="49307"/>
            <a:ext cx="9752105" cy="1103312"/>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32" name="Rectangle 8"/>
          <p:cNvSpPr>
            <a:spLocks noGrp="1" noChangeArrowheads="1"/>
          </p:cNvSpPr>
          <p:nvPr>
            <p:ph type="body" idx="1"/>
          </p:nvPr>
        </p:nvSpPr>
        <p:spPr bwMode="auto">
          <a:xfrm>
            <a:off x="859367" y="1573306"/>
            <a:ext cx="11044767" cy="44782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lvl="0"/>
            <a:endParaRPr lang="en-US" dirty="0" smtClean="0"/>
          </a:p>
        </p:txBody>
      </p:sp>
      <p:sp>
        <p:nvSpPr>
          <p:cNvPr id="222218" name="Rectangle 10"/>
          <p:cNvSpPr>
            <a:spLocks noGrp="1" noChangeArrowheads="1"/>
          </p:cNvSpPr>
          <p:nvPr>
            <p:ph type="sldNum" sz="quarter" idx="4"/>
          </p:nvPr>
        </p:nvSpPr>
        <p:spPr bwMode="auto">
          <a:xfrm>
            <a:off x="10566400" y="6356350"/>
            <a:ext cx="16256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Times New Roman" panose="02020603050405020304" pitchFamily="18" charset="0"/>
              </a:defRPr>
            </a:lvl1pPr>
          </a:lstStyle>
          <a:p>
            <a:fld id="{36A6A193-2FDC-48DD-8023-1C75B05EEA9A}" type="slidenum">
              <a:rPr lang="en-US" smtClean="0"/>
              <a:pPr/>
              <a:t>‹#›</a:t>
            </a:fld>
            <a:endParaRPr lang="en-US" dirty="0"/>
          </a:p>
        </p:txBody>
      </p:sp>
      <p:sp>
        <p:nvSpPr>
          <p:cNvPr id="1034" name="Rectangle 11"/>
          <p:cNvSpPr>
            <a:spLocks noChangeArrowheads="1"/>
          </p:cNvSpPr>
          <p:nvPr/>
        </p:nvSpPr>
        <p:spPr bwMode="auto">
          <a:xfrm>
            <a:off x="1" y="0"/>
            <a:ext cx="209550"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dirty="0">
              <a:latin typeface="Times New Roman" panose="02020603050405020304" pitchFamily="18" charset="0"/>
            </a:endParaRPr>
          </a:p>
        </p:txBody>
      </p:sp>
      <p:sp>
        <p:nvSpPr>
          <p:cNvPr id="1035" name="Rectangle 12"/>
          <p:cNvSpPr>
            <a:spLocks noChangeArrowheads="1"/>
          </p:cNvSpPr>
          <p:nvPr/>
        </p:nvSpPr>
        <p:spPr bwMode="auto">
          <a:xfrm>
            <a:off x="273052" y="0"/>
            <a:ext cx="190500"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dirty="0">
              <a:latin typeface="Times New Roman" panose="02020603050405020304" pitchFamily="18" charset="0"/>
            </a:endParaRPr>
          </a:p>
        </p:txBody>
      </p:sp>
      <p:sp>
        <p:nvSpPr>
          <p:cNvPr id="1036" name="Rectangle 13"/>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1037" name="Rectangle 14"/>
          <p:cNvSpPr>
            <a:spLocks noChangeArrowheads="1"/>
          </p:cNvSpPr>
          <p:nvPr/>
        </p:nvSpPr>
        <p:spPr bwMode="auto">
          <a:xfrm>
            <a:off x="626534" y="6400800"/>
            <a:ext cx="186013" cy="462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dirty="0">
              <a:latin typeface="Times New Roman" panose="02020603050405020304" pitchFamily="18" charset="0"/>
            </a:endParaRPr>
          </a:p>
        </p:txBody>
      </p:sp>
      <p:sp>
        <p:nvSpPr>
          <p:cNvPr id="222223" name="Rectangle 15"/>
          <p:cNvSpPr>
            <a:spLocks noChangeArrowheads="1"/>
          </p:cNvSpPr>
          <p:nvPr/>
        </p:nvSpPr>
        <p:spPr bwMode="auto">
          <a:xfrm>
            <a:off x="859367" y="6400800"/>
            <a:ext cx="2127185" cy="339196"/>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dirty="0">
                <a:solidFill>
                  <a:srgbClr val="1D3275"/>
                </a:solidFill>
                <a:effectLst>
                  <a:outerShdw blurRad="38100" dist="38100" dir="2700000" algn="tl">
                    <a:srgbClr val="C0C0C0"/>
                  </a:outerShdw>
                </a:effectLst>
                <a:latin typeface="Times New Roman" panose="02020603050405020304" pitchFamily="18" charset="0"/>
              </a:rPr>
              <a:t>Compensation Service </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5878" y="-19577"/>
            <a:ext cx="1659217" cy="14197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ransition/>
  <p:timing>
    <p:tnLst>
      <p:par>
        <p:cTn id="1" dur="indefinite" restart="never" nodeType="tmRoot"/>
      </p:par>
    </p:tnLst>
  </p:timing>
  <p:hf hdr="0" ftr="0" dt="0"/>
  <p:txStyles>
    <p:title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imes New Roman" panose="02020603050405020304" pitchFamily="18" charset="0"/>
          <a:ea typeface="+mj-ea"/>
          <a:cs typeface="Times New Roman" panose="02020603050405020304" pitchFamily="18" charset="0"/>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1" fontAlgn="base" hangingPunct="1">
        <a:spcBef>
          <a:spcPct val="20000"/>
        </a:spcBef>
        <a:spcAft>
          <a:spcPct val="0"/>
        </a:spcAft>
        <a:buClr>
          <a:schemeClr val="accent6">
            <a:lumMod val="75000"/>
          </a:schemeClr>
        </a:buClr>
        <a:buFont typeface="Wingdings" panose="05000000000000000000" pitchFamily="2" charset="2"/>
        <a:buChar char="Ø"/>
        <a:defRPr sz="2800">
          <a:solidFill>
            <a:srgbClr val="1D3275"/>
          </a:solidFill>
          <a:latin typeface="Times New Roman" panose="02020603050405020304" pitchFamily="18" charset="0"/>
          <a:ea typeface="+mn-ea"/>
          <a:cs typeface="Times New Roman" panose="02020603050405020304" pitchFamily="18" charset="0"/>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vbaw.vba.va.gov/bl/21/publicat/Users/SSA/index.htm" TargetMode="External"/><Relationship Id="rId2" Type="http://schemas.openxmlformats.org/officeDocument/2006/relationships/hyperlink" Target="http://css.vba.va.gov/SHARE/"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ss.vba.va.gov/SHARE/" TargetMode="External"/><Relationship Id="rId2" Type="http://schemas.openxmlformats.org/officeDocument/2006/relationships/hyperlink" Target="https://vaww.compensation.pension.km.va.gov/system/templates/selfservice/va_ka/portal.html?portalid=554400000001034" TargetMode="External"/><Relationship Id="rId1" Type="http://schemas.openxmlformats.org/officeDocument/2006/relationships/slideLayout" Target="../slideLayouts/slideLayout2.xml"/><Relationship Id="rId4" Type="http://schemas.openxmlformats.org/officeDocument/2006/relationships/hyperlink" Target="http://vbaw.vba.va.gov/bl/21/publicat/Users/SSA/index.ht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vbaw.vba.va.gov/bl/21/publicat/Users/SSA/index.htm"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4"/>
          <p:cNvSpPr>
            <a:spLocks noChangeArrowheads="1"/>
          </p:cNvSpPr>
          <p:nvPr/>
        </p:nvSpPr>
        <p:spPr bwMode="auto">
          <a:xfrm>
            <a:off x="731520" y="3368675"/>
            <a:ext cx="359664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p>
            <a:pPr algn="ctr"/>
            <a:r>
              <a:rPr lang="en-US" sz="2800" b="1" i="1" dirty="0">
                <a:solidFill>
                  <a:srgbClr val="1D3275"/>
                </a:solidFill>
                <a:latin typeface="Times New Roman" panose="02020603050405020304" pitchFamily="18" charset="0"/>
              </a:rPr>
              <a:t>Compensation </a:t>
            </a:r>
            <a:r>
              <a:rPr lang="en-US" sz="2800" b="1" i="1" dirty="0" smtClean="0">
                <a:solidFill>
                  <a:srgbClr val="1D3275"/>
                </a:solidFill>
                <a:latin typeface="Times New Roman" panose="02020603050405020304" pitchFamily="18" charset="0"/>
              </a:rPr>
              <a:t>Service</a:t>
            </a:r>
            <a:endParaRPr lang="en-US" sz="2800" b="1" i="1" dirty="0">
              <a:solidFill>
                <a:srgbClr val="1D3275"/>
              </a:solidFill>
              <a:latin typeface="Times New Roman" panose="02020603050405020304" pitchFamily="18" charset="0"/>
            </a:endParaRPr>
          </a:p>
        </p:txBody>
      </p:sp>
      <p:sp>
        <p:nvSpPr>
          <p:cNvPr id="3" name="Rectangle 3"/>
          <p:cNvSpPr txBox="1">
            <a:spLocks noChangeArrowheads="1"/>
          </p:cNvSpPr>
          <p:nvPr/>
        </p:nvSpPr>
        <p:spPr bwMode="auto">
          <a:xfrm>
            <a:off x="8046720" y="3535680"/>
            <a:ext cx="3139440" cy="10210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1" fontAlgn="base" hangingPunct="1">
              <a:spcBef>
                <a:spcPct val="20000"/>
              </a:spcBef>
              <a:spcAft>
                <a:spcPct val="0"/>
              </a:spcAft>
              <a:buChar char="–"/>
              <a:defRPr sz="2400">
                <a:solidFill>
                  <a:srgbClr val="1D3275"/>
                </a:solidFill>
                <a:latin typeface="+mn-lt"/>
              </a:defRPr>
            </a:lvl2pPr>
            <a:lvl3pPr marL="1143000" indent="-228600" algn="l" rtl="0" eaLnBrk="1" fontAlgn="base" hangingPunct="1">
              <a:spcBef>
                <a:spcPct val="20000"/>
              </a:spcBef>
              <a:spcAft>
                <a:spcPct val="0"/>
              </a:spcAft>
              <a:buClr>
                <a:srgbClr val="CC0000"/>
              </a:buClr>
              <a:buChar char="•"/>
              <a:defRPr sz="2000">
                <a:solidFill>
                  <a:srgbClr val="1D3275"/>
                </a:solidFill>
                <a:latin typeface="+mn-lt"/>
              </a:defRPr>
            </a:lvl3pPr>
            <a:lvl4pPr marL="1600200" indent="-228600" algn="l" rtl="0" eaLnBrk="1" fontAlgn="base" hangingPunct="1">
              <a:spcBef>
                <a:spcPct val="20000"/>
              </a:spcBef>
              <a:spcAft>
                <a:spcPct val="0"/>
              </a:spcAft>
              <a:buChar char="–"/>
              <a:defRPr sz="2000">
                <a:solidFill>
                  <a:srgbClr val="1D3275"/>
                </a:solidFill>
                <a:latin typeface="+mn-lt"/>
              </a:defRPr>
            </a:lvl4pPr>
            <a:lvl5pPr marL="2057400" indent="-228600" algn="l" rtl="0" eaLnBrk="1" fontAlgn="base" hangingPunct="1">
              <a:spcBef>
                <a:spcPct val="20000"/>
              </a:spcBef>
              <a:spcAft>
                <a:spcPct val="0"/>
              </a:spcAft>
              <a:buChar char="»"/>
              <a:defRPr sz="2000">
                <a:solidFill>
                  <a:srgbClr val="1D3275"/>
                </a:solidFill>
                <a:latin typeface="+mn-lt"/>
              </a:defRPr>
            </a:lvl5pPr>
            <a:lvl6pPr marL="2514600" indent="-228600" algn="l" rtl="0" eaLnBrk="1" fontAlgn="base" hangingPunct="1">
              <a:spcBef>
                <a:spcPct val="20000"/>
              </a:spcBef>
              <a:spcAft>
                <a:spcPct val="0"/>
              </a:spcAft>
              <a:buChar char="»"/>
              <a:defRPr>
                <a:solidFill>
                  <a:srgbClr val="1D3275"/>
                </a:solidFill>
                <a:latin typeface="+mn-lt"/>
              </a:defRPr>
            </a:lvl6pPr>
            <a:lvl7pPr marL="2971800" indent="-228600" algn="l" rtl="0" eaLnBrk="1" fontAlgn="base" hangingPunct="1">
              <a:spcBef>
                <a:spcPct val="20000"/>
              </a:spcBef>
              <a:spcAft>
                <a:spcPct val="0"/>
              </a:spcAft>
              <a:buChar char="»"/>
              <a:defRPr>
                <a:solidFill>
                  <a:srgbClr val="1D3275"/>
                </a:solidFill>
                <a:latin typeface="+mn-lt"/>
              </a:defRPr>
            </a:lvl7pPr>
            <a:lvl8pPr marL="3429000" indent="-228600" algn="l" rtl="0" eaLnBrk="1" fontAlgn="base" hangingPunct="1">
              <a:spcBef>
                <a:spcPct val="20000"/>
              </a:spcBef>
              <a:spcAft>
                <a:spcPct val="0"/>
              </a:spcAft>
              <a:buChar char="»"/>
              <a:defRPr>
                <a:solidFill>
                  <a:srgbClr val="1D3275"/>
                </a:solidFill>
                <a:latin typeface="+mn-lt"/>
              </a:defRPr>
            </a:lvl8pPr>
            <a:lvl9pPr marL="3886200" indent="-228600" algn="l" rtl="0" eaLnBrk="1" fontAlgn="base" hangingPunct="1">
              <a:spcBef>
                <a:spcPct val="20000"/>
              </a:spcBef>
              <a:spcAft>
                <a:spcPct val="0"/>
              </a:spcAft>
              <a:buChar char="»"/>
              <a:defRPr>
                <a:solidFill>
                  <a:srgbClr val="1D3275"/>
                </a:solidFill>
                <a:latin typeface="+mn-lt"/>
              </a:defRPr>
            </a:lvl9pPr>
          </a:lstStyle>
          <a:p>
            <a:pPr marL="0" indent="0" algn="ctr">
              <a:lnSpc>
                <a:spcPct val="80000"/>
              </a:lnSpc>
              <a:buFont typeface="Wingdings" pitchFamily="2" charset="2"/>
              <a:buNone/>
            </a:pPr>
            <a:r>
              <a:rPr lang="en-US" b="1" i="1" kern="0" dirty="0" smtClean="0">
                <a:latin typeface="Times New Roman" panose="02020603050405020304" pitchFamily="18" charset="0"/>
              </a:rPr>
              <a:t>February 2016</a:t>
            </a:r>
          </a:p>
        </p:txBody>
      </p:sp>
      <p:sp>
        <p:nvSpPr>
          <p:cNvPr id="4" name="Rectangle 2"/>
          <p:cNvSpPr txBox="1">
            <a:spLocks noChangeArrowheads="1"/>
          </p:cNvSpPr>
          <p:nvPr/>
        </p:nvSpPr>
        <p:spPr bwMode="auto">
          <a:xfrm>
            <a:off x="2209800" y="4930462"/>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1" fontAlgn="base" hangingPunct="1">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a:lstStyle>
          <a:p>
            <a:pPr>
              <a:defRPr/>
            </a:pPr>
            <a:r>
              <a:rPr lang="en-US" sz="3600" b="1" kern="0" dirty="0" smtClean="0">
                <a:solidFill>
                  <a:srgbClr val="1D3275"/>
                </a:solidFill>
                <a:latin typeface="Times New Roman" panose="02020603050405020304" pitchFamily="18" charset="0"/>
              </a:rPr>
              <a:t>SHARE-SSA/FOLQ</a:t>
            </a:r>
            <a:endParaRPr lang="en-US" sz="6600" i="1" kern="0" dirty="0" smtClean="0">
              <a:solidFill>
                <a:srgbClr val="003366"/>
              </a:solidFill>
              <a:latin typeface="Times New Roman" panose="02020603050405020304" pitchFamily="18" charset="0"/>
            </a:endParaRPr>
          </a:p>
        </p:txBody>
      </p:sp>
    </p:spTree>
    <p:extLst>
      <p:ext uri="{BB962C8B-B14F-4D97-AF65-F5344CB8AC3E}">
        <p14:creationId xmlns:p14="http://schemas.microsoft.com/office/powerpoint/2010/main" val="303315381"/>
      </p:ext>
    </p:extLst>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Response Screen </a:t>
            </a:r>
            <a:r>
              <a:rPr lang="en-US" sz="4000" dirty="0" smtClean="0"/>
              <a:t>– SSA </a:t>
            </a:r>
            <a:r>
              <a:rPr lang="en-US" sz="4000" dirty="0"/>
              <a:t>Basic Info</a:t>
            </a:r>
          </a:p>
        </p:txBody>
      </p:sp>
      <p:sp>
        <p:nvSpPr>
          <p:cNvPr id="4" name="Slide Number Placeholder 3"/>
          <p:cNvSpPr>
            <a:spLocks noGrp="1"/>
          </p:cNvSpPr>
          <p:nvPr>
            <p:ph type="sldNum" sz="quarter" idx="10"/>
          </p:nvPr>
        </p:nvSpPr>
        <p:spPr/>
        <p:txBody>
          <a:bodyPr/>
          <a:lstStyle/>
          <a:p>
            <a:fld id="{7C414AED-89CE-4A48-8B2B-1B3A5C68EA2A}" type="slidenum">
              <a:rPr lang="en-US" smtClean="0"/>
              <a:t>10</a:t>
            </a:fld>
            <a:endParaRPr lang="en-US"/>
          </a:p>
        </p:txBody>
      </p:sp>
      <p:sp>
        <p:nvSpPr>
          <p:cNvPr id="6" name="TextBox 5"/>
          <p:cNvSpPr txBox="1"/>
          <p:nvPr/>
        </p:nvSpPr>
        <p:spPr>
          <a:xfrm>
            <a:off x="7186410" y="1415236"/>
            <a:ext cx="4778061" cy="4893647"/>
          </a:xfrm>
          <a:prstGeom prst="rect">
            <a:avLst/>
          </a:prstGeom>
          <a:noFill/>
        </p:spPr>
        <p:txBody>
          <a:bodyPr wrap="square" rtlCol="0">
            <a:spAutoFit/>
          </a:bodyPr>
          <a:lstStyle/>
          <a:p>
            <a:pPr marL="342900" indent="-342900">
              <a:buFont typeface="Wingdings" panose="05000000000000000000" pitchFamily="2" charset="2"/>
              <a:buChar char="Ø"/>
            </a:pPr>
            <a:r>
              <a:rPr lang="en-US" sz="2400" dirty="0">
                <a:solidFill>
                  <a:srgbClr val="002060"/>
                </a:solidFill>
                <a:latin typeface="Times New Roman" panose="02020603050405020304" pitchFamily="18" charset="0"/>
                <a:cs typeface="Times New Roman" panose="02020603050405020304" pitchFamily="18" charset="0"/>
              </a:rPr>
              <a:t>SMI fields – Supplemental Medical Insurance – part B (SMIB), deducted </a:t>
            </a:r>
            <a:r>
              <a:rPr lang="en-US" sz="2400" dirty="0" smtClean="0">
                <a:solidFill>
                  <a:srgbClr val="002060"/>
                </a:solidFill>
                <a:latin typeface="Times New Roman" panose="02020603050405020304" pitchFamily="18" charset="0"/>
                <a:cs typeface="Times New Roman" panose="02020603050405020304" pitchFamily="18" charset="0"/>
              </a:rPr>
              <a:t>from monthly SSA benefits </a:t>
            </a:r>
          </a:p>
          <a:p>
            <a:pPr marL="342900" indent="-342900">
              <a:buFont typeface="Wingdings" panose="05000000000000000000" pitchFamily="2" charset="2"/>
              <a:buChar char="Ø"/>
            </a:pPr>
            <a:endParaRPr lang="en-US" sz="2400" dirty="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The beneficiary is not paying “out of pocket” for SMIB if the SMI Buy-In Option Code is one of the following:</a:t>
            </a:r>
          </a:p>
          <a:p>
            <a:pPr marL="800100" lvl="1" indent="-342900">
              <a:buFont typeface="Arial" panose="020B0604020202020204" pitchFamily="34" charset="0"/>
              <a:buChar char="•"/>
            </a:pPr>
            <a:r>
              <a:rPr lang="en-US" sz="2400" dirty="0" err="1" smtClean="0">
                <a:solidFill>
                  <a:srgbClr val="002060"/>
                </a:solidFill>
                <a:latin typeface="Times New Roman" panose="02020603050405020304" pitchFamily="18" charset="0"/>
                <a:cs typeface="Times New Roman" panose="02020603050405020304" pitchFamily="18" charset="0"/>
              </a:rPr>
              <a:t>Pd</a:t>
            </a:r>
            <a:r>
              <a:rPr lang="en-US" sz="2400" dirty="0" smtClean="0">
                <a:solidFill>
                  <a:srgbClr val="002060"/>
                </a:solidFill>
                <a:latin typeface="Times New Roman" panose="02020603050405020304" pitchFamily="18" charset="0"/>
                <a:cs typeface="Times New Roman" panose="02020603050405020304" pitchFamily="18" charset="0"/>
              </a:rPr>
              <a:t> by Private Party</a:t>
            </a:r>
          </a:p>
          <a:p>
            <a:pPr marL="800100" lvl="1" indent="-342900">
              <a:buFont typeface="Arial" panose="020B0604020202020204" pitchFamily="34" charset="0"/>
              <a:buChar char="•"/>
            </a:pPr>
            <a:r>
              <a:rPr lang="en-US" sz="2400" dirty="0" err="1" smtClean="0">
                <a:solidFill>
                  <a:srgbClr val="002060"/>
                </a:solidFill>
                <a:latin typeface="Times New Roman" panose="02020603050405020304" pitchFamily="18" charset="0"/>
                <a:cs typeface="Times New Roman" panose="02020603050405020304" pitchFamily="18" charset="0"/>
              </a:rPr>
              <a:t>Pd</a:t>
            </a:r>
            <a:r>
              <a:rPr lang="en-US" sz="2400" dirty="0" smtClean="0">
                <a:solidFill>
                  <a:srgbClr val="002060"/>
                </a:solidFill>
                <a:latin typeface="Times New Roman" panose="02020603050405020304" pitchFamily="18" charset="0"/>
                <a:cs typeface="Times New Roman" panose="02020603050405020304" pitchFamily="18" charset="0"/>
              </a:rPr>
              <a:t> by 3</a:t>
            </a:r>
            <a:r>
              <a:rPr lang="en-US" sz="2400" baseline="30000" dirty="0" smtClean="0">
                <a:solidFill>
                  <a:srgbClr val="002060"/>
                </a:solidFill>
                <a:latin typeface="Times New Roman" panose="02020603050405020304" pitchFamily="18" charset="0"/>
                <a:cs typeface="Times New Roman" panose="02020603050405020304" pitchFamily="18" charset="0"/>
              </a:rPr>
              <a:t>rd</a:t>
            </a:r>
            <a:r>
              <a:rPr lang="en-US" sz="2400" dirty="0" smtClean="0">
                <a:solidFill>
                  <a:srgbClr val="002060"/>
                </a:solidFill>
                <a:latin typeface="Times New Roman" panose="02020603050405020304" pitchFamily="18" charset="0"/>
                <a:cs typeface="Times New Roman" panose="02020603050405020304" pitchFamily="18" charset="0"/>
              </a:rPr>
              <a:t> Party</a:t>
            </a:r>
          </a:p>
          <a:p>
            <a:pPr marL="800100" lvl="1" indent="-342900">
              <a:buFont typeface="Arial" panose="020B0604020202020204" pitchFamily="34" charset="0"/>
              <a:buChar char="•"/>
            </a:pPr>
            <a:r>
              <a:rPr lang="en-US" sz="2400" dirty="0" err="1" smtClean="0">
                <a:solidFill>
                  <a:srgbClr val="002060"/>
                </a:solidFill>
                <a:latin typeface="Times New Roman" panose="02020603050405020304" pitchFamily="18" charset="0"/>
                <a:cs typeface="Times New Roman" panose="02020603050405020304" pitchFamily="18" charset="0"/>
              </a:rPr>
              <a:t>Pd</a:t>
            </a:r>
            <a:r>
              <a:rPr lang="en-US" sz="2400" dirty="0" smtClean="0">
                <a:solidFill>
                  <a:srgbClr val="002060"/>
                </a:solidFill>
                <a:latin typeface="Times New Roman" panose="02020603050405020304" pitchFamily="18" charset="0"/>
                <a:cs typeface="Times New Roman" panose="02020603050405020304" pitchFamily="18" charset="0"/>
              </a:rPr>
              <a:t> by State</a:t>
            </a:r>
          </a:p>
          <a:p>
            <a:pPr marL="800100" lvl="1" indent="-342900">
              <a:buFont typeface="Arial" panose="020B0604020202020204" pitchFamily="34" charset="0"/>
              <a:buChar char="•"/>
            </a:pPr>
            <a:r>
              <a:rPr lang="en-US" sz="2400" dirty="0" err="1" smtClean="0">
                <a:solidFill>
                  <a:srgbClr val="002060"/>
                </a:solidFill>
                <a:latin typeface="Times New Roman" panose="02020603050405020304" pitchFamily="18" charset="0"/>
                <a:cs typeface="Times New Roman" panose="02020603050405020304" pitchFamily="18" charset="0"/>
              </a:rPr>
              <a:t>Pd</a:t>
            </a:r>
            <a:r>
              <a:rPr lang="en-US" sz="2400" dirty="0" smtClean="0">
                <a:solidFill>
                  <a:srgbClr val="002060"/>
                </a:solidFill>
                <a:latin typeface="Times New Roman" panose="02020603050405020304" pitchFamily="18" charset="0"/>
                <a:cs typeface="Times New Roman" panose="02020603050405020304" pitchFamily="18" charset="0"/>
              </a:rPr>
              <a:t> by Civil Service</a:t>
            </a:r>
            <a:endParaRPr lang="en-US" sz="2400" dirty="0">
              <a:solidFill>
                <a:srgbClr val="002060"/>
              </a:solidFill>
              <a:latin typeface="Times New Roman" panose="02020603050405020304" pitchFamily="18" charset="0"/>
              <a:cs typeface="Times New Roman" panose="02020603050405020304" pitchFamily="18" charset="0"/>
            </a:endParaRPr>
          </a:p>
        </p:txBody>
      </p:sp>
      <p:pic>
        <p:nvPicPr>
          <p:cNvPr id="307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225" y="1423904"/>
            <a:ext cx="6714186" cy="4885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11949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Response Screen – Income History</a:t>
            </a:r>
          </a:p>
        </p:txBody>
      </p:sp>
      <p:sp>
        <p:nvSpPr>
          <p:cNvPr id="4" name="Slide Number Placeholder 3"/>
          <p:cNvSpPr>
            <a:spLocks noGrp="1"/>
          </p:cNvSpPr>
          <p:nvPr>
            <p:ph type="sldNum" sz="quarter" idx="10"/>
          </p:nvPr>
        </p:nvSpPr>
        <p:spPr/>
        <p:txBody>
          <a:bodyPr/>
          <a:lstStyle/>
          <a:p>
            <a:fld id="{7C414AED-89CE-4A48-8B2B-1B3A5C68EA2A}" type="slidenum">
              <a:rPr lang="en-US" smtClean="0"/>
              <a:t>11</a:t>
            </a:fld>
            <a:endParaRPr lang="en-US"/>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880" y="1442435"/>
            <a:ext cx="6783168" cy="4951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353839" y="1473757"/>
            <a:ext cx="4584876" cy="4893647"/>
          </a:xfrm>
          <a:prstGeom prst="rect">
            <a:avLst/>
          </a:prstGeom>
          <a:noFill/>
        </p:spPr>
        <p:txBody>
          <a:bodyPr wrap="square" rtlCol="0">
            <a:spAutoFit/>
          </a:bodyPr>
          <a:lstStyle/>
          <a:p>
            <a:r>
              <a:rPr lang="en-US" sz="2600" dirty="0" smtClean="0">
                <a:solidFill>
                  <a:srgbClr val="002060"/>
                </a:solidFill>
                <a:latin typeface="Times New Roman" panose="02020603050405020304" pitchFamily="18" charset="0"/>
                <a:cs typeface="Times New Roman" panose="02020603050405020304" pitchFamily="18" charset="0"/>
              </a:rPr>
              <a:t>Displays </a:t>
            </a:r>
            <a:r>
              <a:rPr lang="en-US" sz="2600" dirty="0">
                <a:solidFill>
                  <a:srgbClr val="002060"/>
                </a:solidFill>
                <a:latin typeface="Times New Roman" panose="02020603050405020304" pitchFamily="18" charset="0"/>
                <a:cs typeface="Times New Roman" panose="02020603050405020304" pitchFamily="18" charset="0"/>
              </a:rPr>
              <a:t>information about veteran's income type, amount, start </a:t>
            </a:r>
            <a:r>
              <a:rPr lang="en-US" sz="2600" dirty="0" smtClean="0">
                <a:solidFill>
                  <a:srgbClr val="002060"/>
                </a:solidFill>
                <a:latin typeface="Times New Roman" panose="02020603050405020304" pitchFamily="18" charset="0"/>
                <a:cs typeface="Times New Roman" panose="02020603050405020304" pitchFamily="18" charset="0"/>
              </a:rPr>
              <a:t>&amp; </a:t>
            </a:r>
            <a:r>
              <a:rPr lang="en-US" sz="2600" dirty="0">
                <a:solidFill>
                  <a:srgbClr val="002060"/>
                </a:solidFill>
                <a:latin typeface="Times New Roman" panose="02020603050405020304" pitchFamily="18" charset="0"/>
                <a:cs typeface="Times New Roman" panose="02020603050405020304" pitchFamily="18" charset="0"/>
              </a:rPr>
              <a:t>end dates, Federal Countable Income (FCI), and earned amount</a:t>
            </a:r>
            <a:r>
              <a:rPr lang="en-US" sz="2600" dirty="0" smtClean="0">
                <a:solidFill>
                  <a:srgbClr val="002060"/>
                </a:solidFill>
                <a:latin typeface="Times New Roman" panose="02020603050405020304" pitchFamily="18" charset="0"/>
                <a:cs typeface="Times New Roman" panose="02020603050405020304" pitchFamily="18" charset="0"/>
              </a:rPr>
              <a:t>.</a:t>
            </a:r>
          </a:p>
          <a:p>
            <a:endParaRPr lang="en-US" sz="26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600" dirty="0" smtClean="0">
                <a:solidFill>
                  <a:srgbClr val="002060"/>
                </a:solidFill>
                <a:latin typeface="Times New Roman" panose="02020603050405020304" pitchFamily="18" charset="0"/>
                <a:cs typeface="Times New Roman" panose="02020603050405020304" pitchFamily="18" charset="0"/>
              </a:rPr>
              <a:t>Current month’s amount of unearned income after all exclusions</a:t>
            </a:r>
          </a:p>
          <a:p>
            <a:pPr marL="342900" indent="-342900">
              <a:buFont typeface="Wingdings" panose="05000000000000000000" pitchFamily="2" charset="2"/>
              <a:buChar char="Ø"/>
            </a:pPr>
            <a:endParaRPr lang="en-US" sz="26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600" dirty="0" smtClean="0">
                <a:solidFill>
                  <a:srgbClr val="002060"/>
                </a:solidFill>
                <a:latin typeface="Times New Roman" panose="02020603050405020304" pitchFamily="18" charset="0"/>
                <a:cs typeface="Times New Roman" panose="02020603050405020304" pitchFamily="18" charset="0"/>
              </a:rPr>
              <a:t>Other potential earned income entitlements</a:t>
            </a:r>
            <a:endParaRPr lang="en-US" sz="2600" dirty="0">
              <a:solidFill>
                <a:srgbClr val="002060"/>
              </a:solidFill>
              <a:latin typeface="Times New Roman" panose="02020603050405020304" pitchFamily="18" charset="0"/>
              <a:cs typeface="Times New Roman" panose="02020603050405020304" pitchFamily="18" charset="0"/>
            </a:endParaRPr>
          </a:p>
        </p:txBody>
      </p:sp>
      <p:cxnSp>
        <p:nvCxnSpPr>
          <p:cNvPr id="7" name="Straight Arrow Connector 6"/>
          <p:cNvCxnSpPr/>
          <p:nvPr/>
        </p:nvCxnSpPr>
        <p:spPr bwMode="auto">
          <a:xfrm flipH="1" flipV="1">
            <a:off x="4546243" y="3335629"/>
            <a:ext cx="3103808" cy="1159098"/>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
        <p:nvSpPr>
          <p:cNvPr id="9" name="Right Brace 8"/>
          <p:cNvSpPr/>
          <p:nvPr/>
        </p:nvSpPr>
        <p:spPr bwMode="auto">
          <a:xfrm>
            <a:off x="5859888" y="4790941"/>
            <a:ext cx="283335" cy="824248"/>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anose="02020603050405020304" pitchFamily="18" charset="0"/>
            </a:endParaRPr>
          </a:p>
        </p:txBody>
      </p:sp>
      <p:cxnSp>
        <p:nvCxnSpPr>
          <p:cNvPr id="11" name="Straight Arrow Connector 10"/>
          <p:cNvCxnSpPr/>
          <p:nvPr/>
        </p:nvCxnSpPr>
        <p:spPr bwMode="auto">
          <a:xfrm flipH="1" flipV="1">
            <a:off x="6226937" y="5203066"/>
            <a:ext cx="1423114" cy="721216"/>
          </a:xfrm>
          <a:prstGeom prst="straightConnector1">
            <a:avLst/>
          </a:prstGeom>
          <a:ln>
            <a:headEnd type="none" w="sm" len="sm"/>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1103853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Response Screen – SSI Basic Info</a:t>
            </a:r>
          </a:p>
        </p:txBody>
      </p:sp>
      <p:sp>
        <p:nvSpPr>
          <p:cNvPr id="4" name="Slide Number Placeholder 3"/>
          <p:cNvSpPr>
            <a:spLocks noGrp="1"/>
          </p:cNvSpPr>
          <p:nvPr>
            <p:ph type="sldNum" sz="quarter" idx="10"/>
          </p:nvPr>
        </p:nvSpPr>
        <p:spPr/>
        <p:txBody>
          <a:bodyPr/>
          <a:lstStyle/>
          <a:p>
            <a:fld id="{7C414AED-89CE-4A48-8B2B-1B3A5C68EA2A}" type="slidenum">
              <a:rPr lang="en-US" smtClean="0"/>
              <a:t>12</a:t>
            </a:fld>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2379" y="1379520"/>
            <a:ext cx="6817216" cy="49747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753082" y="1881723"/>
            <a:ext cx="4108360" cy="3539430"/>
          </a:xfrm>
          <a:prstGeom prst="rect">
            <a:avLst/>
          </a:prstGeom>
          <a:noFill/>
        </p:spPr>
        <p:txBody>
          <a:bodyPr wrap="square" rtlCol="0">
            <a:spAutoFit/>
          </a:bodyPr>
          <a:lstStyle/>
          <a:p>
            <a:r>
              <a:rPr lang="en-US" sz="2800" dirty="0" smtClean="0">
                <a:solidFill>
                  <a:srgbClr val="002060"/>
                </a:solidFill>
                <a:latin typeface="Times New Roman" panose="02020603050405020304" pitchFamily="18" charset="0"/>
                <a:cs typeface="Times New Roman" panose="02020603050405020304" pitchFamily="18" charset="0"/>
              </a:rPr>
              <a:t>This screen will show if the beneficiary is receiving SSI benefits.  SSI benefits do not affect NSC Pension, as this benefit is public assistance.  These are unearned incomes and gross payable amounts.</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3598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Messages from SSA (FOLQ User Guide)</a:t>
            </a:r>
          </a:p>
        </p:txBody>
      </p:sp>
      <p:sp>
        <p:nvSpPr>
          <p:cNvPr id="4" name="Slide Number Placeholder 3"/>
          <p:cNvSpPr>
            <a:spLocks noGrp="1"/>
          </p:cNvSpPr>
          <p:nvPr>
            <p:ph type="sldNum" sz="quarter" idx="10"/>
          </p:nvPr>
        </p:nvSpPr>
        <p:spPr/>
        <p:txBody>
          <a:bodyPr/>
          <a:lstStyle/>
          <a:p>
            <a:fld id="{7C414AED-89CE-4A48-8B2B-1B3A5C68EA2A}" type="slidenum">
              <a:rPr lang="en-US" smtClean="0"/>
              <a:t>13</a:t>
            </a:fld>
            <a:endParaRPr lang="en-US"/>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322749" y="1466761"/>
            <a:ext cx="5995764" cy="4778350"/>
          </a:xfrm>
          <a:prstGeom prst="rect">
            <a:avLst/>
          </a:prstGeom>
          <a:noFill/>
          <a:ln>
            <a:noFill/>
          </a:ln>
          <a:effectLst>
            <a:innerShdw blurRad="114300">
              <a:prstClr val="black"/>
            </a:inn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52293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Messages from SSA (FOLQ User Guide)</a:t>
            </a:r>
          </a:p>
        </p:txBody>
      </p:sp>
      <p:sp>
        <p:nvSpPr>
          <p:cNvPr id="4" name="Slide Number Placeholder 3"/>
          <p:cNvSpPr>
            <a:spLocks noGrp="1"/>
          </p:cNvSpPr>
          <p:nvPr>
            <p:ph type="sldNum" sz="quarter" idx="10"/>
          </p:nvPr>
        </p:nvSpPr>
        <p:spPr/>
        <p:txBody>
          <a:bodyPr/>
          <a:lstStyle/>
          <a:p>
            <a:fld id="{7C414AED-89CE-4A48-8B2B-1B3A5C68EA2A}" type="slidenum">
              <a:rPr lang="en-US" smtClean="0"/>
              <a:t>14</a:t>
            </a:fld>
            <a:endParaRPr lang="en-US"/>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3454" y="1608898"/>
            <a:ext cx="6817216" cy="4515970"/>
          </a:xfrm>
          <a:prstGeom prst="rect">
            <a:avLst/>
          </a:prstGeom>
          <a:noFill/>
          <a:ln>
            <a:noFill/>
          </a:ln>
          <a:effectLst>
            <a:innerShdw blurRad="114300">
              <a:prstClr val="black"/>
            </a:inn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162139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Summary</a:t>
            </a:r>
          </a:p>
        </p:txBody>
      </p:sp>
      <p:sp>
        <p:nvSpPr>
          <p:cNvPr id="3" name="Content Placeholder 2"/>
          <p:cNvSpPr>
            <a:spLocks noGrp="1"/>
          </p:cNvSpPr>
          <p:nvPr>
            <p:ph idx="1"/>
          </p:nvPr>
        </p:nvSpPr>
        <p:spPr>
          <a:xfrm>
            <a:off x="847165" y="1493950"/>
            <a:ext cx="10945906" cy="4752304"/>
          </a:xfrm>
        </p:spPr>
        <p:txBody>
          <a:bodyPr>
            <a:normAutofit fontScale="92500" lnSpcReduction="10000"/>
          </a:bodyPr>
          <a:lstStyle/>
          <a:p>
            <a:r>
              <a:rPr lang="en-US" sz="3500" dirty="0" smtClean="0"/>
              <a:t>VA employees requiring the information to perform job duties may access the SHARE-SSA/FOLQ system</a:t>
            </a:r>
          </a:p>
          <a:p>
            <a:r>
              <a:rPr lang="en-US" sz="3500" dirty="0" smtClean="0"/>
              <a:t>SHARE-SSA/FOLQ information may be accessed by using the “SSA Inquiry” function in SHARE</a:t>
            </a:r>
          </a:p>
          <a:p>
            <a:r>
              <a:rPr lang="en-US" sz="3500" dirty="0" smtClean="0"/>
              <a:t>Information found on the SHARE-SSA/FOLQ response screens is applied to job-related tasks – </a:t>
            </a:r>
            <a:r>
              <a:rPr lang="en-US" sz="3500" dirty="0" smtClean="0">
                <a:hlinkClick r:id="rId2"/>
              </a:rPr>
              <a:t>SHARE User Guide </a:t>
            </a:r>
            <a:r>
              <a:rPr lang="en-US" sz="3500" dirty="0" smtClean="0"/>
              <a:t> &amp; </a:t>
            </a:r>
            <a:r>
              <a:rPr lang="en-US" sz="3500" dirty="0" smtClean="0">
                <a:hlinkClick r:id="rId3"/>
              </a:rPr>
              <a:t>FOLQ User Guide</a:t>
            </a:r>
            <a:r>
              <a:rPr lang="en-US" sz="3500" dirty="0" smtClean="0"/>
              <a:t> provide explanations of each screen</a:t>
            </a:r>
          </a:p>
          <a:p>
            <a:r>
              <a:rPr lang="en-US" sz="3500" dirty="0" smtClean="0"/>
              <a:t>SHARE-SSA/FOLQ messages from SSA can be found in the </a:t>
            </a:r>
            <a:r>
              <a:rPr lang="en-US" sz="3500" dirty="0" smtClean="0">
                <a:hlinkClick r:id="rId3"/>
              </a:rPr>
              <a:t>FOLQ User Guide</a:t>
            </a:r>
            <a:endParaRPr lang="en-US" sz="3500" dirty="0"/>
          </a:p>
        </p:txBody>
      </p:sp>
      <p:sp>
        <p:nvSpPr>
          <p:cNvPr id="4" name="Slide Number Placeholder 3"/>
          <p:cNvSpPr>
            <a:spLocks noGrp="1"/>
          </p:cNvSpPr>
          <p:nvPr>
            <p:ph type="sldNum" sz="quarter" idx="10"/>
          </p:nvPr>
        </p:nvSpPr>
        <p:spPr/>
        <p:txBody>
          <a:bodyPr/>
          <a:lstStyle/>
          <a:p>
            <a:fld id="{7C414AED-89CE-4A48-8B2B-1B3A5C68EA2A}" type="slidenum">
              <a:rPr lang="en-US" smtClean="0"/>
              <a:t>15</a:t>
            </a:fld>
            <a:endParaRPr lang="en-US"/>
          </a:p>
        </p:txBody>
      </p:sp>
    </p:spTree>
    <p:extLst>
      <p:ext uri="{BB962C8B-B14F-4D97-AF65-F5344CB8AC3E}">
        <p14:creationId xmlns:p14="http://schemas.microsoft.com/office/powerpoint/2010/main" val="3221628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Practical Exercise</a:t>
            </a:r>
          </a:p>
        </p:txBody>
      </p:sp>
      <p:sp>
        <p:nvSpPr>
          <p:cNvPr id="4" name="Slide Number Placeholder 3"/>
          <p:cNvSpPr>
            <a:spLocks noGrp="1"/>
          </p:cNvSpPr>
          <p:nvPr>
            <p:ph type="sldNum" sz="quarter" idx="10"/>
          </p:nvPr>
        </p:nvSpPr>
        <p:spPr/>
        <p:txBody>
          <a:bodyPr/>
          <a:lstStyle/>
          <a:p>
            <a:fld id="{7C414AED-89CE-4A48-8B2B-1B3A5C68EA2A}" type="slidenum">
              <a:rPr lang="en-US" smtClean="0"/>
              <a:t>16</a:t>
            </a:fld>
            <a:endParaRPr lang="en-US"/>
          </a:p>
        </p:txBody>
      </p:sp>
      <p:pic>
        <p:nvPicPr>
          <p:cNvPr id="2051" name="Picture 3" descr="C:\Users\VbaDenJonesM\AppData\Local\Microsoft\Windows\Temporary Internet Files\Content.IE5\F6DR0IXI\test-clip-art-cpa-school-te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08608" y="1599364"/>
            <a:ext cx="5735392" cy="4715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2016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Review of Practical Exercise</a:t>
            </a:r>
          </a:p>
        </p:txBody>
      </p:sp>
      <p:sp>
        <p:nvSpPr>
          <p:cNvPr id="4" name="Slide Number Placeholder 3"/>
          <p:cNvSpPr>
            <a:spLocks noGrp="1"/>
          </p:cNvSpPr>
          <p:nvPr>
            <p:ph type="sldNum" sz="quarter" idx="10"/>
          </p:nvPr>
        </p:nvSpPr>
        <p:spPr/>
        <p:txBody>
          <a:bodyPr/>
          <a:lstStyle/>
          <a:p>
            <a:fld id="{7C414AED-89CE-4A48-8B2B-1B3A5C68EA2A}" type="slidenum">
              <a:rPr lang="en-US" smtClean="0"/>
              <a:t>17</a:t>
            </a:fld>
            <a:endParaRPr lang="en-US"/>
          </a:p>
        </p:txBody>
      </p:sp>
      <p:pic>
        <p:nvPicPr>
          <p:cNvPr id="1035" name="Picture 11" descr="C:\Users\VbaDenJonesM\AppData\Local\Microsoft\Windows\Temporary Internet Files\Content.IE5\YOBMFW3S\review[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3790" y="1976908"/>
            <a:ext cx="8639576" cy="37026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0941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Objectives</a:t>
            </a:r>
            <a:endParaRPr lang="en-US" sz="4000" dirty="0"/>
          </a:p>
        </p:txBody>
      </p:sp>
      <p:sp>
        <p:nvSpPr>
          <p:cNvPr id="3" name="Content Placeholder 2"/>
          <p:cNvSpPr>
            <a:spLocks noGrp="1"/>
          </p:cNvSpPr>
          <p:nvPr>
            <p:ph idx="1"/>
          </p:nvPr>
        </p:nvSpPr>
        <p:spPr>
          <a:xfrm>
            <a:off x="656823" y="1558344"/>
            <a:ext cx="11217498" cy="4662152"/>
          </a:xfrm>
        </p:spPr>
        <p:txBody>
          <a:bodyPr>
            <a:noAutofit/>
          </a:bodyPr>
          <a:lstStyle/>
          <a:p>
            <a:pPr lvl="0" hangingPunct="0"/>
            <a:r>
              <a:rPr lang="en-US" sz="3200" dirty="0" smtClean="0"/>
              <a:t>Recognize </a:t>
            </a:r>
            <a:r>
              <a:rPr lang="en-US" sz="3200" dirty="0"/>
              <a:t>what the SHARE-SSA/Federal On-Line Query (FOLQ) program is and who has access to </a:t>
            </a:r>
            <a:r>
              <a:rPr lang="en-US" sz="3200" dirty="0" smtClean="0"/>
              <a:t>it</a:t>
            </a:r>
            <a:endParaRPr lang="en-US" sz="3200" dirty="0"/>
          </a:p>
          <a:p>
            <a:r>
              <a:rPr lang="en-US" sz="3200" dirty="0" smtClean="0"/>
              <a:t>Perform the inquiry function of the </a:t>
            </a:r>
            <a:r>
              <a:rPr lang="en-US" sz="3200" dirty="0"/>
              <a:t>SHARE-SSA/FOLQ </a:t>
            </a:r>
            <a:r>
              <a:rPr lang="en-US" sz="3200" dirty="0" smtClean="0"/>
              <a:t>program</a:t>
            </a:r>
          </a:p>
          <a:p>
            <a:pPr lvl="0" hangingPunct="0"/>
            <a:r>
              <a:rPr lang="en-US" sz="3200" dirty="0"/>
              <a:t>Apply the information </a:t>
            </a:r>
            <a:r>
              <a:rPr lang="en-US" sz="3200" dirty="0" smtClean="0"/>
              <a:t>from each </a:t>
            </a:r>
            <a:r>
              <a:rPr lang="en-US" sz="3200" dirty="0"/>
              <a:t>SHARE-SSA/FOLQ response </a:t>
            </a:r>
            <a:r>
              <a:rPr lang="en-US" sz="3200" dirty="0" smtClean="0"/>
              <a:t>screen in order </a:t>
            </a:r>
            <a:r>
              <a:rPr lang="en-US" sz="3200" dirty="0"/>
              <a:t>to perform job-related </a:t>
            </a:r>
            <a:r>
              <a:rPr lang="en-US" sz="3200" dirty="0" smtClean="0"/>
              <a:t>tasks</a:t>
            </a:r>
            <a:endParaRPr lang="en-US" sz="3200" dirty="0"/>
          </a:p>
          <a:p>
            <a:r>
              <a:rPr lang="en-US" sz="3200" dirty="0" smtClean="0"/>
              <a:t>Interpret </a:t>
            </a:r>
            <a:r>
              <a:rPr lang="en-US" sz="3200" dirty="0"/>
              <a:t>SHARE-SSA/FOLQ </a:t>
            </a:r>
            <a:r>
              <a:rPr lang="en-US" sz="3200" dirty="0" smtClean="0"/>
              <a:t>messages</a:t>
            </a:r>
            <a:endParaRPr lang="en-US" sz="3200" dirty="0"/>
          </a:p>
        </p:txBody>
      </p:sp>
      <p:sp>
        <p:nvSpPr>
          <p:cNvPr id="4" name="Slide Number Placeholder 3"/>
          <p:cNvSpPr>
            <a:spLocks noGrp="1"/>
          </p:cNvSpPr>
          <p:nvPr>
            <p:ph type="sldNum" sz="quarter" idx="10"/>
          </p:nvPr>
        </p:nvSpPr>
        <p:spPr/>
        <p:txBody>
          <a:bodyPr/>
          <a:lstStyle/>
          <a:p>
            <a:fld id="{7C414AED-89CE-4A48-8B2B-1B3A5C68EA2A}" type="slidenum">
              <a:rPr lang="en-US" smtClean="0"/>
              <a:t>2</a:t>
            </a:fld>
            <a:endParaRPr lang="en-US"/>
          </a:p>
        </p:txBody>
      </p:sp>
    </p:spTree>
    <p:extLst>
      <p:ext uri="{BB962C8B-B14F-4D97-AF65-F5344CB8AC3E}">
        <p14:creationId xmlns:p14="http://schemas.microsoft.com/office/powerpoint/2010/main" val="1555371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References</a:t>
            </a:r>
          </a:p>
        </p:txBody>
      </p:sp>
      <p:sp>
        <p:nvSpPr>
          <p:cNvPr id="3" name="Content Placeholder 2"/>
          <p:cNvSpPr>
            <a:spLocks noGrp="1"/>
          </p:cNvSpPr>
          <p:nvPr>
            <p:ph idx="1"/>
          </p:nvPr>
        </p:nvSpPr>
        <p:spPr/>
        <p:txBody>
          <a:bodyPr>
            <a:normAutofit/>
          </a:bodyPr>
          <a:lstStyle/>
          <a:p>
            <a:pPr marL="463550" indent="-463550"/>
            <a:r>
              <a:rPr lang="en-US" sz="3600" dirty="0" smtClean="0">
                <a:hlinkClick r:id="rId2"/>
              </a:rPr>
              <a:t>M21-1, Part III, Subpart iii, 3.A.3</a:t>
            </a:r>
            <a:r>
              <a:rPr lang="en-US" sz="3600" dirty="0"/>
              <a:t> – </a:t>
            </a:r>
            <a:r>
              <a:rPr lang="en-US" sz="3600" dirty="0" smtClean="0"/>
              <a:t>Obtaining Information Through </a:t>
            </a:r>
            <a:r>
              <a:rPr lang="en-US" sz="3600" dirty="0"/>
              <a:t>Federal On-Line Query (FOLQ)</a:t>
            </a:r>
            <a:endParaRPr lang="en-US" sz="3600" dirty="0" smtClean="0"/>
          </a:p>
          <a:p>
            <a:pPr marL="463550" indent="-463550"/>
            <a:r>
              <a:rPr lang="en-US" sz="3600" dirty="0" smtClean="0">
                <a:hlinkClick r:id="rId2"/>
              </a:rPr>
              <a:t>M21-1, Part III, Subpart iii, 3.A.4</a:t>
            </a:r>
            <a:r>
              <a:rPr lang="en-US" sz="3600" dirty="0"/>
              <a:t> – </a:t>
            </a:r>
            <a:r>
              <a:rPr lang="en-US" sz="3600" dirty="0" smtClean="0"/>
              <a:t>VA Requests for Verification of SSA Monthly Payments</a:t>
            </a:r>
          </a:p>
          <a:p>
            <a:pPr marL="463550" indent="-463550"/>
            <a:r>
              <a:rPr lang="en-US" sz="3600" dirty="0" smtClean="0"/>
              <a:t>SHARE </a:t>
            </a:r>
            <a:r>
              <a:rPr lang="en-US" sz="3600" dirty="0" smtClean="0">
                <a:hlinkClick r:id="rId3"/>
              </a:rPr>
              <a:t>User Guide </a:t>
            </a:r>
            <a:endParaRPr lang="en-US" sz="3600" dirty="0" smtClean="0"/>
          </a:p>
          <a:p>
            <a:pPr marL="463550" indent="-463550"/>
            <a:r>
              <a:rPr lang="en-US" sz="3600" dirty="0" smtClean="0"/>
              <a:t>SSA </a:t>
            </a:r>
            <a:r>
              <a:rPr lang="en-US" sz="3600" dirty="0" smtClean="0">
                <a:hlinkClick r:id="rId4"/>
              </a:rPr>
              <a:t>Federal On-Line Query (FOLQ) System User Guide</a:t>
            </a:r>
            <a:endParaRPr lang="en-US" sz="3600" dirty="0"/>
          </a:p>
        </p:txBody>
      </p:sp>
      <p:sp>
        <p:nvSpPr>
          <p:cNvPr id="4" name="Slide Number Placeholder 3"/>
          <p:cNvSpPr>
            <a:spLocks noGrp="1"/>
          </p:cNvSpPr>
          <p:nvPr>
            <p:ph type="sldNum" sz="quarter" idx="10"/>
          </p:nvPr>
        </p:nvSpPr>
        <p:spPr/>
        <p:txBody>
          <a:bodyPr/>
          <a:lstStyle/>
          <a:p>
            <a:fld id="{7C414AED-89CE-4A48-8B2B-1B3A5C68EA2A}" type="slidenum">
              <a:rPr lang="en-US" smtClean="0"/>
              <a:t>3</a:t>
            </a:fld>
            <a:endParaRPr lang="en-US"/>
          </a:p>
        </p:txBody>
      </p:sp>
    </p:spTree>
    <p:extLst>
      <p:ext uri="{BB962C8B-B14F-4D97-AF65-F5344CB8AC3E}">
        <p14:creationId xmlns:p14="http://schemas.microsoft.com/office/powerpoint/2010/main" val="8628267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What is Federal On-Line Query (FOLQ)?</a:t>
            </a:r>
          </a:p>
        </p:txBody>
      </p:sp>
      <p:sp>
        <p:nvSpPr>
          <p:cNvPr id="3" name="Content Placeholder 2"/>
          <p:cNvSpPr>
            <a:spLocks noGrp="1"/>
          </p:cNvSpPr>
          <p:nvPr>
            <p:ph idx="1"/>
          </p:nvPr>
        </p:nvSpPr>
        <p:spPr>
          <a:xfrm>
            <a:off x="847165" y="1686083"/>
            <a:ext cx="10945906" cy="4521534"/>
          </a:xfrm>
        </p:spPr>
        <p:txBody>
          <a:bodyPr>
            <a:normAutofit/>
          </a:bodyPr>
          <a:lstStyle/>
          <a:p>
            <a:pPr marL="0" indent="0">
              <a:buNone/>
            </a:pPr>
            <a:r>
              <a:rPr lang="en-US" sz="3600" dirty="0" smtClean="0">
                <a:latin typeface="Times New Roman" panose="02020603050405020304" pitchFamily="18" charset="0"/>
                <a:cs typeface="Times New Roman" panose="02020603050405020304" pitchFamily="18" charset="0"/>
              </a:rPr>
              <a:t>Read-only, person-specific, real-time query developed by the Social Security Administration (SSA)</a:t>
            </a:r>
          </a:p>
          <a:p>
            <a:endParaRPr lang="en-US" sz="1200" dirty="0" smtClean="0">
              <a:latin typeface="Times New Roman" panose="02020603050405020304" pitchFamily="18" charset="0"/>
              <a:cs typeface="Times New Roman" panose="02020603050405020304" pitchFamily="18" charset="0"/>
            </a:endParaRPr>
          </a:p>
          <a:p>
            <a:pPr marL="457200" lvl="1" indent="0">
              <a:buNone/>
            </a:pPr>
            <a:r>
              <a:rPr lang="en-US" sz="3200" dirty="0" smtClean="0">
                <a:latin typeface="Times New Roman" panose="02020603050405020304" pitchFamily="18" charset="0"/>
                <a:cs typeface="Times New Roman" panose="02020603050405020304" pitchFamily="18" charset="0"/>
              </a:rPr>
              <a:t>Data provided:</a:t>
            </a:r>
          </a:p>
          <a:p>
            <a:pPr marL="457200" lvl="1" indent="0">
              <a:buNone/>
            </a:pPr>
            <a:endParaRPr lang="en-US" sz="1200" dirty="0" smtClean="0">
              <a:latin typeface="Times New Roman" panose="02020603050405020304" pitchFamily="18" charset="0"/>
              <a:cs typeface="Times New Roman" panose="02020603050405020304" pitchFamily="18" charset="0"/>
            </a:endParaRPr>
          </a:p>
          <a:p>
            <a:pPr lvl="2"/>
            <a:r>
              <a:rPr lang="en-US" sz="2800" dirty="0" smtClean="0">
                <a:latin typeface="Times New Roman" panose="02020603050405020304" pitchFamily="18" charset="0"/>
                <a:cs typeface="Times New Roman" panose="02020603050405020304" pitchFamily="18" charset="0"/>
              </a:rPr>
              <a:t>Verification of Social Security numbers (SSNs)</a:t>
            </a:r>
          </a:p>
          <a:p>
            <a:pPr lvl="2"/>
            <a:r>
              <a:rPr lang="en-US" sz="2800" dirty="0" smtClean="0">
                <a:latin typeface="Times New Roman" panose="02020603050405020304" pitchFamily="18" charset="0"/>
                <a:cs typeface="Times New Roman" panose="02020603050405020304" pitchFamily="18" charset="0"/>
              </a:rPr>
              <a:t>Title II, Retirement, Survivors, and Disability Insurance data</a:t>
            </a:r>
          </a:p>
          <a:p>
            <a:pPr lvl="2"/>
            <a:r>
              <a:rPr lang="en-US" sz="2800" dirty="0" smtClean="0">
                <a:latin typeface="Times New Roman" panose="02020603050405020304" pitchFamily="18" charset="0"/>
                <a:cs typeface="Times New Roman" panose="02020603050405020304" pitchFamily="18" charset="0"/>
              </a:rPr>
              <a:t>Title XVI, Supplemental Security Income (SSI) data</a:t>
            </a:r>
          </a:p>
          <a:p>
            <a:pPr lvl="2"/>
            <a:r>
              <a:rPr lang="en-US" sz="2800" dirty="0" smtClean="0">
                <a:latin typeface="Times New Roman" panose="02020603050405020304" pitchFamily="18" charset="0"/>
                <a:cs typeface="Times New Roman" panose="02020603050405020304" pitchFamily="18" charset="0"/>
              </a:rPr>
              <a:t>A limited payment history file</a:t>
            </a:r>
          </a:p>
          <a:p>
            <a:pPr lvl="1"/>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4</a:t>
            </a:fld>
            <a:endParaRPr lang="en-US"/>
          </a:p>
        </p:txBody>
      </p:sp>
    </p:spTree>
    <p:extLst>
      <p:ext uri="{BB962C8B-B14F-4D97-AF65-F5344CB8AC3E}">
        <p14:creationId xmlns:p14="http://schemas.microsoft.com/office/powerpoint/2010/main" val="14518584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Accessing FOLQ</a:t>
            </a:r>
          </a:p>
        </p:txBody>
      </p:sp>
      <p:sp>
        <p:nvSpPr>
          <p:cNvPr id="3" name="Content Placeholder 2"/>
          <p:cNvSpPr>
            <a:spLocks noGrp="1"/>
          </p:cNvSpPr>
          <p:nvPr>
            <p:ph idx="1"/>
          </p:nvPr>
        </p:nvSpPr>
        <p:spPr>
          <a:xfrm>
            <a:off x="847165" y="1506829"/>
            <a:ext cx="10945906" cy="4790940"/>
          </a:xfrm>
        </p:spPr>
        <p:txBody>
          <a:bodyPr>
            <a:normAutofit/>
          </a:bodyPr>
          <a:lstStyle/>
          <a:p>
            <a:r>
              <a:rPr lang="en-US" sz="3200" dirty="0" smtClean="0"/>
              <a:t>SSA Inquiry command in SHARE</a:t>
            </a:r>
          </a:p>
          <a:p>
            <a:pPr marL="0" indent="0">
              <a:buNone/>
            </a:pPr>
            <a:endParaRPr lang="en-US" sz="1300" dirty="0" smtClean="0"/>
          </a:p>
          <a:p>
            <a:r>
              <a:rPr lang="en-US" sz="3200" dirty="0" smtClean="0"/>
              <a:t>Information provided</a:t>
            </a:r>
          </a:p>
          <a:p>
            <a:pPr lvl="1"/>
            <a:r>
              <a:rPr lang="en-US" sz="2800" dirty="0" smtClean="0">
                <a:latin typeface="Times New Roman" panose="02020603050405020304" pitchFamily="18" charset="0"/>
                <a:cs typeface="Times New Roman" panose="02020603050405020304" pitchFamily="18" charset="0"/>
              </a:rPr>
              <a:t>Vital information (SSN, address, and/or date of birth &amp; death)</a:t>
            </a:r>
          </a:p>
          <a:p>
            <a:pPr lvl="1"/>
            <a:r>
              <a:rPr lang="en-US" sz="2800" dirty="0" smtClean="0">
                <a:latin typeface="Times New Roman" panose="02020603050405020304" pitchFamily="18" charset="0"/>
                <a:cs typeface="Times New Roman" panose="02020603050405020304" pitchFamily="18" charset="0"/>
              </a:rPr>
              <a:t>SSA benefit information</a:t>
            </a:r>
          </a:p>
          <a:p>
            <a:pPr lvl="1"/>
            <a:r>
              <a:rPr lang="en-US" sz="2800" dirty="0" smtClean="0">
                <a:latin typeface="Times New Roman" panose="02020603050405020304" pitchFamily="18" charset="0"/>
                <a:cs typeface="Times New Roman" panose="02020603050405020304" pitchFamily="18" charset="0"/>
              </a:rPr>
              <a:t>Unearned income history</a:t>
            </a:r>
          </a:p>
          <a:p>
            <a:pPr lvl="1"/>
            <a:r>
              <a:rPr lang="en-US" sz="2800" dirty="0" smtClean="0">
                <a:latin typeface="Times New Roman" panose="02020603050405020304" pitchFamily="18" charset="0"/>
                <a:cs typeface="Times New Roman" panose="02020603050405020304" pitchFamily="18" charset="0"/>
              </a:rPr>
              <a:t>SSI information</a:t>
            </a:r>
            <a:endParaRPr lang="en-US" sz="2800"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5</a:t>
            </a:fld>
            <a:endParaRPr lang="en-US"/>
          </a:p>
        </p:txBody>
      </p:sp>
    </p:spTree>
    <p:extLst>
      <p:ext uri="{BB962C8B-B14F-4D97-AF65-F5344CB8AC3E}">
        <p14:creationId xmlns:p14="http://schemas.microsoft.com/office/powerpoint/2010/main" val="2940879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Accessing FOLQ</a:t>
            </a:r>
          </a:p>
        </p:txBody>
      </p:sp>
      <p:sp>
        <p:nvSpPr>
          <p:cNvPr id="3" name="Content Placeholder 2"/>
          <p:cNvSpPr>
            <a:spLocks noGrp="1"/>
          </p:cNvSpPr>
          <p:nvPr>
            <p:ph idx="1"/>
          </p:nvPr>
        </p:nvSpPr>
        <p:spPr>
          <a:xfrm>
            <a:off x="847165" y="1519708"/>
            <a:ext cx="10945906" cy="4778062"/>
          </a:xfrm>
        </p:spPr>
        <p:txBody>
          <a:bodyPr>
            <a:normAutofit/>
          </a:bodyPr>
          <a:lstStyle/>
          <a:p>
            <a:pPr marL="342900" lvl="1" indent="-342900">
              <a:buClr>
                <a:schemeClr val="accent6">
                  <a:lumMod val="75000"/>
                </a:schemeClr>
              </a:buClr>
              <a:buFont typeface="Wingdings" panose="05000000000000000000" pitchFamily="2" charset="2"/>
              <a:buChar char="Ø"/>
            </a:pPr>
            <a:r>
              <a:rPr lang="en-US" sz="2800" dirty="0">
                <a:latin typeface="Times New Roman" panose="02020603050405020304" pitchFamily="18" charset="0"/>
                <a:cs typeface="Times New Roman" panose="02020603050405020304" pitchFamily="18" charset="0"/>
              </a:rPr>
              <a:t>Authorized access – VSRs, Insurance Specialists &amp; Technicians, </a:t>
            </a:r>
            <a:r>
              <a:rPr lang="en-US" sz="2800" dirty="0" smtClean="0">
                <a:latin typeface="Times New Roman" panose="02020603050405020304" pitchFamily="18" charset="0"/>
                <a:cs typeface="Times New Roman" panose="02020603050405020304" pitchFamily="18" charset="0"/>
              </a:rPr>
              <a:t>and their </a:t>
            </a:r>
            <a:r>
              <a:rPr lang="en-US" sz="2800" dirty="0">
                <a:latin typeface="Times New Roman" panose="02020603050405020304" pitchFamily="18" charset="0"/>
                <a:cs typeface="Times New Roman" panose="02020603050405020304" pitchFamily="18" charset="0"/>
              </a:rPr>
              <a:t>supervisors</a:t>
            </a:r>
          </a:p>
          <a:p>
            <a:r>
              <a:rPr lang="en-US" dirty="0" smtClean="0"/>
              <a:t>Restrictions for users:</a:t>
            </a:r>
          </a:p>
          <a:p>
            <a:pPr lvl="1"/>
            <a:r>
              <a:rPr lang="en-US" dirty="0" smtClean="0">
                <a:latin typeface="Times New Roman" panose="02020603050405020304" pitchFamily="18" charset="0"/>
                <a:cs typeface="Times New Roman" panose="02020603050405020304" pitchFamily="18" charset="0"/>
              </a:rPr>
              <a:t>SSA data is 3</a:t>
            </a:r>
            <a:r>
              <a:rPr lang="en-US" baseline="30000" dirty="0" smtClean="0">
                <a:latin typeface="Times New Roman" panose="02020603050405020304" pitchFamily="18" charset="0"/>
                <a:cs typeface="Times New Roman" panose="02020603050405020304" pitchFamily="18" charset="0"/>
              </a:rPr>
              <a:t>rd</a:t>
            </a:r>
            <a:r>
              <a:rPr lang="en-US" dirty="0" smtClean="0">
                <a:latin typeface="Times New Roman" panose="02020603050405020304" pitchFamily="18" charset="0"/>
                <a:cs typeface="Times New Roman" panose="02020603050405020304" pitchFamily="18" charset="0"/>
              </a:rPr>
              <a:t> party information (due process necessary for any adverse action based on this info)</a:t>
            </a:r>
          </a:p>
          <a:p>
            <a:pPr lvl="1"/>
            <a:r>
              <a:rPr lang="en-US" dirty="0" smtClean="0">
                <a:latin typeface="Times New Roman" panose="02020603050405020304" pitchFamily="18" charset="0"/>
                <a:cs typeface="Times New Roman" panose="02020603050405020304" pitchFamily="18" charset="0"/>
              </a:rPr>
              <a:t>SSA data is under the restrictions of the Privacy Act</a:t>
            </a:r>
          </a:p>
          <a:p>
            <a:pPr lvl="1"/>
            <a:r>
              <a:rPr lang="en-US" dirty="0" smtClean="0">
                <a:latin typeface="Times New Roman" panose="02020603050405020304" pitchFamily="18" charset="0"/>
                <a:cs typeface="Times New Roman" panose="02020603050405020304" pitchFamily="18" charset="0"/>
              </a:rPr>
              <a:t>Data use is for the purpose of verifying information in order to process claims</a:t>
            </a:r>
          </a:p>
          <a:p>
            <a:r>
              <a:rPr lang="en-US" dirty="0" smtClean="0">
                <a:latin typeface="Times New Roman" panose="02020603050405020304" pitchFamily="18" charset="0"/>
                <a:cs typeface="Times New Roman" panose="02020603050405020304" pitchFamily="18" charset="0"/>
              </a:rPr>
              <a:t>All users must sign a Certificate of Understanding annually</a:t>
            </a:r>
          </a:p>
          <a:p>
            <a:r>
              <a:rPr lang="en-US" dirty="0" smtClean="0">
                <a:latin typeface="Times New Roman" panose="02020603050405020304" pitchFamily="18" charset="0"/>
                <a:cs typeface="Times New Roman" panose="02020603050405020304" pitchFamily="18" charset="0"/>
              </a:rPr>
              <a:t>Security – VBA has an audit system which runs behind the transactions being processed</a:t>
            </a:r>
            <a:endParaRPr lang="en-US" dirty="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6</a:t>
            </a:fld>
            <a:endParaRPr lang="en-US"/>
          </a:p>
        </p:txBody>
      </p:sp>
    </p:spTree>
    <p:extLst>
      <p:ext uri="{BB962C8B-B14F-4D97-AF65-F5344CB8AC3E}">
        <p14:creationId xmlns:p14="http://schemas.microsoft.com/office/powerpoint/2010/main" val="6624830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SSA Inquiry Command</a:t>
            </a:r>
          </a:p>
        </p:txBody>
      </p:sp>
      <p:sp>
        <p:nvSpPr>
          <p:cNvPr id="3" name="Content Placeholder 2"/>
          <p:cNvSpPr>
            <a:spLocks noGrp="1"/>
          </p:cNvSpPr>
          <p:nvPr>
            <p:ph idx="1"/>
          </p:nvPr>
        </p:nvSpPr>
        <p:spPr>
          <a:xfrm>
            <a:off x="847165" y="1584102"/>
            <a:ext cx="10945906" cy="4662152"/>
          </a:xfrm>
        </p:spPr>
        <p:txBody>
          <a:bodyPr>
            <a:normAutofit fontScale="92500" lnSpcReduction="20000"/>
          </a:bodyPr>
          <a:lstStyle/>
          <a:p>
            <a:r>
              <a:rPr lang="en-US" sz="3500" dirty="0" smtClean="0"/>
              <a:t>Allows VA to access information provided by SSA through FOLQ</a:t>
            </a:r>
          </a:p>
          <a:p>
            <a:pPr lvl="1"/>
            <a:r>
              <a:rPr lang="en-US" sz="3000" dirty="0" smtClean="0">
                <a:latin typeface="Times New Roman" panose="02020603050405020304" pitchFamily="18" charset="0"/>
                <a:cs typeface="Times New Roman" panose="02020603050405020304" pitchFamily="18" charset="0"/>
              </a:rPr>
              <a:t>Monthly SSA benefits paid to a Veteran, Veteran’s spouse/surviving spouse, Veteran’s surviving children, Veteran’s parents</a:t>
            </a:r>
          </a:p>
          <a:p>
            <a:pPr lvl="1"/>
            <a:endParaRPr lang="en-US" sz="1300" dirty="0" smtClean="0">
              <a:latin typeface="Times New Roman" panose="02020603050405020304" pitchFamily="18" charset="0"/>
              <a:cs typeface="Times New Roman" panose="02020603050405020304" pitchFamily="18" charset="0"/>
            </a:endParaRPr>
          </a:p>
          <a:p>
            <a:r>
              <a:rPr lang="en-US" sz="3500" dirty="0" smtClean="0">
                <a:latin typeface="Times New Roman" panose="02020603050405020304" pitchFamily="18" charset="0"/>
                <a:cs typeface="Times New Roman" panose="02020603050405020304" pitchFamily="18" charset="0"/>
              </a:rPr>
              <a:t>User must provide</a:t>
            </a:r>
          </a:p>
          <a:p>
            <a:pPr lvl="1"/>
            <a:r>
              <a:rPr lang="en-US" sz="3000" dirty="0" smtClean="0">
                <a:latin typeface="Times New Roman" panose="02020603050405020304" pitchFamily="18" charset="0"/>
                <a:cs typeface="Times New Roman" panose="02020603050405020304" pitchFamily="18" charset="0"/>
              </a:rPr>
              <a:t>Name</a:t>
            </a:r>
          </a:p>
          <a:p>
            <a:pPr lvl="1"/>
            <a:r>
              <a:rPr lang="en-US" sz="3000" dirty="0" smtClean="0">
                <a:latin typeface="Times New Roman" panose="02020603050405020304" pitchFamily="18" charset="0"/>
                <a:cs typeface="Times New Roman" panose="02020603050405020304" pitchFamily="18" charset="0"/>
              </a:rPr>
              <a:t>SSN</a:t>
            </a:r>
          </a:p>
          <a:p>
            <a:pPr lvl="1"/>
            <a:r>
              <a:rPr lang="en-US" sz="3000" dirty="0" smtClean="0">
                <a:latin typeface="Times New Roman" panose="02020603050405020304" pitchFamily="18" charset="0"/>
                <a:cs typeface="Times New Roman" panose="02020603050405020304" pitchFamily="18" charset="0"/>
              </a:rPr>
              <a:t>Date of birth</a:t>
            </a:r>
          </a:p>
          <a:p>
            <a:pPr lvl="1"/>
            <a:r>
              <a:rPr lang="en-US" sz="3000" dirty="0" smtClean="0">
                <a:latin typeface="Times New Roman" panose="02020603050405020304" pitchFamily="18" charset="0"/>
                <a:cs typeface="Times New Roman" panose="02020603050405020304" pitchFamily="18" charset="0"/>
              </a:rPr>
              <a:t>VA file number</a:t>
            </a:r>
          </a:p>
          <a:p>
            <a:pPr lvl="1"/>
            <a:r>
              <a:rPr lang="en-US" sz="3000" dirty="0" smtClean="0">
                <a:latin typeface="Times New Roman" panose="02020603050405020304" pitchFamily="18" charset="0"/>
                <a:cs typeface="Times New Roman" panose="02020603050405020304" pitchFamily="18" charset="0"/>
              </a:rPr>
              <a:t>Reason for inquiry</a:t>
            </a:r>
          </a:p>
          <a:p>
            <a:pPr lvl="1"/>
            <a:endParaRPr lang="en-US" dirty="0" smtClean="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7C414AED-89CE-4A48-8B2B-1B3A5C68EA2A}" type="slidenum">
              <a:rPr lang="en-US" smtClean="0"/>
              <a:t>7</a:t>
            </a:fld>
            <a:endParaRPr lang="en-US"/>
          </a:p>
        </p:txBody>
      </p:sp>
    </p:spTree>
    <p:extLst>
      <p:ext uri="{BB962C8B-B14F-4D97-AF65-F5344CB8AC3E}">
        <p14:creationId xmlns:p14="http://schemas.microsoft.com/office/powerpoint/2010/main" val="4206502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SHARE – SSA Inquiry</a:t>
            </a:r>
          </a:p>
        </p:txBody>
      </p:sp>
      <p:sp>
        <p:nvSpPr>
          <p:cNvPr id="4" name="Slide Number Placeholder 3"/>
          <p:cNvSpPr>
            <a:spLocks noGrp="1"/>
          </p:cNvSpPr>
          <p:nvPr>
            <p:ph type="sldNum" sz="quarter" idx="10"/>
          </p:nvPr>
        </p:nvSpPr>
        <p:spPr/>
        <p:txBody>
          <a:bodyPr/>
          <a:lstStyle/>
          <a:p>
            <a:fld id="{7C414AED-89CE-4A48-8B2B-1B3A5C68EA2A}" type="slidenum">
              <a:rPr lang="en-US" smtClean="0"/>
              <a:t>8</a:t>
            </a:fld>
            <a:endParaRPr lang="en-US"/>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5121" y="1426380"/>
            <a:ext cx="6574016" cy="49879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9" name="TextBox 8"/>
          <p:cNvSpPr txBox="1"/>
          <p:nvPr/>
        </p:nvSpPr>
        <p:spPr>
          <a:xfrm>
            <a:off x="7340957" y="1738649"/>
            <a:ext cx="4443211" cy="3970318"/>
          </a:xfrm>
          <a:prstGeom prst="rect">
            <a:avLst/>
          </a:prstGeom>
          <a:noFill/>
        </p:spPr>
        <p:txBody>
          <a:bodyPr wrap="square" rtlCol="0">
            <a:spAutoFit/>
          </a:bodyPr>
          <a:lstStyle/>
          <a:p>
            <a:r>
              <a:rPr lang="en-US" sz="2800" dirty="0" smtClean="0">
                <a:solidFill>
                  <a:srgbClr val="002060"/>
                </a:solidFill>
                <a:latin typeface="Times New Roman" panose="02020603050405020304" pitchFamily="18" charset="0"/>
                <a:cs typeface="Times New Roman" panose="02020603050405020304" pitchFamily="18" charset="0"/>
              </a:rPr>
              <a:t>The SSA Inquiry command in SHARE allows users to input necessary information in order to verify:</a:t>
            </a:r>
          </a:p>
          <a:p>
            <a:endParaRPr lang="en-US" sz="2800" dirty="0" smtClean="0">
              <a:solidFill>
                <a:srgbClr val="002060"/>
              </a:solidFill>
              <a:latin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Benefits</a:t>
            </a:r>
          </a:p>
          <a:p>
            <a:pPr marL="342900" indent="-342900">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Date of death</a:t>
            </a:r>
          </a:p>
          <a:p>
            <a:pPr marL="342900" indent="-342900">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Personal information</a:t>
            </a:r>
          </a:p>
          <a:p>
            <a:pPr marL="342900" indent="-342900">
              <a:buFont typeface="Wingdings" panose="05000000000000000000" pitchFamily="2" charset="2"/>
              <a:buChar char="Ø"/>
            </a:pPr>
            <a:r>
              <a:rPr lang="en-US" sz="2800" dirty="0" smtClean="0">
                <a:solidFill>
                  <a:srgbClr val="002060"/>
                </a:solidFill>
                <a:latin typeface="Times New Roman" panose="02020603050405020304" pitchFamily="18" charset="0"/>
                <a:cs typeface="Times New Roman" panose="02020603050405020304" pitchFamily="18" charset="0"/>
              </a:rPr>
              <a:t>Social Security Number</a:t>
            </a:r>
            <a:endParaRPr lang="en-US" sz="28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22780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a:effectLst/>
        </p:spPr>
        <p:txBody>
          <a:bodyPr vert="horz" wrap="square" lIns="92075" tIns="46038" rIns="92075" bIns="46038" numCol="1" anchor="ctr" anchorCtr="0" compatLnSpc="1">
            <a:prstTxWarp prst="textNoShape">
              <a:avLst/>
            </a:prstTxWarp>
          </a:bodyPr>
          <a:lstStyle/>
          <a:p>
            <a:r>
              <a:rPr lang="en-US" sz="4000" dirty="0"/>
              <a:t>Response Screen – Profile</a:t>
            </a:r>
          </a:p>
        </p:txBody>
      </p:sp>
      <p:sp>
        <p:nvSpPr>
          <p:cNvPr id="4" name="Slide Number Placeholder 3"/>
          <p:cNvSpPr>
            <a:spLocks noGrp="1"/>
          </p:cNvSpPr>
          <p:nvPr>
            <p:ph type="sldNum" sz="quarter" idx="10"/>
          </p:nvPr>
        </p:nvSpPr>
        <p:spPr/>
        <p:txBody>
          <a:bodyPr/>
          <a:lstStyle/>
          <a:p>
            <a:fld id="{7C414AED-89CE-4A48-8B2B-1B3A5C68EA2A}" type="slidenum">
              <a:rPr lang="en-US" smtClean="0"/>
              <a:t>9</a:t>
            </a:fld>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6416" y="1481070"/>
            <a:ext cx="6682875" cy="48787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7340958" y="1674252"/>
            <a:ext cx="4726546" cy="4093428"/>
          </a:xfrm>
          <a:prstGeom prst="rect">
            <a:avLst/>
          </a:prstGeom>
          <a:noFill/>
        </p:spPr>
        <p:txBody>
          <a:bodyPr wrap="square" rtlCol="0">
            <a:spAutoFit/>
          </a:bodyPr>
          <a:lstStyle/>
          <a:p>
            <a:pPr marL="457200" indent="-457200">
              <a:buFont typeface="Wingdings" panose="05000000000000000000" pitchFamily="2" charset="2"/>
              <a:buChar char="Ø"/>
            </a:pPr>
            <a:r>
              <a:rPr lang="en-US" sz="2600" dirty="0" smtClean="0">
                <a:solidFill>
                  <a:srgbClr val="002060"/>
                </a:solidFill>
                <a:latin typeface="Times New Roman" panose="02020603050405020304" pitchFamily="18" charset="0"/>
                <a:cs typeface="Times New Roman" panose="02020603050405020304" pitchFamily="18" charset="0"/>
              </a:rPr>
              <a:t>The first </a:t>
            </a:r>
            <a:r>
              <a:rPr lang="en-US" sz="2600" dirty="0">
                <a:solidFill>
                  <a:srgbClr val="002060"/>
                </a:solidFill>
                <a:latin typeface="Times New Roman" panose="02020603050405020304" pitchFamily="18" charset="0"/>
                <a:cs typeface="Times New Roman" panose="02020603050405020304" pitchFamily="18" charset="0"/>
              </a:rPr>
              <a:t>screen displayed after a </a:t>
            </a:r>
            <a:r>
              <a:rPr lang="en-US" sz="2600" b="1" i="1" dirty="0">
                <a:solidFill>
                  <a:srgbClr val="002060"/>
                </a:solidFill>
                <a:latin typeface="Times New Roman" panose="02020603050405020304" pitchFamily="18" charset="0"/>
                <a:cs typeface="Times New Roman" panose="02020603050405020304" pitchFamily="18" charset="0"/>
              </a:rPr>
              <a:t>successful</a:t>
            </a:r>
            <a:r>
              <a:rPr lang="en-US" sz="2600" b="1" dirty="0">
                <a:solidFill>
                  <a:srgbClr val="002060"/>
                </a:solidFill>
                <a:latin typeface="Times New Roman" panose="02020603050405020304" pitchFamily="18" charset="0"/>
                <a:cs typeface="Times New Roman" panose="02020603050405020304" pitchFamily="18" charset="0"/>
              </a:rPr>
              <a:t> </a:t>
            </a:r>
            <a:r>
              <a:rPr lang="en-US" sz="2600" dirty="0">
                <a:solidFill>
                  <a:srgbClr val="002060"/>
                </a:solidFill>
                <a:latin typeface="Times New Roman" panose="02020603050405020304" pitchFamily="18" charset="0"/>
                <a:cs typeface="Times New Roman" panose="02020603050405020304" pitchFamily="18" charset="0"/>
              </a:rPr>
              <a:t>SSA </a:t>
            </a:r>
            <a:r>
              <a:rPr lang="en-US" sz="2600" dirty="0" smtClean="0">
                <a:solidFill>
                  <a:srgbClr val="002060"/>
                </a:solidFill>
                <a:latin typeface="Times New Roman" panose="02020603050405020304" pitchFamily="18" charset="0"/>
                <a:cs typeface="Times New Roman" panose="02020603050405020304" pitchFamily="18" charset="0"/>
              </a:rPr>
              <a:t>inquiry</a:t>
            </a:r>
          </a:p>
          <a:p>
            <a:pPr marL="457200" indent="-457200">
              <a:buFont typeface="Wingdings" panose="05000000000000000000" pitchFamily="2" charset="2"/>
              <a:buChar char="Ø"/>
            </a:pPr>
            <a:endParaRPr lang="en-US" sz="2600" dirty="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2600" dirty="0" smtClean="0">
                <a:solidFill>
                  <a:srgbClr val="002060"/>
                </a:solidFill>
                <a:latin typeface="Times New Roman" panose="02020603050405020304" pitchFamily="18" charset="0"/>
                <a:cs typeface="Times New Roman" panose="02020603050405020304" pitchFamily="18" charset="0"/>
              </a:rPr>
              <a:t>Displays Veteran (and dependents) personal </a:t>
            </a:r>
            <a:r>
              <a:rPr lang="en-US" sz="2600" dirty="0">
                <a:solidFill>
                  <a:srgbClr val="002060"/>
                </a:solidFill>
                <a:latin typeface="Times New Roman" panose="02020603050405020304" pitchFamily="18" charset="0"/>
                <a:cs typeface="Times New Roman" panose="02020603050405020304" pitchFamily="18" charset="0"/>
              </a:rPr>
              <a:t>information </a:t>
            </a:r>
            <a:endParaRPr lang="en-US" sz="2600" dirty="0" smtClean="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endParaRPr lang="en-US" sz="2600" dirty="0">
              <a:solidFill>
                <a:srgbClr val="002060"/>
              </a:solidFill>
              <a:latin typeface="Times New Roman" panose="02020603050405020304" pitchFamily="18" charset="0"/>
              <a:cs typeface="Times New Roman" panose="02020603050405020304" pitchFamily="18" charset="0"/>
            </a:endParaRPr>
          </a:p>
          <a:p>
            <a:pPr marL="457200" indent="-457200">
              <a:buFont typeface="Wingdings" panose="05000000000000000000" pitchFamily="2" charset="2"/>
              <a:buChar char="Ø"/>
            </a:pPr>
            <a:r>
              <a:rPr lang="en-US" sz="2600" dirty="0" smtClean="0">
                <a:solidFill>
                  <a:srgbClr val="002060"/>
                </a:solidFill>
                <a:latin typeface="Times New Roman" panose="02020603050405020304" pitchFamily="18" charset="0"/>
                <a:cs typeface="Times New Roman" panose="02020603050405020304" pitchFamily="18" charset="0"/>
              </a:rPr>
              <a:t>Unsuccessful inquiries will result in an SSA message.  See </a:t>
            </a:r>
            <a:r>
              <a:rPr lang="en-US" sz="2600" dirty="0" smtClean="0">
                <a:solidFill>
                  <a:srgbClr val="002060"/>
                </a:solidFill>
                <a:latin typeface="Times New Roman" panose="02020603050405020304" pitchFamily="18" charset="0"/>
                <a:cs typeface="Times New Roman" panose="02020603050405020304" pitchFamily="18" charset="0"/>
                <a:hlinkClick r:id="rId3"/>
              </a:rPr>
              <a:t>FOLQ User Guide</a:t>
            </a:r>
            <a:endParaRPr lang="en-US" sz="26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916572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REFERENCE_ID" val="48c204b9-85cf-4293-91f0-ea4e2b879004"/>
  <p:tag name="ARTICULATE_REFERENCE_COUNT" val="0"/>
  <p:tag name="ARTICULATE_PLAYER_GLOSSARY_XML" val="&lt;?xml version=&quot;1.0&quot; encoding=&quot;utf-16&quot;?&gt;&lt;glossary xmlns:xsi=&quot;http://www.w3.org/2001/XMLSchema-instance&quot; xmlns:xsd=&quot;http://www.w3.org/2001/XMLSchema&quot;&gt;&lt;terms /&gt;&lt;/glossary&gt;"/>
  <p:tag name="ARTICULATE_USED_PAGE_ORIENTATION" val="1"/>
  <p:tag name="ARTICULATE_USED_PAGE_SIZE" val="7"/>
  <p:tag name="TAG_BACKING_FORM_KEY" val="3215762-c:\users\lynne\documents\appeals\vsr rvsr lay evidence final.pptx"/>
  <p:tag name="ARTICULATE_PRESENTER_VERSION" val="7"/>
  <p:tag name="ARTICULATE_PROJECT_OPEN" val="0"/>
  <p:tag name="ARTICULATE_SLIDE_COUNT" val="42"/>
</p:tagLst>
</file>

<file path=ppt/theme/theme1.xml><?xml version="1.0" encoding="utf-8"?>
<a:theme xmlns:a="http://schemas.openxmlformats.org/drawingml/2006/main" name="Ppt0000000">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00000"/>
      </a:hlink>
      <a:folHlink>
        <a:srgbClr val="606060"/>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3" ma:contentTypeDescription="Create a new document." ma:contentTypeScope="" ma:versionID="3506bbe711662e7f510a98fd483a111e">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420958C-FF78-4199-8684-26A589F0978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94567239-2D12-4DA4-ACBD-83B3EAAAF41E}">
  <ds:schemaRefs>
    <ds:schemaRef ds:uri="http://schemas.microsoft.com/sharepoint/v3/contenttype/forms"/>
  </ds:schemaRefs>
</ds:datastoreItem>
</file>

<file path=customXml/itemProps3.xml><?xml version="1.0" encoding="utf-8"?>
<ds:datastoreItem xmlns:ds="http://schemas.openxmlformats.org/officeDocument/2006/customXml" ds:itemID="{A35E050F-F6DD-446A-BC54-722BE857956D}">
  <ds:schemaRefs>
    <ds:schemaRef ds:uri="http://schemas.microsoft.com/office/2006/documentManagement/types"/>
    <ds:schemaRef ds:uri="http://www.w3.org/XML/1998/namespace"/>
    <ds:schemaRef ds:uri="http://schemas.microsoft.com/office/2006/metadata/properties"/>
    <ds:schemaRef ds:uri="http://purl.org/dc/elements/1.1/"/>
    <ds:schemaRef ds:uri="http://purl.org/dc/dcmitype/"/>
    <ds:schemaRef ds:uri="http://schemas.openxmlformats.org/package/2006/metadata/core-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6093</TotalTime>
  <Words>637</Words>
  <Application>Microsoft Office PowerPoint</Application>
  <PresentationFormat>Custom</PresentationFormat>
  <Paragraphs>103</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Ppt0000000</vt:lpstr>
      <vt:lpstr>PowerPoint Presentation</vt:lpstr>
      <vt:lpstr>Objectives</vt:lpstr>
      <vt:lpstr>References</vt:lpstr>
      <vt:lpstr>What is Federal On-Line Query (FOLQ)?</vt:lpstr>
      <vt:lpstr>Accessing FOLQ</vt:lpstr>
      <vt:lpstr>Accessing FOLQ</vt:lpstr>
      <vt:lpstr>SSA Inquiry Command</vt:lpstr>
      <vt:lpstr>SHARE – SSA Inquiry</vt:lpstr>
      <vt:lpstr>Response Screen – Profile</vt:lpstr>
      <vt:lpstr>Response Screen – SSA Basic Info</vt:lpstr>
      <vt:lpstr>Response Screen – Income History</vt:lpstr>
      <vt:lpstr>Response Screen – SSI Basic Info</vt:lpstr>
      <vt:lpstr>Messages from SSA (FOLQ User Guide)</vt:lpstr>
      <vt:lpstr>Messages from SSA (FOLQ User Guide)</vt:lpstr>
      <vt:lpstr>Summary</vt:lpstr>
      <vt:lpstr>Practical Exercise</vt:lpstr>
      <vt:lpstr>Review of Practical Exercise</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SHARE (SSA/FOLQ)</dc:title>
  <dc:subject>Entry Level VSRs, Insurance Specialists and Tecnicians</dc:subject>
  <dc:creator>Department of Veterans Affairs, Veterans Benefits Administration, Compensation Service, STAFF</dc:creator>
  <cp:keywords>SSA, FOLQ, SHARE SSA, NSC, Pension, income; SSA, FOLQ, SHARE, NSC, Pension, income</cp:keywords>
  <dc:description>This lesson is intended to inform Veterans Services Representatives (VSRs) and Insurance Specialists and Technicians_x000d_
how to obtain necessary Social Security Administration (SSA) information in order to process a claim. </dc:description>
  <cp:lastModifiedBy>Gilbert, Sarah</cp:lastModifiedBy>
  <cp:revision>470</cp:revision>
  <dcterms:created xsi:type="dcterms:W3CDTF">2014-04-30T02:32:11Z</dcterms:created>
  <dcterms:modified xsi:type="dcterms:W3CDTF">2016-02-14T20:23:36Z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VSR RVSR Lay Evidence</vt:lpwstr>
  </property>
  <property fmtid="{D5CDD505-2E9C-101B-9397-08002B2CF9AE}" pid="3" name="ArticulateUseProject">
    <vt:lpwstr>1</vt:lpwstr>
  </property>
  <property fmtid="{D5CDD505-2E9C-101B-9397-08002B2CF9AE}" pid="4" name="ArticulateProjectVersion">
    <vt:lpwstr>7</vt:lpwstr>
  </property>
  <property fmtid="{D5CDD505-2E9C-101B-9397-08002B2CF9AE}" pid="5" name="ArticulateGUID">
    <vt:lpwstr>C99A1101-545A-4F06-B9B7-341CBA93A72A</vt:lpwstr>
  </property>
  <property fmtid="{D5CDD505-2E9C-101B-9397-08002B2CF9AE}" pid="6" name="ArticulateProjectFull">
    <vt:lpwstr>C:\Users\Lynne\Documents\Appeals\VSR RVSR Lay Evidence Final.ppta</vt:lpwstr>
  </property>
  <property fmtid="{D5CDD505-2E9C-101B-9397-08002B2CF9AE}" pid="7" name="ContentTypeId">
    <vt:lpwstr>0x0101003DB869E3E810774AA7B17315F3F50FE5</vt:lpwstr>
  </property>
  <property fmtid="{D5CDD505-2E9C-101B-9397-08002B2CF9AE}" pid="8" name="Language">
    <vt:lpwstr>En</vt:lpwstr>
  </property>
  <property fmtid="{D5CDD505-2E9C-101B-9397-08002B2CF9AE}" pid="9" name="Type">
    <vt:lpwstr>Presentation</vt:lpwstr>
  </property>
</Properties>
</file>