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2"/>
  </p:notesMasterIdLst>
  <p:handoutMasterIdLst>
    <p:handoutMasterId r:id="rId23"/>
  </p:handoutMasterIdLst>
  <p:sldIdLst>
    <p:sldId id="257" r:id="rId5"/>
    <p:sldId id="258" r:id="rId6"/>
    <p:sldId id="259" r:id="rId7"/>
    <p:sldId id="260" r:id="rId8"/>
    <p:sldId id="261" r:id="rId9"/>
    <p:sldId id="272" r:id="rId10"/>
    <p:sldId id="263" r:id="rId11"/>
    <p:sldId id="265" r:id="rId12"/>
    <p:sldId id="266" r:id="rId13"/>
    <p:sldId id="267" r:id="rId14"/>
    <p:sldId id="269" r:id="rId15"/>
    <p:sldId id="268" r:id="rId16"/>
    <p:sldId id="270" r:id="rId17"/>
    <p:sldId id="271" r:id="rId18"/>
    <p:sldId id="264" r:id="rId19"/>
    <p:sldId id="274" r:id="rId20"/>
    <p:sldId id="273" r:id="rId21"/>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p:scale>
          <a:sx n="74" d="100"/>
          <a:sy n="74" d="100"/>
        </p:scale>
        <p:origin x="-1992" y="-7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Times New Roman" panose="02020603050405020304" pitchFamily="18"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latin typeface="Times New Roman" panose="02020603050405020304" pitchFamily="18" charset="0"/>
              </a:rPr>
              <a:t>2/14/2016</a:t>
            </a:fld>
            <a:endParaRPr lang="en-US" dirty="0">
              <a:latin typeface="Times New Roman" panose="02020603050405020304" pitchFamily="18"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Times New Roman" panose="02020603050405020304" pitchFamily="18"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latin typeface="Times New Roman" panose="02020603050405020304" pitchFamily="18" charset="0"/>
              </a:rPr>
              <a:t>‹#›</a:t>
            </a:fld>
            <a:endParaRPr lang="en-US" dirty="0">
              <a:latin typeface="Times New Roman" panose="02020603050405020304" pitchFamily="18" charset="0"/>
            </a:endParaRPr>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New Roman" panose="02020603050405020304" pitchFamily="18" charset="0"/>
              </a:defRPr>
            </a:lvl1pPr>
          </a:lstStyle>
          <a:p>
            <a:fld id="{3DF05838-7BCA-4652-9007-BD0302928936}" type="datetimeFigureOut">
              <a:rPr lang="en-US" smtClean="0"/>
              <a:pPr/>
              <a:t>2/14/2016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imes New Roman" panose="02020603050405020304" pitchFamily="18" charset="0"/>
              </a:defRPr>
            </a:lvl1pPr>
          </a:lstStyle>
          <a:p>
            <a:fld id="{0E7C618C-DDD3-4DC9-ADAB-73264023D4F2}" type="slidenum">
              <a:rPr lang="en-US" smtClean="0"/>
              <a:pPr/>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35126" y="220663"/>
            <a:ext cx="8921749" cy="831639"/>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imes New Roman" panose="02020603050405020304" pitchFamily="18" charset="0"/>
              </a:rPr>
              <a:t>Veterans Benefits </a:t>
            </a:r>
            <a:r>
              <a:rPr lang="en-US" sz="4800" b="1" i="1" dirty="0" smtClean="0">
                <a:solidFill>
                  <a:srgbClr val="1D3275"/>
                </a:solidFill>
                <a:latin typeface="Times New Roman" panose="02020603050405020304" pitchFamily="18" charset="0"/>
              </a:rPr>
              <a:t>Administration</a:t>
            </a: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atin typeface="Times New Roman" panose="02020603050405020304" pitchFamily="18" charset="0"/>
              </a:defRPr>
            </a:lvl2pPr>
            <a:lvl3pPr>
              <a:defRPr sz="2400">
                <a:latin typeface="Times New Roman" panose="02020603050405020304" pitchFamily="18" charset="0"/>
              </a:defRPr>
            </a:lvl3pPr>
            <a:lvl4pPr>
              <a:defRPr sz="2000">
                <a:latin typeface="Times New Roman" panose="02020603050405020304" pitchFamily="18" charset="0"/>
              </a:defRPr>
            </a:lvl4pPr>
            <a:lvl5pPr>
              <a:defRPr sz="2000">
                <a:latin typeface="Times New Roman" panose="02020603050405020304" pitchFamily="18"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Times New Roman" panose="02020603050405020304" pitchFamily="18" charset="0"/>
              </a:defRPr>
            </a:lvl1pPr>
          </a:lstStyle>
          <a:p>
            <a:fld id="{36A6A193-2FDC-48DD-8023-1C75B05EEA9A}" type="slidenum">
              <a:rPr lang="en-US" smtClean="0"/>
              <a:pPr/>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859367" y="6400800"/>
            <a:ext cx="2127185"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Times New Roman" panose="02020603050405020304"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vbaw.vba.va.gov/bl/21/publicat/Users/SSA/index.htm" TargetMode="External"/><Relationship Id="rId2" Type="http://schemas.openxmlformats.org/officeDocument/2006/relationships/hyperlink" Target="http://css.vba.va.gov/SHAR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ss.vba.va.gov/SHARE/" TargetMode="External"/><Relationship Id="rId2" Type="http://schemas.openxmlformats.org/officeDocument/2006/relationships/hyperlink" Target="https://vaww.compensation.pension.km.va.gov/system/templates/selfservice/va_ka/portal.html?portalid=554400000001034" TargetMode="External"/><Relationship Id="rId1" Type="http://schemas.openxmlformats.org/officeDocument/2006/relationships/slideLayout" Target="../slideLayouts/slideLayout2.xml"/><Relationship Id="rId4" Type="http://schemas.openxmlformats.org/officeDocument/2006/relationships/hyperlink" Target="http://vbaw.vba.va.gov/bl/21/publicat/Users/SSA/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vbaw.vba.va.gov/bl/21/publicat/Users/SSA/index.ht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Times New Roman" panose="02020603050405020304" pitchFamily="18" charset="0"/>
              </a:rPr>
              <a:t>Compensation </a:t>
            </a:r>
            <a:r>
              <a:rPr lang="en-US" sz="2800" b="1" i="1" dirty="0" smtClean="0">
                <a:solidFill>
                  <a:srgbClr val="1D3275"/>
                </a:solidFill>
                <a:latin typeface="Times New Roman" panose="02020603050405020304" pitchFamily="18" charset="0"/>
              </a:rPr>
              <a:t>Service</a:t>
            </a:r>
            <a:endParaRPr lang="en-US" sz="2800" b="1" i="1" dirty="0">
              <a:solidFill>
                <a:srgbClr val="1D3275"/>
              </a:solidFill>
              <a:latin typeface="Times New Roman" panose="02020603050405020304"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Times New Roman" panose="02020603050405020304" pitchFamily="18" charset="0"/>
              </a:rPr>
              <a:t>February 2016</a:t>
            </a:r>
          </a:p>
        </p:txBody>
      </p:sp>
      <p:sp>
        <p:nvSpPr>
          <p:cNvPr id="4" name="Rectangle 2"/>
          <p:cNvSpPr txBox="1">
            <a:spLocks noChangeArrowheads="1"/>
          </p:cNvSpPr>
          <p:nvPr/>
        </p:nvSpPr>
        <p:spPr bwMode="auto">
          <a:xfrm>
            <a:off x="2209800" y="4930462"/>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Times New Roman" panose="02020603050405020304" pitchFamily="18" charset="0"/>
              </a:rPr>
              <a:t>SHARE-SSA/FOLQ</a:t>
            </a:r>
            <a:endParaRPr lang="en-US" sz="6600" i="1" kern="0" dirty="0" smtClean="0">
              <a:solidFill>
                <a:srgbClr val="003366"/>
              </a:solidFill>
              <a:latin typeface="Times New Roman" panose="02020603050405020304" pitchFamily="18"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Response Screen </a:t>
            </a:r>
            <a:r>
              <a:rPr lang="en-US" sz="4000" dirty="0" smtClean="0"/>
              <a:t>– SSA </a:t>
            </a:r>
            <a:r>
              <a:rPr lang="en-US" sz="4000" dirty="0"/>
              <a:t>Basic Info</a:t>
            </a: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
        <p:nvSpPr>
          <p:cNvPr id="6" name="TextBox 5"/>
          <p:cNvSpPr txBox="1"/>
          <p:nvPr/>
        </p:nvSpPr>
        <p:spPr>
          <a:xfrm>
            <a:off x="7186410" y="1415236"/>
            <a:ext cx="4778061" cy="4893647"/>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SMI fields – Supplemental Medical Insurance – part B (SMIB), deducted </a:t>
            </a:r>
            <a:r>
              <a:rPr lang="en-US" sz="2400" dirty="0" smtClean="0">
                <a:solidFill>
                  <a:srgbClr val="002060"/>
                </a:solidFill>
                <a:latin typeface="Times New Roman" panose="02020603050405020304" pitchFamily="18" charset="0"/>
                <a:cs typeface="Times New Roman" panose="02020603050405020304" pitchFamily="18" charset="0"/>
              </a:rPr>
              <a:t>from monthly SSA benefits </a:t>
            </a:r>
          </a:p>
          <a:p>
            <a:pPr marL="342900" indent="-342900">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The beneficiary is not paying “out of pocket” for SMIB if the SMI Buy-In Option Code is one of the following:</a:t>
            </a:r>
          </a:p>
          <a:p>
            <a:pPr marL="800100" lvl="1" indent="-342900">
              <a:buFont typeface="Arial" panose="020B0604020202020204" pitchFamily="34" charset="0"/>
              <a:buChar char="•"/>
            </a:pPr>
            <a:r>
              <a:rPr lang="en-US" sz="2400" dirty="0" err="1" smtClean="0">
                <a:solidFill>
                  <a:srgbClr val="002060"/>
                </a:solidFill>
                <a:latin typeface="Times New Roman" panose="02020603050405020304" pitchFamily="18" charset="0"/>
                <a:cs typeface="Times New Roman" panose="02020603050405020304" pitchFamily="18" charset="0"/>
              </a:rPr>
              <a:t>Pd</a:t>
            </a:r>
            <a:r>
              <a:rPr lang="en-US" sz="2400" dirty="0" smtClean="0">
                <a:solidFill>
                  <a:srgbClr val="002060"/>
                </a:solidFill>
                <a:latin typeface="Times New Roman" panose="02020603050405020304" pitchFamily="18" charset="0"/>
                <a:cs typeface="Times New Roman" panose="02020603050405020304" pitchFamily="18" charset="0"/>
              </a:rPr>
              <a:t> by Private Party</a:t>
            </a:r>
          </a:p>
          <a:p>
            <a:pPr marL="800100" lvl="1" indent="-342900">
              <a:buFont typeface="Arial" panose="020B0604020202020204" pitchFamily="34" charset="0"/>
              <a:buChar char="•"/>
            </a:pPr>
            <a:r>
              <a:rPr lang="en-US" sz="2400" dirty="0" err="1" smtClean="0">
                <a:solidFill>
                  <a:srgbClr val="002060"/>
                </a:solidFill>
                <a:latin typeface="Times New Roman" panose="02020603050405020304" pitchFamily="18" charset="0"/>
                <a:cs typeface="Times New Roman" panose="02020603050405020304" pitchFamily="18" charset="0"/>
              </a:rPr>
              <a:t>Pd</a:t>
            </a:r>
            <a:r>
              <a:rPr lang="en-US" sz="2400" dirty="0" smtClean="0">
                <a:solidFill>
                  <a:srgbClr val="002060"/>
                </a:solidFill>
                <a:latin typeface="Times New Roman" panose="02020603050405020304" pitchFamily="18" charset="0"/>
                <a:cs typeface="Times New Roman" panose="02020603050405020304" pitchFamily="18" charset="0"/>
              </a:rPr>
              <a:t> by 3</a:t>
            </a:r>
            <a:r>
              <a:rPr lang="en-US" sz="2400" baseline="30000" dirty="0" smtClean="0">
                <a:solidFill>
                  <a:srgbClr val="002060"/>
                </a:solidFill>
                <a:latin typeface="Times New Roman" panose="02020603050405020304" pitchFamily="18" charset="0"/>
                <a:cs typeface="Times New Roman" panose="02020603050405020304" pitchFamily="18" charset="0"/>
              </a:rPr>
              <a:t>rd</a:t>
            </a:r>
            <a:r>
              <a:rPr lang="en-US" sz="2400" dirty="0" smtClean="0">
                <a:solidFill>
                  <a:srgbClr val="002060"/>
                </a:solidFill>
                <a:latin typeface="Times New Roman" panose="02020603050405020304" pitchFamily="18" charset="0"/>
                <a:cs typeface="Times New Roman" panose="02020603050405020304" pitchFamily="18" charset="0"/>
              </a:rPr>
              <a:t> Party</a:t>
            </a:r>
          </a:p>
          <a:p>
            <a:pPr marL="800100" lvl="1" indent="-342900">
              <a:buFont typeface="Arial" panose="020B0604020202020204" pitchFamily="34" charset="0"/>
              <a:buChar char="•"/>
            </a:pPr>
            <a:r>
              <a:rPr lang="en-US" sz="2400" dirty="0" err="1" smtClean="0">
                <a:solidFill>
                  <a:srgbClr val="002060"/>
                </a:solidFill>
                <a:latin typeface="Times New Roman" panose="02020603050405020304" pitchFamily="18" charset="0"/>
                <a:cs typeface="Times New Roman" panose="02020603050405020304" pitchFamily="18" charset="0"/>
              </a:rPr>
              <a:t>Pd</a:t>
            </a:r>
            <a:r>
              <a:rPr lang="en-US" sz="2400" dirty="0" smtClean="0">
                <a:solidFill>
                  <a:srgbClr val="002060"/>
                </a:solidFill>
                <a:latin typeface="Times New Roman" panose="02020603050405020304" pitchFamily="18" charset="0"/>
                <a:cs typeface="Times New Roman" panose="02020603050405020304" pitchFamily="18" charset="0"/>
              </a:rPr>
              <a:t> by State</a:t>
            </a:r>
          </a:p>
          <a:p>
            <a:pPr marL="800100" lvl="1" indent="-342900">
              <a:buFont typeface="Arial" panose="020B0604020202020204" pitchFamily="34" charset="0"/>
              <a:buChar char="•"/>
            </a:pPr>
            <a:r>
              <a:rPr lang="en-US" sz="2400" dirty="0" err="1" smtClean="0">
                <a:solidFill>
                  <a:srgbClr val="002060"/>
                </a:solidFill>
                <a:latin typeface="Times New Roman" panose="02020603050405020304" pitchFamily="18" charset="0"/>
                <a:cs typeface="Times New Roman" panose="02020603050405020304" pitchFamily="18" charset="0"/>
              </a:rPr>
              <a:t>Pd</a:t>
            </a:r>
            <a:r>
              <a:rPr lang="en-US" sz="2400" dirty="0" smtClean="0">
                <a:solidFill>
                  <a:srgbClr val="002060"/>
                </a:solidFill>
                <a:latin typeface="Times New Roman" panose="02020603050405020304" pitchFamily="18" charset="0"/>
                <a:cs typeface="Times New Roman" panose="02020603050405020304" pitchFamily="18" charset="0"/>
              </a:rPr>
              <a:t> by Civil Service</a:t>
            </a:r>
            <a:endParaRPr lang="en-US" sz="2400" dirty="0">
              <a:solidFill>
                <a:srgbClr val="002060"/>
              </a:solidFill>
              <a:latin typeface="Times New Roman" panose="02020603050405020304" pitchFamily="18" charset="0"/>
              <a:cs typeface="Times New Roman" panose="02020603050405020304" pitchFamily="18" charset="0"/>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225" y="1423904"/>
            <a:ext cx="6714186" cy="4885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1949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Response Screen – Income History</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880" y="1442435"/>
            <a:ext cx="6783168" cy="4951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353839" y="1473757"/>
            <a:ext cx="4584876" cy="4893647"/>
          </a:xfrm>
          <a:prstGeom prst="rect">
            <a:avLst/>
          </a:prstGeom>
          <a:noFill/>
        </p:spPr>
        <p:txBody>
          <a:bodyPr wrap="square" rtlCol="0">
            <a:spAutoFit/>
          </a:bodyPr>
          <a:lstStyle/>
          <a:p>
            <a:r>
              <a:rPr lang="en-US" sz="2600" dirty="0" smtClean="0">
                <a:solidFill>
                  <a:srgbClr val="002060"/>
                </a:solidFill>
                <a:latin typeface="Times New Roman" panose="02020603050405020304" pitchFamily="18" charset="0"/>
                <a:cs typeface="Times New Roman" panose="02020603050405020304" pitchFamily="18" charset="0"/>
              </a:rPr>
              <a:t>Displays </a:t>
            </a:r>
            <a:r>
              <a:rPr lang="en-US" sz="2600" dirty="0">
                <a:solidFill>
                  <a:srgbClr val="002060"/>
                </a:solidFill>
                <a:latin typeface="Times New Roman" panose="02020603050405020304" pitchFamily="18" charset="0"/>
                <a:cs typeface="Times New Roman" panose="02020603050405020304" pitchFamily="18" charset="0"/>
              </a:rPr>
              <a:t>information about veteran's income type, amount, start </a:t>
            </a:r>
            <a:r>
              <a:rPr lang="en-US" sz="2600" dirty="0" smtClean="0">
                <a:solidFill>
                  <a:srgbClr val="002060"/>
                </a:solidFill>
                <a:latin typeface="Times New Roman" panose="02020603050405020304" pitchFamily="18" charset="0"/>
                <a:cs typeface="Times New Roman" panose="02020603050405020304" pitchFamily="18" charset="0"/>
              </a:rPr>
              <a:t>&amp; </a:t>
            </a:r>
            <a:r>
              <a:rPr lang="en-US" sz="2600" dirty="0">
                <a:solidFill>
                  <a:srgbClr val="002060"/>
                </a:solidFill>
                <a:latin typeface="Times New Roman" panose="02020603050405020304" pitchFamily="18" charset="0"/>
                <a:cs typeface="Times New Roman" panose="02020603050405020304" pitchFamily="18" charset="0"/>
              </a:rPr>
              <a:t>end dates, Federal Countable Income (FCI), and earned amount</a:t>
            </a:r>
            <a:r>
              <a:rPr lang="en-US" sz="2600" dirty="0" smtClean="0">
                <a:solidFill>
                  <a:srgbClr val="002060"/>
                </a:solidFill>
                <a:latin typeface="Times New Roman" panose="02020603050405020304" pitchFamily="18" charset="0"/>
                <a:cs typeface="Times New Roman" panose="02020603050405020304" pitchFamily="18" charset="0"/>
              </a:rPr>
              <a:t>.</a:t>
            </a:r>
          </a:p>
          <a:p>
            <a:endParaRPr lang="en-US" sz="26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600" dirty="0" smtClean="0">
                <a:solidFill>
                  <a:srgbClr val="002060"/>
                </a:solidFill>
                <a:latin typeface="Times New Roman" panose="02020603050405020304" pitchFamily="18" charset="0"/>
                <a:cs typeface="Times New Roman" panose="02020603050405020304" pitchFamily="18" charset="0"/>
              </a:rPr>
              <a:t>Current month’s amount of unearned income after all exclusions</a:t>
            </a:r>
          </a:p>
          <a:p>
            <a:pPr marL="342900" indent="-342900">
              <a:buFont typeface="Wingdings" panose="05000000000000000000" pitchFamily="2" charset="2"/>
              <a:buChar char="Ø"/>
            </a:pPr>
            <a:endParaRPr lang="en-US" sz="26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600" dirty="0" smtClean="0">
                <a:solidFill>
                  <a:srgbClr val="002060"/>
                </a:solidFill>
                <a:latin typeface="Times New Roman" panose="02020603050405020304" pitchFamily="18" charset="0"/>
                <a:cs typeface="Times New Roman" panose="02020603050405020304" pitchFamily="18" charset="0"/>
              </a:rPr>
              <a:t>Other potential earned income entitlements</a:t>
            </a:r>
            <a:endParaRPr lang="en-US" sz="2600" dirty="0">
              <a:solidFill>
                <a:srgbClr val="002060"/>
              </a:solidFill>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bwMode="auto">
          <a:xfrm flipH="1" flipV="1">
            <a:off x="4546243" y="3335629"/>
            <a:ext cx="3103808" cy="1159098"/>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9" name="Right Brace 8"/>
          <p:cNvSpPr/>
          <p:nvPr/>
        </p:nvSpPr>
        <p:spPr bwMode="auto">
          <a:xfrm>
            <a:off x="5859888" y="4790941"/>
            <a:ext cx="283335" cy="82424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11" name="Straight Arrow Connector 10"/>
          <p:cNvCxnSpPr/>
          <p:nvPr/>
        </p:nvCxnSpPr>
        <p:spPr bwMode="auto">
          <a:xfrm flipH="1" flipV="1">
            <a:off x="6226937" y="5203066"/>
            <a:ext cx="1423114" cy="721216"/>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10385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Response Screen – SSI Basic Info</a:t>
            </a:r>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379" y="1379520"/>
            <a:ext cx="6817216" cy="4974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753082" y="1881723"/>
            <a:ext cx="4108360" cy="3539430"/>
          </a:xfrm>
          <a:prstGeom prst="rect">
            <a:avLst/>
          </a:prstGeom>
          <a:noFill/>
        </p:spPr>
        <p:txBody>
          <a:bodyPr wrap="square" rtlCol="0">
            <a:spAutoFit/>
          </a:bodyPr>
          <a:lstStyle/>
          <a:p>
            <a:r>
              <a:rPr lang="en-US" sz="2800" dirty="0" smtClean="0">
                <a:solidFill>
                  <a:srgbClr val="002060"/>
                </a:solidFill>
                <a:latin typeface="Times New Roman" panose="02020603050405020304" pitchFamily="18" charset="0"/>
                <a:cs typeface="Times New Roman" panose="02020603050405020304" pitchFamily="18" charset="0"/>
              </a:rPr>
              <a:t>This screen will show if the beneficiary is receiving SSI benefits.  SSI benefits do not affect NSC Pension, as this benefit is public assistance.  These are unearned incomes and gross payable amounts.</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359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Messages from SSA (FOLQ User Guide)</a:t>
            </a: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22749" y="1466761"/>
            <a:ext cx="5995764" cy="4778350"/>
          </a:xfrm>
          <a:prstGeom prst="rect">
            <a:avLst/>
          </a:prstGeom>
          <a:noFill/>
          <a:ln>
            <a:noFill/>
          </a:ln>
          <a:effectLst>
            <a:innerShdw blurRad="114300">
              <a:prstClr val="black"/>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5229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Messages from SSA (FOLQ User Guide)</a:t>
            </a:r>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3454" y="1608898"/>
            <a:ext cx="6817216" cy="4515970"/>
          </a:xfrm>
          <a:prstGeom prst="rect">
            <a:avLst/>
          </a:prstGeom>
          <a:noFill/>
          <a:ln>
            <a:noFill/>
          </a:ln>
          <a:effectLst>
            <a:innerShdw blurRad="114300">
              <a:prstClr val="black"/>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213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Summary</a:t>
            </a:r>
          </a:p>
        </p:txBody>
      </p:sp>
      <p:sp>
        <p:nvSpPr>
          <p:cNvPr id="3" name="Content Placeholder 2"/>
          <p:cNvSpPr>
            <a:spLocks noGrp="1"/>
          </p:cNvSpPr>
          <p:nvPr>
            <p:ph idx="1"/>
          </p:nvPr>
        </p:nvSpPr>
        <p:spPr>
          <a:xfrm>
            <a:off x="847165" y="1493950"/>
            <a:ext cx="10945906" cy="4752304"/>
          </a:xfrm>
        </p:spPr>
        <p:txBody>
          <a:bodyPr>
            <a:normAutofit fontScale="92500" lnSpcReduction="10000"/>
          </a:bodyPr>
          <a:lstStyle/>
          <a:p>
            <a:r>
              <a:rPr lang="en-US" sz="3500" dirty="0" smtClean="0"/>
              <a:t>VA employees requiring the information to perform job duties may access the SHARE-SSA/FOLQ system</a:t>
            </a:r>
          </a:p>
          <a:p>
            <a:r>
              <a:rPr lang="en-US" sz="3500" dirty="0" smtClean="0"/>
              <a:t>SHARE-SSA/FOLQ information may be accessed by using the “SSA Inquiry” function in SHARE</a:t>
            </a:r>
          </a:p>
          <a:p>
            <a:r>
              <a:rPr lang="en-US" sz="3500" dirty="0" smtClean="0"/>
              <a:t>Information found on the SHARE-SSA/FOLQ response screens is applied to job-related tasks – </a:t>
            </a:r>
            <a:r>
              <a:rPr lang="en-US" sz="3500" dirty="0" smtClean="0">
                <a:hlinkClick r:id="rId2"/>
              </a:rPr>
              <a:t>SHARE User Guide </a:t>
            </a:r>
            <a:r>
              <a:rPr lang="en-US" sz="3500" dirty="0" smtClean="0"/>
              <a:t> &amp; </a:t>
            </a:r>
            <a:r>
              <a:rPr lang="en-US" sz="3500" dirty="0" smtClean="0">
                <a:hlinkClick r:id="rId3"/>
              </a:rPr>
              <a:t>FOLQ User Guide</a:t>
            </a:r>
            <a:r>
              <a:rPr lang="en-US" sz="3500" dirty="0" smtClean="0"/>
              <a:t> provide explanations of each screen</a:t>
            </a:r>
          </a:p>
          <a:p>
            <a:r>
              <a:rPr lang="en-US" sz="3500" dirty="0" smtClean="0"/>
              <a:t>SHARE-SSA/FOLQ messages from SSA can be found in the </a:t>
            </a:r>
            <a:r>
              <a:rPr lang="en-US" sz="3500" dirty="0" smtClean="0">
                <a:hlinkClick r:id="rId3"/>
              </a:rPr>
              <a:t>FOLQ User Guide</a:t>
            </a:r>
            <a:endParaRPr lang="en-US" sz="3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3221628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Practical Exercise</a:t>
            </a:r>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pic>
        <p:nvPicPr>
          <p:cNvPr id="2051" name="Picture 3" descr="C:\Users\VbaDenJonesM\AppData\Local\Microsoft\Windows\Temporary Internet Files\Content.IE5\F6DR0IXI\test-clip-art-cpa-school-te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608" y="1599364"/>
            <a:ext cx="5735392" cy="4715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01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Review of Practical Exercise</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pic>
        <p:nvPicPr>
          <p:cNvPr id="1035" name="Picture 11" descr="C:\Users\VbaDenJonesM\AppData\Local\Microsoft\Windows\Temporary Internet Files\Content.IE5\YOBMFW3S\revie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790" y="1976908"/>
            <a:ext cx="8639576" cy="3702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94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Objectives</a:t>
            </a:r>
            <a:endParaRPr lang="en-US" sz="4000" dirty="0"/>
          </a:p>
        </p:txBody>
      </p:sp>
      <p:sp>
        <p:nvSpPr>
          <p:cNvPr id="3" name="Content Placeholder 2"/>
          <p:cNvSpPr>
            <a:spLocks noGrp="1"/>
          </p:cNvSpPr>
          <p:nvPr>
            <p:ph idx="1"/>
          </p:nvPr>
        </p:nvSpPr>
        <p:spPr>
          <a:xfrm>
            <a:off x="656823" y="1558344"/>
            <a:ext cx="11217498" cy="4662152"/>
          </a:xfrm>
        </p:spPr>
        <p:txBody>
          <a:bodyPr>
            <a:noAutofit/>
          </a:bodyPr>
          <a:lstStyle/>
          <a:p>
            <a:pPr lvl="0" hangingPunct="0"/>
            <a:r>
              <a:rPr lang="en-US" sz="3200" dirty="0" smtClean="0"/>
              <a:t>Recognize </a:t>
            </a:r>
            <a:r>
              <a:rPr lang="en-US" sz="3200" dirty="0"/>
              <a:t>what the SHARE-SSA/Federal On-Line Query (FOLQ) program is and who has access to </a:t>
            </a:r>
            <a:r>
              <a:rPr lang="en-US" sz="3200" dirty="0" smtClean="0"/>
              <a:t>it</a:t>
            </a:r>
            <a:endParaRPr lang="en-US" sz="3200" dirty="0"/>
          </a:p>
          <a:p>
            <a:r>
              <a:rPr lang="en-US" sz="3200" dirty="0" smtClean="0"/>
              <a:t>Perform the inquiry function of the </a:t>
            </a:r>
            <a:r>
              <a:rPr lang="en-US" sz="3200" dirty="0"/>
              <a:t>SHARE-SSA/FOLQ </a:t>
            </a:r>
            <a:r>
              <a:rPr lang="en-US" sz="3200" dirty="0" smtClean="0"/>
              <a:t>program</a:t>
            </a:r>
          </a:p>
          <a:p>
            <a:pPr lvl="0" hangingPunct="0"/>
            <a:r>
              <a:rPr lang="en-US" sz="3200" dirty="0"/>
              <a:t>Apply the information </a:t>
            </a:r>
            <a:r>
              <a:rPr lang="en-US" sz="3200" dirty="0" smtClean="0"/>
              <a:t>from each </a:t>
            </a:r>
            <a:r>
              <a:rPr lang="en-US" sz="3200" dirty="0"/>
              <a:t>SHARE-SSA/FOLQ response </a:t>
            </a:r>
            <a:r>
              <a:rPr lang="en-US" sz="3200" dirty="0" smtClean="0"/>
              <a:t>screen in order </a:t>
            </a:r>
            <a:r>
              <a:rPr lang="en-US" sz="3200" dirty="0"/>
              <a:t>to perform job-related </a:t>
            </a:r>
            <a:r>
              <a:rPr lang="en-US" sz="3200" dirty="0" smtClean="0"/>
              <a:t>tasks</a:t>
            </a:r>
            <a:endParaRPr lang="en-US" sz="3200" dirty="0"/>
          </a:p>
          <a:p>
            <a:r>
              <a:rPr lang="en-US" sz="3200" dirty="0" smtClean="0"/>
              <a:t>Interpret </a:t>
            </a:r>
            <a:r>
              <a:rPr lang="en-US" sz="3200" dirty="0"/>
              <a:t>SHARE-SSA/FOLQ </a:t>
            </a:r>
            <a:r>
              <a:rPr lang="en-US" sz="3200" dirty="0" smtClean="0"/>
              <a:t>messages</a:t>
            </a: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References</a:t>
            </a:r>
          </a:p>
        </p:txBody>
      </p:sp>
      <p:sp>
        <p:nvSpPr>
          <p:cNvPr id="3" name="Content Placeholder 2"/>
          <p:cNvSpPr>
            <a:spLocks noGrp="1"/>
          </p:cNvSpPr>
          <p:nvPr>
            <p:ph idx="1"/>
          </p:nvPr>
        </p:nvSpPr>
        <p:spPr/>
        <p:txBody>
          <a:bodyPr>
            <a:normAutofit/>
          </a:bodyPr>
          <a:lstStyle/>
          <a:p>
            <a:pPr marL="463550" indent="-463550"/>
            <a:r>
              <a:rPr lang="en-US" sz="3600" dirty="0" smtClean="0">
                <a:hlinkClick r:id="rId2"/>
              </a:rPr>
              <a:t>M21-1, Part III, Subpart iii, 3.A.3</a:t>
            </a:r>
            <a:r>
              <a:rPr lang="en-US" sz="3600" dirty="0"/>
              <a:t> – </a:t>
            </a:r>
            <a:r>
              <a:rPr lang="en-US" sz="3600" dirty="0" smtClean="0"/>
              <a:t>Obtaining Information Through </a:t>
            </a:r>
            <a:r>
              <a:rPr lang="en-US" sz="3600" dirty="0"/>
              <a:t>Federal On-Line Query (FOLQ)</a:t>
            </a:r>
            <a:endParaRPr lang="en-US" sz="3600" dirty="0" smtClean="0"/>
          </a:p>
          <a:p>
            <a:pPr marL="463550" indent="-463550"/>
            <a:r>
              <a:rPr lang="en-US" sz="3600" dirty="0" smtClean="0">
                <a:hlinkClick r:id="rId2"/>
              </a:rPr>
              <a:t>M21-1, Part III, Subpart iii, 3.A.4</a:t>
            </a:r>
            <a:r>
              <a:rPr lang="en-US" sz="3600" dirty="0"/>
              <a:t> – </a:t>
            </a:r>
            <a:r>
              <a:rPr lang="en-US" sz="3600" dirty="0" smtClean="0"/>
              <a:t>VA Requests for Verification of SSA Monthly Payments</a:t>
            </a:r>
          </a:p>
          <a:p>
            <a:pPr marL="463550" indent="-463550"/>
            <a:r>
              <a:rPr lang="en-US" sz="3600" dirty="0" smtClean="0"/>
              <a:t>SHARE </a:t>
            </a:r>
            <a:r>
              <a:rPr lang="en-US" sz="3600" dirty="0" smtClean="0">
                <a:hlinkClick r:id="rId3"/>
              </a:rPr>
              <a:t>User Guide </a:t>
            </a:r>
            <a:endParaRPr lang="en-US" sz="3600" dirty="0" smtClean="0"/>
          </a:p>
          <a:p>
            <a:pPr marL="463550" indent="-463550"/>
            <a:r>
              <a:rPr lang="en-US" sz="3600" dirty="0" smtClean="0"/>
              <a:t>SSA </a:t>
            </a:r>
            <a:r>
              <a:rPr lang="en-US" sz="3600" dirty="0" smtClean="0">
                <a:hlinkClick r:id="rId4"/>
              </a:rPr>
              <a:t>Federal On-Line Query (FOLQ) System User Guide</a:t>
            </a:r>
            <a:endParaRPr lang="en-US" sz="3600"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What is Federal On-Line Query (FOLQ)?</a:t>
            </a:r>
          </a:p>
        </p:txBody>
      </p:sp>
      <p:sp>
        <p:nvSpPr>
          <p:cNvPr id="3" name="Content Placeholder 2"/>
          <p:cNvSpPr>
            <a:spLocks noGrp="1"/>
          </p:cNvSpPr>
          <p:nvPr>
            <p:ph idx="1"/>
          </p:nvPr>
        </p:nvSpPr>
        <p:spPr>
          <a:xfrm>
            <a:off x="847165" y="1686083"/>
            <a:ext cx="10945906" cy="4521534"/>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Read-only, person-specific, real-time query developed by the Social Security Administration (SSA)</a:t>
            </a:r>
          </a:p>
          <a:p>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3200" dirty="0" smtClean="0">
                <a:latin typeface="Times New Roman" panose="02020603050405020304" pitchFamily="18" charset="0"/>
                <a:cs typeface="Times New Roman" panose="02020603050405020304" pitchFamily="18" charset="0"/>
              </a:rPr>
              <a:t>Data provided:</a:t>
            </a:r>
          </a:p>
          <a:p>
            <a:pPr marL="457200" lvl="1" indent="0">
              <a:buNone/>
            </a:pPr>
            <a:endParaRPr lang="en-US" sz="1200" dirty="0" smtClean="0">
              <a:latin typeface="Times New Roman" panose="02020603050405020304" pitchFamily="18" charset="0"/>
              <a:cs typeface="Times New Roman" panose="02020603050405020304" pitchFamily="18" charset="0"/>
            </a:endParaRPr>
          </a:p>
          <a:p>
            <a:pPr lvl="2"/>
            <a:r>
              <a:rPr lang="en-US" sz="2800" dirty="0" smtClean="0">
                <a:latin typeface="Times New Roman" panose="02020603050405020304" pitchFamily="18" charset="0"/>
                <a:cs typeface="Times New Roman" panose="02020603050405020304" pitchFamily="18" charset="0"/>
              </a:rPr>
              <a:t>Verification of Social Security numbers (SSNs)</a:t>
            </a:r>
          </a:p>
          <a:p>
            <a:pPr lvl="2"/>
            <a:r>
              <a:rPr lang="en-US" sz="2800" dirty="0" smtClean="0">
                <a:latin typeface="Times New Roman" panose="02020603050405020304" pitchFamily="18" charset="0"/>
                <a:cs typeface="Times New Roman" panose="02020603050405020304" pitchFamily="18" charset="0"/>
              </a:rPr>
              <a:t>Title II, Retirement, Survivors, and Disability Insurance data</a:t>
            </a:r>
          </a:p>
          <a:p>
            <a:pPr lvl="2"/>
            <a:r>
              <a:rPr lang="en-US" sz="2800" dirty="0" smtClean="0">
                <a:latin typeface="Times New Roman" panose="02020603050405020304" pitchFamily="18" charset="0"/>
                <a:cs typeface="Times New Roman" panose="02020603050405020304" pitchFamily="18" charset="0"/>
              </a:rPr>
              <a:t>Title XVI, Supplemental Security Income (SSI) data</a:t>
            </a:r>
          </a:p>
          <a:p>
            <a:pPr lvl="2"/>
            <a:r>
              <a:rPr lang="en-US" sz="2800" dirty="0" smtClean="0">
                <a:latin typeface="Times New Roman" panose="02020603050405020304" pitchFamily="18" charset="0"/>
                <a:cs typeface="Times New Roman" panose="02020603050405020304" pitchFamily="18" charset="0"/>
              </a:rPr>
              <a:t>A limited payment history file</a:t>
            </a:r>
          </a:p>
          <a:p>
            <a:pPr lvl="1"/>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Accessing FOLQ</a:t>
            </a:r>
          </a:p>
        </p:txBody>
      </p:sp>
      <p:sp>
        <p:nvSpPr>
          <p:cNvPr id="3" name="Content Placeholder 2"/>
          <p:cNvSpPr>
            <a:spLocks noGrp="1"/>
          </p:cNvSpPr>
          <p:nvPr>
            <p:ph idx="1"/>
          </p:nvPr>
        </p:nvSpPr>
        <p:spPr>
          <a:xfrm>
            <a:off x="847165" y="1506829"/>
            <a:ext cx="10945906" cy="4790940"/>
          </a:xfrm>
        </p:spPr>
        <p:txBody>
          <a:bodyPr>
            <a:normAutofit/>
          </a:bodyPr>
          <a:lstStyle/>
          <a:p>
            <a:r>
              <a:rPr lang="en-US" sz="3200" dirty="0" smtClean="0"/>
              <a:t>SSA Inquiry command in SHARE</a:t>
            </a:r>
          </a:p>
          <a:p>
            <a:pPr marL="0" indent="0">
              <a:buNone/>
            </a:pPr>
            <a:endParaRPr lang="en-US" sz="1300" dirty="0" smtClean="0"/>
          </a:p>
          <a:p>
            <a:r>
              <a:rPr lang="en-US" sz="3200" dirty="0" smtClean="0"/>
              <a:t>Information provided</a:t>
            </a:r>
          </a:p>
          <a:p>
            <a:pPr lvl="1"/>
            <a:r>
              <a:rPr lang="en-US" sz="2800" dirty="0" smtClean="0">
                <a:latin typeface="Times New Roman" panose="02020603050405020304" pitchFamily="18" charset="0"/>
                <a:cs typeface="Times New Roman" panose="02020603050405020304" pitchFamily="18" charset="0"/>
              </a:rPr>
              <a:t>Vital information (SSN, address, and/or date of birth &amp; death)</a:t>
            </a:r>
          </a:p>
          <a:p>
            <a:pPr lvl="1"/>
            <a:r>
              <a:rPr lang="en-US" sz="2800" dirty="0" smtClean="0">
                <a:latin typeface="Times New Roman" panose="02020603050405020304" pitchFamily="18" charset="0"/>
                <a:cs typeface="Times New Roman" panose="02020603050405020304" pitchFamily="18" charset="0"/>
              </a:rPr>
              <a:t>SSA benefit information</a:t>
            </a:r>
          </a:p>
          <a:p>
            <a:pPr lvl="1"/>
            <a:r>
              <a:rPr lang="en-US" sz="2800" dirty="0" smtClean="0">
                <a:latin typeface="Times New Roman" panose="02020603050405020304" pitchFamily="18" charset="0"/>
                <a:cs typeface="Times New Roman" panose="02020603050405020304" pitchFamily="18" charset="0"/>
              </a:rPr>
              <a:t>Unearned income history</a:t>
            </a:r>
          </a:p>
          <a:p>
            <a:pPr lvl="1"/>
            <a:r>
              <a:rPr lang="en-US" sz="2800" dirty="0" smtClean="0">
                <a:latin typeface="Times New Roman" panose="02020603050405020304" pitchFamily="18" charset="0"/>
                <a:cs typeface="Times New Roman" panose="02020603050405020304" pitchFamily="18" charset="0"/>
              </a:rPr>
              <a:t>SSI information</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2940879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Accessing FOLQ</a:t>
            </a:r>
          </a:p>
        </p:txBody>
      </p:sp>
      <p:sp>
        <p:nvSpPr>
          <p:cNvPr id="3" name="Content Placeholder 2"/>
          <p:cNvSpPr>
            <a:spLocks noGrp="1"/>
          </p:cNvSpPr>
          <p:nvPr>
            <p:ph idx="1"/>
          </p:nvPr>
        </p:nvSpPr>
        <p:spPr>
          <a:xfrm>
            <a:off x="847165" y="1519708"/>
            <a:ext cx="10945906" cy="4778062"/>
          </a:xfrm>
        </p:spPr>
        <p:txBody>
          <a:bodyPr>
            <a:normAutofit/>
          </a:bodyPr>
          <a:lstStyle/>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Authorized access – VSRs, Insurance Specialists &amp; Technicians, </a:t>
            </a:r>
            <a:r>
              <a:rPr lang="en-US" sz="2800" dirty="0" smtClean="0">
                <a:latin typeface="Times New Roman" panose="02020603050405020304" pitchFamily="18" charset="0"/>
                <a:cs typeface="Times New Roman" panose="02020603050405020304" pitchFamily="18" charset="0"/>
              </a:rPr>
              <a:t>and their </a:t>
            </a:r>
            <a:r>
              <a:rPr lang="en-US" sz="2800" dirty="0">
                <a:latin typeface="Times New Roman" panose="02020603050405020304" pitchFamily="18" charset="0"/>
                <a:cs typeface="Times New Roman" panose="02020603050405020304" pitchFamily="18" charset="0"/>
              </a:rPr>
              <a:t>supervisors</a:t>
            </a:r>
          </a:p>
          <a:p>
            <a:r>
              <a:rPr lang="en-US" dirty="0" smtClean="0"/>
              <a:t>Restrictions for users:</a:t>
            </a:r>
          </a:p>
          <a:p>
            <a:pPr lvl="1"/>
            <a:r>
              <a:rPr lang="en-US" dirty="0" smtClean="0">
                <a:latin typeface="Times New Roman" panose="02020603050405020304" pitchFamily="18" charset="0"/>
                <a:cs typeface="Times New Roman" panose="02020603050405020304" pitchFamily="18" charset="0"/>
              </a:rPr>
              <a:t>SSA data is 3</a:t>
            </a:r>
            <a:r>
              <a:rPr lang="en-US" baseline="30000" dirty="0" smtClean="0">
                <a:latin typeface="Times New Roman" panose="02020603050405020304" pitchFamily="18" charset="0"/>
                <a:cs typeface="Times New Roman" panose="02020603050405020304" pitchFamily="18" charset="0"/>
              </a:rPr>
              <a:t>rd</a:t>
            </a:r>
            <a:r>
              <a:rPr lang="en-US" dirty="0" smtClean="0">
                <a:latin typeface="Times New Roman" panose="02020603050405020304" pitchFamily="18" charset="0"/>
                <a:cs typeface="Times New Roman" panose="02020603050405020304" pitchFamily="18" charset="0"/>
              </a:rPr>
              <a:t> party information (due process necessary for any adverse action based on this info)</a:t>
            </a:r>
          </a:p>
          <a:p>
            <a:pPr lvl="1"/>
            <a:r>
              <a:rPr lang="en-US" dirty="0" smtClean="0">
                <a:latin typeface="Times New Roman" panose="02020603050405020304" pitchFamily="18" charset="0"/>
                <a:cs typeface="Times New Roman" panose="02020603050405020304" pitchFamily="18" charset="0"/>
              </a:rPr>
              <a:t>SSA data is under the restrictions of the Privacy Act</a:t>
            </a:r>
          </a:p>
          <a:p>
            <a:pPr lvl="1"/>
            <a:r>
              <a:rPr lang="en-US" dirty="0" smtClean="0">
                <a:latin typeface="Times New Roman" panose="02020603050405020304" pitchFamily="18" charset="0"/>
                <a:cs typeface="Times New Roman" panose="02020603050405020304" pitchFamily="18" charset="0"/>
              </a:rPr>
              <a:t>Data use is for the purpose of verifying information in order to process claims</a:t>
            </a:r>
          </a:p>
          <a:p>
            <a:r>
              <a:rPr lang="en-US" dirty="0" smtClean="0">
                <a:latin typeface="Times New Roman" panose="02020603050405020304" pitchFamily="18" charset="0"/>
                <a:cs typeface="Times New Roman" panose="02020603050405020304" pitchFamily="18" charset="0"/>
              </a:rPr>
              <a:t>All users must sign a Certificate of Understanding annually</a:t>
            </a:r>
          </a:p>
          <a:p>
            <a:r>
              <a:rPr lang="en-US" dirty="0" smtClean="0">
                <a:latin typeface="Times New Roman" panose="02020603050405020304" pitchFamily="18" charset="0"/>
                <a:cs typeface="Times New Roman" panose="02020603050405020304" pitchFamily="18" charset="0"/>
              </a:rPr>
              <a:t>Security – VBA has an audit system which runs behind the transactions being processed</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66248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SSA Inquiry Command</a:t>
            </a:r>
          </a:p>
        </p:txBody>
      </p:sp>
      <p:sp>
        <p:nvSpPr>
          <p:cNvPr id="3" name="Content Placeholder 2"/>
          <p:cNvSpPr>
            <a:spLocks noGrp="1"/>
          </p:cNvSpPr>
          <p:nvPr>
            <p:ph idx="1"/>
          </p:nvPr>
        </p:nvSpPr>
        <p:spPr>
          <a:xfrm>
            <a:off x="847165" y="1584102"/>
            <a:ext cx="10945906" cy="4662152"/>
          </a:xfrm>
        </p:spPr>
        <p:txBody>
          <a:bodyPr>
            <a:normAutofit fontScale="92500" lnSpcReduction="20000"/>
          </a:bodyPr>
          <a:lstStyle/>
          <a:p>
            <a:r>
              <a:rPr lang="en-US" sz="3500" dirty="0" smtClean="0"/>
              <a:t>Allows VA to access information provided by SSA through FOLQ</a:t>
            </a:r>
          </a:p>
          <a:p>
            <a:pPr lvl="1"/>
            <a:r>
              <a:rPr lang="en-US" sz="3000" dirty="0" smtClean="0">
                <a:latin typeface="Times New Roman" panose="02020603050405020304" pitchFamily="18" charset="0"/>
                <a:cs typeface="Times New Roman" panose="02020603050405020304" pitchFamily="18" charset="0"/>
              </a:rPr>
              <a:t>Monthly SSA benefits paid to a Veteran, Veteran’s spouse/surviving spouse, Veteran’s surviving children, Veteran’s parents</a:t>
            </a:r>
          </a:p>
          <a:p>
            <a:pPr lvl="1"/>
            <a:endParaRPr lang="en-US" sz="1300" dirty="0" smtClean="0">
              <a:latin typeface="Times New Roman" panose="02020603050405020304" pitchFamily="18" charset="0"/>
              <a:cs typeface="Times New Roman" panose="02020603050405020304" pitchFamily="18" charset="0"/>
            </a:endParaRPr>
          </a:p>
          <a:p>
            <a:r>
              <a:rPr lang="en-US" sz="3500" dirty="0" smtClean="0">
                <a:latin typeface="Times New Roman" panose="02020603050405020304" pitchFamily="18" charset="0"/>
                <a:cs typeface="Times New Roman" panose="02020603050405020304" pitchFamily="18" charset="0"/>
              </a:rPr>
              <a:t>User must provide</a:t>
            </a:r>
          </a:p>
          <a:p>
            <a:pPr lvl="1"/>
            <a:r>
              <a:rPr lang="en-US" sz="3000" dirty="0" smtClean="0">
                <a:latin typeface="Times New Roman" panose="02020603050405020304" pitchFamily="18" charset="0"/>
                <a:cs typeface="Times New Roman" panose="02020603050405020304" pitchFamily="18" charset="0"/>
              </a:rPr>
              <a:t>Name</a:t>
            </a:r>
          </a:p>
          <a:p>
            <a:pPr lvl="1"/>
            <a:r>
              <a:rPr lang="en-US" sz="3000" dirty="0" smtClean="0">
                <a:latin typeface="Times New Roman" panose="02020603050405020304" pitchFamily="18" charset="0"/>
                <a:cs typeface="Times New Roman" panose="02020603050405020304" pitchFamily="18" charset="0"/>
              </a:rPr>
              <a:t>SSN</a:t>
            </a:r>
          </a:p>
          <a:p>
            <a:pPr lvl="1"/>
            <a:r>
              <a:rPr lang="en-US" sz="3000" dirty="0" smtClean="0">
                <a:latin typeface="Times New Roman" panose="02020603050405020304" pitchFamily="18" charset="0"/>
                <a:cs typeface="Times New Roman" panose="02020603050405020304" pitchFamily="18" charset="0"/>
              </a:rPr>
              <a:t>Date of birth</a:t>
            </a:r>
          </a:p>
          <a:p>
            <a:pPr lvl="1"/>
            <a:r>
              <a:rPr lang="en-US" sz="3000" dirty="0" smtClean="0">
                <a:latin typeface="Times New Roman" panose="02020603050405020304" pitchFamily="18" charset="0"/>
                <a:cs typeface="Times New Roman" panose="02020603050405020304" pitchFamily="18" charset="0"/>
              </a:rPr>
              <a:t>VA file number</a:t>
            </a:r>
          </a:p>
          <a:p>
            <a:pPr lvl="1"/>
            <a:r>
              <a:rPr lang="en-US" sz="3000" dirty="0" smtClean="0">
                <a:latin typeface="Times New Roman" panose="02020603050405020304" pitchFamily="18" charset="0"/>
                <a:cs typeface="Times New Roman" panose="02020603050405020304" pitchFamily="18" charset="0"/>
              </a:rPr>
              <a:t>Reason for inquiry</a:t>
            </a:r>
          </a:p>
          <a:p>
            <a:pPr lvl="1"/>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420650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SHARE – SSA Inquiry</a:t>
            </a:r>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5121" y="1426380"/>
            <a:ext cx="6574016" cy="4987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7340957" y="1738649"/>
            <a:ext cx="4443211" cy="3970318"/>
          </a:xfrm>
          <a:prstGeom prst="rect">
            <a:avLst/>
          </a:prstGeom>
          <a:noFill/>
        </p:spPr>
        <p:txBody>
          <a:bodyPr wrap="square" rtlCol="0">
            <a:spAutoFit/>
          </a:bodyPr>
          <a:lstStyle/>
          <a:p>
            <a:r>
              <a:rPr lang="en-US" sz="2800" dirty="0" smtClean="0">
                <a:solidFill>
                  <a:srgbClr val="002060"/>
                </a:solidFill>
                <a:latin typeface="Times New Roman" panose="02020603050405020304" pitchFamily="18" charset="0"/>
                <a:cs typeface="Times New Roman" panose="02020603050405020304" pitchFamily="18" charset="0"/>
              </a:rPr>
              <a:t>The SSA Inquiry command in SHARE allows users to input necessary information in order to verify:</a:t>
            </a:r>
          </a:p>
          <a:p>
            <a:endParaRPr lang="en-US" sz="28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Benefits</a:t>
            </a:r>
          </a:p>
          <a:p>
            <a:pPr marL="342900" indent="-342900">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Date of death</a:t>
            </a:r>
          </a:p>
          <a:p>
            <a:pPr marL="342900" indent="-342900">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Personal information</a:t>
            </a:r>
          </a:p>
          <a:p>
            <a:pPr marL="342900" indent="-342900">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Social Security Number</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278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4000" dirty="0"/>
              <a:t>Response Screen – Profile</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416" y="1481070"/>
            <a:ext cx="6682875" cy="4878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340958" y="1674252"/>
            <a:ext cx="4726546" cy="4093428"/>
          </a:xfrm>
          <a:prstGeom prst="rect">
            <a:avLst/>
          </a:prstGeom>
          <a:noFill/>
        </p:spPr>
        <p:txBody>
          <a:bodyPr wrap="square" rtlCol="0">
            <a:spAutoFit/>
          </a:bodyPr>
          <a:lstStyle/>
          <a:p>
            <a:pPr marL="457200" indent="-457200">
              <a:buFont typeface="Wingdings" panose="05000000000000000000" pitchFamily="2" charset="2"/>
              <a:buChar char="Ø"/>
            </a:pPr>
            <a:r>
              <a:rPr lang="en-US" sz="2600" dirty="0" smtClean="0">
                <a:solidFill>
                  <a:srgbClr val="002060"/>
                </a:solidFill>
                <a:latin typeface="Times New Roman" panose="02020603050405020304" pitchFamily="18" charset="0"/>
                <a:cs typeface="Times New Roman" panose="02020603050405020304" pitchFamily="18" charset="0"/>
              </a:rPr>
              <a:t>The first </a:t>
            </a:r>
            <a:r>
              <a:rPr lang="en-US" sz="2600" dirty="0">
                <a:solidFill>
                  <a:srgbClr val="002060"/>
                </a:solidFill>
                <a:latin typeface="Times New Roman" panose="02020603050405020304" pitchFamily="18" charset="0"/>
                <a:cs typeface="Times New Roman" panose="02020603050405020304" pitchFamily="18" charset="0"/>
              </a:rPr>
              <a:t>screen displayed after a </a:t>
            </a:r>
            <a:r>
              <a:rPr lang="en-US" sz="2600" b="1" i="1" dirty="0">
                <a:solidFill>
                  <a:srgbClr val="002060"/>
                </a:solidFill>
                <a:latin typeface="Times New Roman" panose="02020603050405020304" pitchFamily="18" charset="0"/>
                <a:cs typeface="Times New Roman" panose="02020603050405020304" pitchFamily="18" charset="0"/>
              </a:rPr>
              <a:t>successful</a:t>
            </a:r>
            <a:r>
              <a:rPr lang="en-US" sz="2600" b="1" dirty="0">
                <a:solidFill>
                  <a:srgbClr val="002060"/>
                </a:solidFill>
                <a:latin typeface="Times New Roman" panose="02020603050405020304" pitchFamily="18" charset="0"/>
                <a:cs typeface="Times New Roman" panose="02020603050405020304" pitchFamily="18" charset="0"/>
              </a:rPr>
              <a:t> </a:t>
            </a:r>
            <a:r>
              <a:rPr lang="en-US" sz="2600" dirty="0">
                <a:solidFill>
                  <a:srgbClr val="002060"/>
                </a:solidFill>
                <a:latin typeface="Times New Roman" panose="02020603050405020304" pitchFamily="18" charset="0"/>
                <a:cs typeface="Times New Roman" panose="02020603050405020304" pitchFamily="18" charset="0"/>
              </a:rPr>
              <a:t>SSA </a:t>
            </a:r>
            <a:r>
              <a:rPr lang="en-US" sz="2600" dirty="0" smtClean="0">
                <a:solidFill>
                  <a:srgbClr val="002060"/>
                </a:solidFill>
                <a:latin typeface="Times New Roman" panose="02020603050405020304" pitchFamily="18" charset="0"/>
                <a:cs typeface="Times New Roman" panose="02020603050405020304" pitchFamily="18" charset="0"/>
              </a:rPr>
              <a:t>inquiry</a:t>
            </a:r>
          </a:p>
          <a:p>
            <a:pPr marL="457200" indent="-457200">
              <a:buFont typeface="Wingdings" panose="05000000000000000000" pitchFamily="2" charset="2"/>
              <a:buChar char="Ø"/>
            </a:pPr>
            <a:endParaRPr lang="en-US" sz="2600"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600" dirty="0" smtClean="0">
                <a:solidFill>
                  <a:srgbClr val="002060"/>
                </a:solidFill>
                <a:latin typeface="Times New Roman" panose="02020603050405020304" pitchFamily="18" charset="0"/>
                <a:cs typeface="Times New Roman" panose="02020603050405020304" pitchFamily="18" charset="0"/>
              </a:rPr>
              <a:t>Displays Veteran (and dependents) personal </a:t>
            </a:r>
            <a:r>
              <a:rPr lang="en-US" sz="2600" dirty="0">
                <a:solidFill>
                  <a:srgbClr val="002060"/>
                </a:solidFill>
                <a:latin typeface="Times New Roman" panose="02020603050405020304" pitchFamily="18" charset="0"/>
                <a:cs typeface="Times New Roman" panose="02020603050405020304" pitchFamily="18" charset="0"/>
              </a:rPr>
              <a:t>information </a:t>
            </a:r>
            <a:endParaRPr lang="en-US" sz="2600" dirty="0" smtClean="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endParaRPr lang="en-US" sz="2600"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600" dirty="0" smtClean="0">
                <a:solidFill>
                  <a:srgbClr val="002060"/>
                </a:solidFill>
                <a:latin typeface="Times New Roman" panose="02020603050405020304" pitchFamily="18" charset="0"/>
                <a:cs typeface="Times New Roman" panose="02020603050405020304" pitchFamily="18" charset="0"/>
              </a:rPr>
              <a:t>Unsuccessful inquiries will result in an SSA message.  See </a:t>
            </a:r>
            <a:r>
              <a:rPr lang="en-US" sz="2600" dirty="0" smtClean="0">
                <a:solidFill>
                  <a:srgbClr val="002060"/>
                </a:solidFill>
                <a:latin typeface="Times New Roman" panose="02020603050405020304" pitchFamily="18" charset="0"/>
                <a:cs typeface="Times New Roman" panose="02020603050405020304" pitchFamily="18" charset="0"/>
                <a:hlinkClick r:id="rId3"/>
              </a:rPr>
              <a:t>FOLQ User Guide</a:t>
            </a:r>
            <a:endParaRPr lang="en-US"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1657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606060"/>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A35E050F-F6DD-446A-BC54-722BE857956D}">
  <ds:schemaRef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6093</TotalTime>
  <Words>637</Words>
  <Application>Microsoft Office PowerPoint</Application>
  <PresentationFormat>Custom</PresentationFormat>
  <Paragraphs>103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Ppt0000000</vt:lpstr>
      <vt:lpstr>PowerPoint Presentation</vt:lpstr>
      <vt:lpstr>Objectives</vt:lpstr>
      <vt:lpstr>References</vt:lpstr>
      <vt:lpstr>What is Federal On-Line Query (FOLQ)?</vt:lpstr>
      <vt:lpstr>Accessing FOLQ</vt:lpstr>
      <vt:lpstr>Accessing FOLQ</vt:lpstr>
      <vt:lpstr>SSA Inquiry Command</vt:lpstr>
      <vt:lpstr>SHARE – SSA Inquiry</vt:lpstr>
      <vt:lpstr>Response Screen – Profile</vt:lpstr>
      <vt:lpstr>Response Screen – SSA Basic Info</vt:lpstr>
      <vt:lpstr>Response Screen – Income History</vt:lpstr>
      <vt:lpstr>Response Screen – SSI Basic Info</vt:lpstr>
      <vt:lpstr>Messages from SSA (FOLQ User Guide)</vt:lpstr>
      <vt:lpstr>Messages from SSA (FOLQ User Guide)</vt:lpstr>
      <vt:lpstr>Summary</vt:lpstr>
      <vt:lpstr>Practical Exercise</vt:lpstr>
      <vt:lpstr>Review of Practical Exercise</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 (SSA/FOLQ)</dc:title>
  <dc:subject>Entry Level VSRs, Insurance Specialists and Tecnicians</dc:subject>
  <dc:creator>Department of Veterans Affairs, Veterans Benefits Administration, Compensation Service, STAFF</dc:creator>
  <cp:keywords>SSA, FOLQ, SHARE SSA, NSC, Pension, income; SSA, FOLQ, SHARE, NSC, Pension, income</cp:keywords>
  <dc:description>This lesson is intended to inform Veterans Services Representatives (VSRs) and Insurance Specialists and Technicians_x000d_
how to obtain necessary Social Security Administration (SSA) information in order to process a claim. </dc:description>
  <cp:lastModifiedBy>Gilbert, Sarah</cp:lastModifiedBy>
  <cp:revision>470</cp:revision>
  <dcterms:created xsi:type="dcterms:W3CDTF">2014-04-30T02:32:11Z</dcterms:created>
  <dcterms:modified xsi:type="dcterms:W3CDTF">2016-02-14T20:23:36Z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