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3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7.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8.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44"/>
  </p:notesMasterIdLst>
  <p:handoutMasterIdLst>
    <p:handoutMasterId r:id="rId45"/>
  </p:handoutMasterIdLst>
  <p:sldIdLst>
    <p:sldId id="257" r:id="rId5"/>
    <p:sldId id="258" r:id="rId6"/>
    <p:sldId id="259" r:id="rId7"/>
    <p:sldId id="294" r:id="rId8"/>
    <p:sldId id="260" r:id="rId9"/>
    <p:sldId id="261" r:id="rId10"/>
    <p:sldId id="262" r:id="rId11"/>
    <p:sldId id="263" r:id="rId12"/>
    <p:sldId id="264" r:id="rId13"/>
    <p:sldId id="265" r:id="rId14"/>
    <p:sldId id="266" r:id="rId15"/>
    <p:sldId id="267" r:id="rId16"/>
    <p:sldId id="299" r:id="rId17"/>
    <p:sldId id="295" r:id="rId18"/>
    <p:sldId id="268" r:id="rId19"/>
    <p:sldId id="269" r:id="rId20"/>
    <p:sldId id="270" r:id="rId21"/>
    <p:sldId id="271" r:id="rId22"/>
    <p:sldId id="300" r:id="rId23"/>
    <p:sldId id="275" r:id="rId24"/>
    <p:sldId id="276" r:id="rId25"/>
    <p:sldId id="272" r:id="rId26"/>
    <p:sldId id="273" r:id="rId27"/>
    <p:sldId id="277" r:id="rId28"/>
    <p:sldId id="278" r:id="rId29"/>
    <p:sldId id="279" r:id="rId30"/>
    <p:sldId id="280" r:id="rId31"/>
    <p:sldId id="301" r:id="rId32"/>
    <p:sldId id="281" r:id="rId33"/>
    <p:sldId id="296" r:id="rId34"/>
    <p:sldId id="283" r:id="rId35"/>
    <p:sldId id="284" r:id="rId36"/>
    <p:sldId id="285" r:id="rId37"/>
    <p:sldId id="286" r:id="rId38"/>
    <p:sldId id="287" r:id="rId39"/>
    <p:sldId id="288" r:id="rId40"/>
    <p:sldId id="289" r:id="rId41"/>
    <p:sldId id="290" r:id="rId42"/>
    <p:sldId id="298"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3" clrIdx="0"/>
  <p:cmAuthor id="1" name="Devin.Johnston" initials="DJohnston"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3" autoAdjust="0"/>
    <p:restoredTop sz="68581" autoAdjust="0"/>
  </p:normalViewPr>
  <p:slideViewPr>
    <p:cSldViewPr snapToGrid="0">
      <p:cViewPr varScale="1">
        <p:scale>
          <a:sx n="73" d="100"/>
          <a:sy n="73" d="100"/>
        </p:scale>
        <p:origin x="1386" y="54"/>
      </p:cViewPr>
      <p:guideLst>
        <p:guide orient="horz" pos="2160"/>
        <p:guide pos="2880"/>
      </p:guideLst>
    </p:cSldViewPr>
  </p:slideViewPr>
  <p:outlineViewPr>
    <p:cViewPr>
      <p:scale>
        <a:sx n="33" d="100"/>
        <a:sy n="33" d="100"/>
      </p:scale>
      <p:origin x="0" y="262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Welcome to the Entitlement to Individual Unemployability Benefit course.  Click anywhere, or press enter to continue.</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 CFR 4.16(a)</a:t>
            </a:r>
          </a:p>
          <a:p>
            <a:pPr marL="0" indent="0">
              <a:buNone/>
            </a:pPr>
            <a:r>
              <a:rPr lang="en-US" sz="1600" dirty="0"/>
              <a:t>For the purpose of consideration as one 60 percent or one 40 percent disability, the following will be considered as one disability:</a:t>
            </a:r>
          </a:p>
          <a:p>
            <a:r>
              <a:rPr lang="en-US" dirty="0"/>
              <a:t>disabilities of one or both upper extremities, or of one or both lower extremities, including the bilateral factor, if applicable,</a:t>
            </a:r>
          </a:p>
          <a:p>
            <a:r>
              <a:rPr lang="en-US" dirty="0"/>
              <a:t>disabilities resulting from common etiology or a single accident,</a:t>
            </a:r>
          </a:p>
          <a:p>
            <a:r>
              <a:rPr lang="en-US" dirty="0"/>
              <a:t>disabilities affecting a single body system, multiple disabilities incurred in combat, </a:t>
            </a:r>
          </a:p>
          <a:p>
            <a:r>
              <a:rPr lang="en-US" dirty="0"/>
              <a:t>or multiple disabilities incurred as a former prisoner of war (FPOW).</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126930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38 CFR 4.16(a) </a:t>
            </a:r>
            <a:r>
              <a:rPr lang="en-US" i="1" dirty="0"/>
              <a:t>Examples</a:t>
            </a:r>
          </a:p>
          <a:p>
            <a:r>
              <a:rPr lang="en-US" dirty="0"/>
              <a:t>Consider the following as one disability: </a:t>
            </a:r>
            <a:r>
              <a:rPr lang="en-US" dirty="0">
                <a:latin typeface="Times New Roman" panose="02020603050405020304" pitchFamily="18" charset="0"/>
                <a:cs typeface="Times New Roman" panose="02020603050405020304" pitchFamily="18" charset="0"/>
              </a:rPr>
              <a:t>multiple disabilities granted as a result of herbicide exposure (common etiology)</a:t>
            </a:r>
          </a:p>
          <a:p>
            <a:r>
              <a:rPr lang="en-US" dirty="0">
                <a:latin typeface="Times New Roman" panose="02020603050405020304" pitchFamily="18" charset="0"/>
                <a:cs typeface="Times New Roman" panose="02020603050405020304" pitchFamily="18" charset="0"/>
              </a:rPr>
              <a:t>multiple disabilities of the musculoskeletal system (single body system) </a:t>
            </a:r>
          </a:p>
          <a:p>
            <a:r>
              <a:rPr lang="en-US" dirty="0">
                <a:latin typeface="Times New Roman" panose="02020603050405020304" pitchFamily="18" charset="0"/>
                <a:cs typeface="Times New Roman" panose="02020603050405020304" pitchFamily="18" charset="0"/>
              </a:rPr>
              <a:t>or multiple gunshot wounds as the result of combat service (incurred in combat)</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1248261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 CFR 4.16(a) </a:t>
            </a:r>
            <a:r>
              <a:rPr lang="en-US" i="0" dirty="0"/>
              <a:t>(continued)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outerShdw blurRad="38100" dist="38100" dir="2700000" algn="tl">
                    <a:srgbClr val="000000">
                      <a:alpha val="43137"/>
                    </a:srgbClr>
                  </a:outerShdw>
                </a:effectLst>
              </a:rPr>
              <a:t>Important</a:t>
            </a:r>
            <a:r>
              <a:rPr lang="en-US" dirty="0"/>
              <a:t>: In determining whether the Veteran's SC disabilities meet the </a:t>
            </a:r>
            <a:r>
              <a:rPr lang="en-US" dirty="0" err="1"/>
              <a:t>schedular</a:t>
            </a:r>
            <a:r>
              <a:rPr lang="en-US" dirty="0"/>
              <a:t> requirement as stated in 38 CFR 4.16(a), all SC disabilities will be considered.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determination is not restricted to only those SC disabilities that cause or contribute to unemployability.</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414166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 CFR 4.16(a) </a:t>
            </a:r>
            <a:r>
              <a:rPr lang="en-US" i="0" dirty="0"/>
              <a:t>(continued)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outerShdw blurRad="38100" dist="38100" dir="2700000" algn="tl">
                    <a:srgbClr val="000000">
                      <a:alpha val="43137"/>
                    </a:srgbClr>
                  </a:outerShdw>
                </a:effectLst>
              </a:rPr>
              <a:t>Example</a:t>
            </a:r>
            <a:r>
              <a:rPr lang="en-US" dirty="0"/>
              <a:t>: A Veteran is SC for diabetes mellitus at 40%, right shoulder arthritis at 30%, ulcerative colitis at 30%, posttraumatic stress disorder (PTSD) at 30%, and low back strain at 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combined disability evaluation is 80%. The evidence demonstrates that all SC disabilities,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for diabetes mellitus, cause or contribute to rendering the Veteran unable to secure or follow substantially gainful employment.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TDIU would be awarded under 38 CFR 4.16(a) as the Veteran meets the </a:t>
            </a:r>
            <a:r>
              <a:rPr lang="en-US" dirty="0" err="1"/>
              <a:t>schedular</a:t>
            </a:r>
            <a:r>
              <a:rPr lang="en-US" dirty="0"/>
              <a:t> requirements of the regulation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(combined disability evaluation of at least 70% and one disability, diabetes mellitus, rated at least 40%).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2745494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a:t>Developing IU Claims</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Evidence to Establish Entitlement to IU</a:t>
            </a:r>
          </a:p>
          <a:p>
            <a:pPr marL="0" indent="0">
              <a:buNone/>
            </a:pPr>
            <a:r>
              <a:rPr lang="en-US" dirty="0"/>
              <a:t>A decision concerning entitlement to an IU evaluation is based on a review of all available evidence, </a:t>
            </a:r>
          </a:p>
          <a:p>
            <a:pPr marL="0" indent="0">
              <a:buNone/>
            </a:pPr>
            <a:r>
              <a:rPr lang="en-US" dirty="0"/>
              <a:t>which should be sufficient to evaluate the current severity of the SC disability or disabilities that the Veteran states </a:t>
            </a:r>
          </a:p>
          <a:p>
            <a:pPr marL="0" indent="0">
              <a:buNone/>
            </a:pPr>
            <a:r>
              <a:rPr lang="en-US" dirty="0"/>
              <a:t>and or the evidence indicates prevents substantially gainful employment the impact of SC disability or disabilities upon employability, and employment status.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3616716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5103 Notice</a:t>
            </a:r>
          </a:p>
          <a:p>
            <a:pPr marL="0" indent="0">
              <a:buNone/>
            </a:pPr>
            <a:r>
              <a:rPr lang="en-US" sz="1650" dirty="0"/>
              <a:t>In rare instances, ROs may still need to send claimants the traditional Section 5103 notice letter </a:t>
            </a:r>
          </a:p>
          <a:p>
            <a:pPr marL="0" indent="0">
              <a:buNone/>
            </a:pPr>
            <a:r>
              <a:rPr lang="en-US" sz="1650" dirty="0"/>
              <a:t>but only when one of the following methods was not utilized in the filing of the claim: </a:t>
            </a:r>
          </a:p>
          <a:p>
            <a:r>
              <a:rPr lang="en-US" sz="1500" dirty="0"/>
              <a:t>on a standard EZ application form when filing </a:t>
            </a:r>
            <a:r>
              <a:rPr lang="en-US" sz="1500" dirty="0">
                <a:latin typeface="Times New Roman" panose="02020603050405020304" pitchFamily="18" charset="0"/>
                <a:cs typeface="Times New Roman" panose="02020603050405020304" pitchFamily="18" charset="0"/>
              </a:rPr>
              <a:t>a claim through the Fully Developed Claim (FDC) program, </a:t>
            </a:r>
          </a:p>
          <a:p>
            <a:r>
              <a:rPr lang="en-US" sz="1500" dirty="0">
                <a:latin typeface="Times New Roman" panose="02020603050405020304" pitchFamily="18" charset="0"/>
                <a:cs typeface="Times New Roman" panose="02020603050405020304" pitchFamily="18" charset="0"/>
              </a:rPr>
              <a:t>or a claim through the standard claims process, </a:t>
            </a:r>
            <a:r>
              <a:rPr lang="en-US" sz="1500" dirty="0"/>
              <a:t>through online claims submission via </a:t>
            </a:r>
            <a:r>
              <a:rPr lang="en-US" sz="1500" dirty="0" err="1">
                <a:latin typeface="Times New Roman" panose="02020603050405020304" pitchFamily="18" charset="0"/>
                <a:cs typeface="Times New Roman" panose="02020603050405020304" pitchFamily="18" charset="0"/>
              </a:rPr>
              <a:t>eBenefits</a:t>
            </a:r>
            <a:r>
              <a:rPr lang="en-US" sz="1500" dirty="0">
                <a:latin typeface="Times New Roman" panose="02020603050405020304" pitchFamily="18" charset="0"/>
                <a:cs typeface="Times New Roman" panose="02020603050405020304" pitchFamily="18" charset="0"/>
              </a:rPr>
              <a:t>, </a:t>
            </a:r>
          </a:p>
          <a:p>
            <a:r>
              <a:rPr lang="en-US" sz="1500" dirty="0">
                <a:latin typeface="Times New Roman" panose="02020603050405020304" pitchFamily="18" charset="0"/>
                <a:cs typeface="Times New Roman" panose="02020603050405020304" pitchFamily="18" charset="0"/>
              </a:rPr>
              <a:t>Or the Stakeholder Enterprise Portal (SEP), or </a:t>
            </a:r>
            <a:r>
              <a:rPr lang="en-US" sz="1500" dirty="0"/>
              <a:t>when an automated Section 5103 notice is generated during the establishment of the end product (EP), </a:t>
            </a:r>
          </a:p>
          <a:p>
            <a:r>
              <a:rPr lang="en-US" sz="1500" dirty="0"/>
              <a:t>via the </a:t>
            </a:r>
            <a:r>
              <a:rPr lang="en-US" sz="1500" dirty="0">
                <a:latin typeface="Times New Roman" panose="02020603050405020304" pitchFamily="18" charset="0"/>
                <a:cs typeface="Times New Roman" panose="02020603050405020304" pitchFamily="18" charset="0"/>
              </a:rPr>
              <a:t>Veterans Benefits Management System (VBMS), or Letter Creator.</a:t>
            </a:r>
            <a:endParaRPr lang="en-US" sz="1875"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2860104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 Form 21-8940</a:t>
            </a:r>
          </a:p>
          <a:p>
            <a:pPr marL="0" indent="0">
              <a:buNone/>
            </a:pPr>
            <a:r>
              <a:rPr lang="en-US" dirty="0"/>
              <a:t>Forward a VA Form 21-8940 , Veteran’s Application for Increased Compensation based on Unemployability, </a:t>
            </a:r>
          </a:p>
          <a:p>
            <a:pPr marL="0" indent="0">
              <a:buNone/>
            </a:pPr>
            <a:r>
              <a:rPr lang="en-US" dirty="0"/>
              <a:t>to the Veteran if a request for IU is expressly raised by the Veteran, </a:t>
            </a:r>
          </a:p>
          <a:p>
            <a:pPr marL="0" indent="0">
              <a:buNone/>
            </a:pPr>
            <a:r>
              <a:rPr lang="en-US" dirty="0"/>
              <a:t>Or reasonably raised by the evidence of record. (RVSR determination)</a:t>
            </a:r>
          </a:p>
          <a:p>
            <a:pPr marL="0" indent="0">
              <a:buNone/>
            </a:pPr>
            <a:r>
              <a:rPr lang="en-US" sz="1200" b="1" i="1" dirty="0">
                <a:effectLst>
                  <a:outerShdw blurRad="38100" dist="38100" dir="2700000" algn="tl">
                    <a:srgbClr val="000000">
                      <a:alpha val="43137"/>
                    </a:srgbClr>
                  </a:outerShdw>
                </a:effectLst>
              </a:rPr>
              <a:t>Note</a:t>
            </a:r>
            <a:r>
              <a:rPr lang="en-US" sz="1200" dirty="0"/>
              <a:t>: TDIU can be claimed on any of the following VA Forms 21-526, 526b, 526c, &amp; 526EZ.  </a:t>
            </a:r>
          </a:p>
          <a:p>
            <a:pPr marL="0" indent="0">
              <a:buNone/>
            </a:pPr>
            <a:r>
              <a:rPr lang="en-US" sz="1200" dirty="0"/>
              <a:t>A substantially complete </a:t>
            </a:r>
            <a:r>
              <a:rPr lang="en-US" sz="1200" b="1" dirty="0">
                <a:effectLst>
                  <a:outerShdw blurRad="38100" dist="38100" dir="2700000" algn="tl">
                    <a:srgbClr val="000000">
                      <a:alpha val="43137"/>
                    </a:srgbClr>
                  </a:outerShdw>
                </a:effectLst>
              </a:rPr>
              <a:t>VA Form 21-8940 is required </a:t>
            </a:r>
            <a:r>
              <a:rPr lang="en-US" sz="1200" dirty="0"/>
              <a:t>to establish entitlement to IU, and meets the requirement for a claim submitted on a prescribed form.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3626745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Veteran’s Responsibility to Specify a Disability or Disabilities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part of a substantially complete application for IU,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 will require that the claimant with multiple SC disabilities specify at least one disability that he or she believes causes the unemployability.</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1691472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History Requirements in IU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last five years that he or she worked: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Request VA Forms 21-4192, Request for Employment Information in Connection with Claim for Disability Benefit,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the Veteran’s last year of employment even if the Veteran has not worked for five years or more.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a:p>
        </p:txBody>
      </p:sp>
    </p:spTree>
    <p:extLst>
      <p:ext uri="{BB962C8B-B14F-4D97-AF65-F5344CB8AC3E}">
        <p14:creationId xmlns:p14="http://schemas.microsoft.com/office/powerpoint/2010/main" val="279090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Objectives for this course are: to demonstrate a comprehensive understanding of</a:t>
            </a:r>
          </a:p>
          <a:p>
            <a:pPr lvl="0"/>
            <a:r>
              <a:rPr lang="en-US" dirty="0"/>
              <a:t>eligibility criteria for individual unemployability (IU), </a:t>
            </a:r>
          </a:p>
          <a:p>
            <a:pPr lvl="0"/>
            <a:r>
              <a:rPr lang="en-US" dirty="0"/>
              <a:t>development of claims for IU, </a:t>
            </a:r>
          </a:p>
          <a:p>
            <a:r>
              <a:rPr lang="en-US" dirty="0"/>
              <a:t>promulgation of decisions for IU, </a:t>
            </a:r>
          </a:p>
          <a:p>
            <a:r>
              <a:rPr lang="en-US" dirty="0"/>
              <a:t>and addressing continued entitlement to IU.</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4098764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History Requirements in IU Claims (continued)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effectLst>
                  <a:outerShdw blurRad="38100" dist="38100" dir="2700000" algn="tl">
                    <a:srgbClr val="000000">
                      <a:alpha val="43137"/>
                    </a:srgbClr>
                  </a:outerShdw>
                </a:effectLst>
              </a:rPr>
              <a:t>Exception</a:t>
            </a:r>
            <a:r>
              <a:rPr lang="en-US" dirty="0">
                <a:effectLst>
                  <a:outerShdw blurRad="38100" dist="38100" dir="2700000" algn="tl">
                    <a:srgbClr val="000000">
                      <a:alpha val="43137"/>
                    </a:srgbClr>
                  </a:outerShdw>
                </a:effectLst>
              </a:rPr>
              <a:t>:</a:t>
            </a:r>
            <a:r>
              <a:rPr lang="en-US" dirty="0"/>
              <a:t>  Do not send the VA Form 21-4192 to the Veteran’s last employer if the evidence of record is sufficient to award increased compensation based on IU and the Veteran has returned a substantially complete VA Form 21-8940 indicating he or she is unemployed.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a:p>
        </p:txBody>
      </p:sp>
    </p:spTree>
    <p:extLst>
      <p:ext uri="{BB962C8B-B14F-4D97-AF65-F5344CB8AC3E}">
        <p14:creationId xmlns:p14="http://schemas.microsoft.com/office/powerpoint/2010/main" val="977400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Requesting Employment Information from Employers</a:t>
            </a:r>
          </a:p>
          <a:p>
            <a:r>
              <a:rPr lang="en-US" sz="1875" dirty="0"/>
              <a:t>Send a VA Form 21-4192 to the former employer(s) for which the Veteran worked during his/her last year of employment.</a:t>
            </a:r>
          </a:p>
          <a:p>
            <a:r>
              <a:rPr lang="en-US" sz="1875" dirty="0"/>
              <a:t>At the same time, send a copy of VA Form 21-4192 to the Veteran and request that their previous employer complete and return the form.</a:t>
            </a:r>
          </a:p>
          <a:p>
            <a:r>
              <a:rPr lang="en-US" sz="1875" dirty="0"/>
              <a:t>If VA Form 21-4192 is not received from the Veteran’s employer(s) within 15 days </a:t>
            </a:r>
            <a:r>
              <a:rPr lang="en-US" sz="1575" dirty="0">
                <a:latin typeface="Times New Roman" panose="02020603050405020304" pitchFamily="18" charset="0"/>
                <a:cs typeface="Times New Roman" panose="02020603050405020304" pitchFamily="18" charset="0"/>
              </a:rPr>
              <a:t>send a follow-up request to the employer(s) for VA Form 21-4192, </a:t>
            </a:r>
          </a:p>
          <a:p>
            <a:r>
              <a:rPr lang="en-US" sz="1575" dirty="0">
                <a:latin typeface="Times New Roman" panose="02020603050405020304" pitchFamily="18" charset="0"/>
                <a:cs typeface="Times New Roman" panose="02020603050405020304" pitchFamily="18" charset="0"/>
              </a:rPr>
              <a:t>allowing an additional 15 days for response, and notify the Veteran that it is ultimately the Veteran’s responsibility to obtain this information.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3447526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Evidence Requirements in IU Claims</a:t>
            </a:r>
          </a:p>
          <a:p>
            <a:pPr marL="0" indent="0">
              <a:buNone/>
            </a:pPr>
            <a:r>
              <a:rPr lang="en-US" dirty="0"/>
              <a:t>The evidence should reflect the Veteran’s condition within the past 12 months and include, but need not be limited to</a:t>
            </a:r>
          </a:p>
          <a:p>
            <a:r>
              <a:rPr lang="en-US" dirty="0"/>
              <a:t>the results of VA examination(s), hospital reports, and/or outpatient treatment records.</a:t>
            </a:r>
          </a:p>
          <a:p>
            <a:pPr marL="0" indent="0">
              <a:buNone/>
            </a:pPr>
            <a:r>
              <a:rPr lang="en-US" b="1" i="1" dirty="0">
                <a:effectLst>
                  <a:outerShdw blurRad="38100" dist="38100" dir="2700000" algn="tl">
                    <a:srgbClr val="000000">
                      <a:alpha val="43137"/>
                    </a:srgbClr>
                  </a:outerShdw>
                </a:effectLst>
              </a:rPr>
              <a:t>Important</a:t>
            </a:r>
            <a:r>
              <a:rPr lang="en-US" dirty="0"/>
              <a:t>: A medical examination is not automatically required in every IU claim. </a:t>
            </a:r>
          </a:p>
          <a:p>
            <a:pPr marL="0" indent="0">
              <a:buNone/>
            </a:pPr>
            <a:r>
              <a:rPr lang="en-US" dirty="0"/>
              <a:t>An examination is required if the information and evidence of record does not contain sufficient competent medical evidence to decide the claim.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3775886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 Request Builder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comment on the effect of the Veteran's service connected disabilities on his or her ability to function in an occupational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describe any identified functional limitations.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refrain from opining on if the veteran is unemployable or employable; instead focus and reflect on the functional impairments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how these impairments impacts occupational and employment activities.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3335016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to Obtain SSA Reports in IU Claims </a:t>
            </a:r>
          </a:p>
          <a:p>
            <a:pPr marL="0" indent="0">
              <a:buNone/>
            </a:pPr>
            <a:r>
              <a:rPr lang="en-US" dirty="0"/>
              <a:t>Obtain and consider complete copies of the Social Security Administration (SSA) decision (grants and denials) </a:t>
            </a:r>
          </a:p>
          <a:p>
            <a:pPr marL="0" indent="0">
              <a:buNone/>
            </a:pPr>
            <a:r>
              <a:rPr lang="en-US" dirty="0"/>
              <a:t>and any supporting medical records when evidence of record is insufficient to award increased compensation based on IU, </a:t>
            </a:r>
          </a:p>
          <a:p>
            <a:pPr marL="0" indent="0">
              <a:buNone/>
            </a:pPr>
            <a:r>
              <a:rPr lang="en-US" dirty="0"/>
              <a:t>And the Veteran’s claims folder shows that the Veteran has been examined or awarded disability benefits by SSA.</a:t>
            </a:r>
          </a:p>
          <a:p>
            <a:pPr marL="0" indent="0">
              <a:buNone/>
            </a:pPr>
            <a:r>
              <a:rPr lang="en-US" sz="1200" b="1" i="0" dirty="0">
                <a:effectLst/>
              </a:rPr>
              <a:t>Note</a:t>
            </a:r>
            <a:r>
              <a:rPr lang="en-US" sz="1200" i="0" dirty="0">
                <a:effectLst/>
              </a:rPr>
              <a:t>: </a:t>
            </a:r>
            <a:r>
              <a:rPr lang="en-US" sz="1200" dirty="0"/>
              <a:t>Regional offices (ROs) are not required to request SSA records when a Veteran fails to return the VA Form 21-8940.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a:p>
        </p:txBody>
      </p:sp>
    </p:spTree>
    <p:extLst>
      <p:ext uri="{BB962C8B-B14F-4D97-AF65-F5344CB8AC3E}">
        <p14:creationId xmlns:p14="http://schemas.microsoft.com/office/powerpoint/2010/main" val="3822153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Obtain SSA Reports</a:t>
            </a:r>
          </a:p>
          <a:p>
            <a:pPr marL="0" indent="0">
              <a:buNone/>
            </a:pPr>
            <a:r>
              <a:rPr lang="en-US" dirty="0"/>
              <a:t>Regional Offices (ROs) are required to request records through the SSA-GSO website, and follow the format for the requests as outlined in the SSA-GSO User Guide. </a:t>
            </a:r>
          </a:p>
          <a:p>
            <a:pPr marL="0" indent="0">
              <a:buNone/>
            </a:pPr>
            <a:r>
              <a:rPr lang="en-US" b="1" i="1" dirty="0">
                <a:effectLst>
                  <a:outerShdw blurRad="38100" dist="38100" dir="2700000" algn="tl">
                    <a:srgbClr val="000000">
                      <a:alpha val="43137"/>
                    </a:srgbClr>
                  </a:outerShdw>
                </a:effectLst>
              </a:rPr>
              <a:t>Note</a:t>
            </a:r>
            <a:r>
              <a:rPr lang="en-US" dirty="0"/>
              <a:t>: SSA allows only a limited number of employees at each RO to have access to SSA-GSO.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3226571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and How to Obtain Vocational Rehabilitation Records in IU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evidence of record indicates that the Veteran was seen by the Vocational Rehabilitation and Employment Service (VR&amp;E)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evidence of record is insufficient to award IU, obtain and evaluate any records related to this contact.</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2458261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Considering IU Claims for National Guard and Reservists</a:t>
            </a:r>
          </a:p>
          <a:p>
            <a:pPr marL="0" indent="0">
              <a:buNone/>
            </a:pPr>
            <a:r>
              <a:rPr lang="en-US" dirty="0"/>
              <a:t>If a Veteran is currently serving in the National Guard or Reserves, the reviewer should consider the following:</a:t>
            </a:r>
          </a:p>
          <a:p>
            <a:r>
              <a:rPr lang="en-US" dirty="0"/>
              <a:t>Determine if a medical examiner has indicated that a Veteran is unable to perform his/her military duties due to SC disability.</a:t>
            </a:r>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a:p>
        </p:txBody>
      </p:sp>
    </p:spTree>
    <p:extLst>
      <p:ext uri="{BB962C8B-B14F-4D97-AF65-F5344CB8AC3E}">
        <p14:creationId xmlns:p14="http://schemas.microsoft.com/office/powerpoint/2010/main" val="2861660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Considering IU Claims for National Guard and Reservists (continued)</a:t>
            </a:r>
          </a:p>
          <a:p>
            <a:r>
              <a:rPr lang="en-US" dirty="0"/>
              <a:t>Make sure that the latest service treatment records (STRS) are of record. </a:t>
            </a:r>
          </a:p>
          <a:p>
            <a:r>
              <a:rPr lang="en-US" dirty="0"/>
              <a:t>Such records may aid in determining if the disability is preventing the Veteran from performing his/her current Guard or Reserve duties. </a:t>
            </a:r>
          </a:p>
          <a:p>
            <a:pPr marL="0" indent="0">
              <a:buNone/>
            </a:pPr>
            <a:r>
              <a:rPr lang="en-US" dirty="0"/>
              <a:t>If the evidence of record is not sufficient to award increased compensation based on IU, request that the unit commander complete and return VA Form 21-4192.</a:t>
            </a:r>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a:p>
        </p:txBody>
      </p:sp>
    </p:spTree>
    <p:extLst>
      <p:ext uri="{BB962C8B-B14F-4D97-AF65-F5344CB8AC3E}">
        <p14:creationId xmlns:p14="http://schemas.microsoft.com/office/powerpoint/2010/main" val="2703880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Self-Employment Development</a:t>
            </a:r>
          </a:p>
          <a:p>
            <a:pPr marL="0" indent="0">
              <a:buNone/>
            </a:pPr>
            <a:r>
              <a:rPr lang="en-US" dirty="0"/>
              <a:t>Request that the Veteran furnish a statement regarding the types of work performed number of hours worked per week, </a:t>
            </a:r>
          </a:p>
          <a:p>
            <a:pPr marL="0" indent="0">
              <a:buNone/>
            </a:pPr>
            <a:r>
              <a:rPr lang="en-US" dirty="0"/>
              <a:t>And amount of time lost in the previous 12 months due to SC disabilities.</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a:p>
        </p:txBody>
      </p:sp>
    </p:spTree>
    <p:extLst>
      <p:ext uri="{BB962C8B-B14F-4D97-AF65-F5344CB8AC3E}">
        <p14:creationId xmlns:p14="http://schemas.microsoft.com/office/powerpoint/2010/main" val="128691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references for this course are listed on the screen.  You may click any hyperlinked references for further details.</a:t>
            </a: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3922239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a:t>Promulgation Considerations for IU</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Reasonably Raised Claims of IU</a:t>
            </a:r>
          </a:p>
          <a:p>
            <a:pPr marL="0" indent="0">
              <a:buNone/>
            </a:pPr>
            <a:r>
              <a:rPr lang="en-US" dirty="0"/>
              <a:t>When a reasonably raised claim of IU is identified, and additional evidence is needed </a:t>
            </a:r>
          </a:p>
          <a:p>
            <a:pPr marL="0" indent="0">
              <a:buNone/>
            </a:pPr>
            <a:r>
              <a:rPr lang="en-US" dirty="0"/>
              <a:t>the RVSR will rate all other claimed issues that can be decided, </a:t>
            </a:r>
          </a:p>
          <a:p>
            <a:r>
              <a:rPr lang="en-US" dirty="0"/>
              <a:t>show the issue of potential IU entitlement as deferred in the rating decision, </a:t>
            </a:r>
          </a:p>
          <a:p>
            <a:r>
              <a:rPr lang="en-US" dirty="0"/>
              <a:t>and the reasonably raised IU issue is developed under the existing end product (EP), which will remain pending until a merits determination of IU entitlement is made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a:p>
        </p:txBody>
      </p:sp>
    </p:spTree>
    <p:extLst>
      <p:ext uri="{BB962C8B-B14F-4D97-AF65-F5344CB8AC3E}">
        <p14:creationId xmlns:p14="http://schemas.microsoft.com/office/powerpoint/2010/main" val="2139159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Ancillary Considerations</a:t>
            </a:r>
          </a:p>
          <a:p>
            <a:r>
              <a:rPr lang="en-US" dirty="0"/>
              <a:t>If IU has been granted and there is no future examination established, Chapter 35 must also be granted.</a:t>
            </a:r>
          </a:p>
          <a:p>
            <a:r>
              <a:rPr lang="en-US" dirty="0"/>
              <a:t>Special monthly compensation S (housebound rate) is payable where the Veteran has a single service-connected disability rated as 100 percent </a:t>
            </a:r>
          </a:p>
          <a:p>
            <a:r>
              <a:rPr lang="en-US" dirty="0"/>
              <a:t>and has additional service-connected disability or disabilities independently ratable at 60 percent</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a:p>
        </p:txBody>
      </p:sp>
    </p:spTree>
    <p:extLst>
      <p:ext uri="{BB962C8B-B14F-4D97-AF65-F5344CB8AC3E}">
        <p14:creationId xmlns:p14="http://schemas.microsoft.com/office/powerpoint/2010/main" val="4206822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Entitlement to SMC at Housebound Rate</a:t>
            </a:r>
          </a:p>
          <a:p>
            <a:pPr marL="0" indent="0">
              <a:buNone/>
            </a:pPr>
            <a:r>
              <a:rPr lang="en-US" dirty="0"/>
              <a:t>A Veteran in receipt of IU benefits may be entitled to special monthly compensation (SMC) at the Housebound rate under 38 U.S.C. 1114(s) </a:t>
            </a:r>
          </a:p>
          <a:p>
            <a:pPr marL="0" indent="0">
              <a:buNone/>
            </a:pPr>
            <a:r>
              <a:rPr lang="en-US" dirty="0"/>
              <a:t>if the evidence shows that the unemployability is the result of </a:t>
            </a:r>
            <a:r>
              <a:rPr lang="en-US" b="1" dirty="0">
                <a:effectLst>
                  <a:outerShdw blurRad="38100" dist="38100" dir="2700000" algn="tl">
                    <a:srgbClr val="000000">
                      <a:alpha val="43137"/>
                    </a:srgbClr>
                  </a:outerShdw>
                </a:effectLst>
              </a:rPr>
              <a:t>one</a:t>
            </a:r>
            <a:r>
              <a:rPr lang="en-US" dirty="0">
                <a:effectLst>
                  <a:outerShdw blurRad="38100" dist="38100" dir="2700000" algn="tl">
                    <a:srgbClr val="000000">
                      <a:alpha val="43137"/>
                    </a:srgbClr>
                  </a:outerShdw>
                </a:effectLst>
              </a:rPr>
              <a:t> </a:t>
            </a:r>
            <a:r>
              <a:rPr lang="en-US" dirty="0"/>
              <a:t>SC disability, </a:t>
            </a:r>
          </a:p>
          <a:p>
            <a:pPr marL="0" indent="0">
              <a:buNone/>
            </a:pPr>
            <a:r>
              <a:rPr lang="en-US" b="1" i="1" dirty="0"/>
              <a:t>and </a:t>
            </a:r>
            <a:r>
              <a:rPr lang="en-US" dirty="0"/>
              <a:t>the Veteran has additional SC disability or disabilities independently rated at least 60 percent disabling</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33</a:t>
            </a:fld>
            <a:endParaRPr lang="en-US"/>
          </a:p>
        </p:txBody>
      </p:sp>
    </p:spTree>
    <p:extLst>
      <p:ext uri="{BB962C8B-B14F-4D97-AF65-F5344CB8AC3E}">
        <p14:creationId xmlns:p14="http://schemas.microsoft.com/office/powerpoint/2010/main" val="646344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SMC Housebound </a:t>
            </a:r>
            <a:r>
              <a:rPr lang="en-US" i="1" dirty="0"/>
              <a:t>Continued</a:t>
            </a:r>
          </a:p>
          <a:p>
            <a:pPr marL="0" indent="0">
              <a:buNone/>
            </a:pPr>
            <a:r>
              <a:rPr lang="en-US" b="1" i="1" dirty="0">
                <a:effectLst>
                  <a:outerShdw blurRad="38100" dist="38100" dir="2700000" algn="tl">
                    <a:srgbClr val="000000">
                      <a:alpha val="43137"/>
                    </a:srgbClr>
                  </a:outerShdw>
                </a:effectLst>
              </a:rPr>
              <a:t>Example</a:t>
            </a:r>
            <a:r>
              <a:rPr lang="en-US" dirty="0"/>
              <a:t>: A Veteran would be entitled to SMC at the Housebound rate if his/her total IU evaluation is based on a 70 percent SC rating for posttraumatic stress disorder, </a:t>
            </a:r>
          </a:p>
          <a:p>
            <a:pPr marL="0" indent="0">
              <a:buNone/>
            </a:pPr>
            <a:r>
              <a:rPr lang="en-US" dirty="0"/>
              <a:t>And the Veteran has additional SC evaluations for headaches and a back condition that combine to 60 percent.</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34</a:t>
            </a:fld>
            <a:endParaRPr lang="en-US"/>
          </a:p>
        </p:txBody>
      </p:sp>
    </p:spTree>
    <p:extLst>
      <p:ext uri="{BB962C8B-B14F-4D97-AF65-F5344CB8AC3E}">
        <p14:creationId xmlns:p14="http://schemas.microsoft.com/office/powerpoint/2010/main" val="49673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IU for Incarcerated Veterans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 IU evaluation is in effect prior to incarceration in excess of 60 days for conviction of a felony,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IU evaluation will be reduced to 10 percent in accordance with 38 CFR 3.665.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35</a:t>
            </a:fld>
            <a:endParaRPr lang="en-US"/>
          </a:p>
        </p:txBody>
      </p:sp>
    </p:spTree>
    <p:extLst>
      <p:ext uri="{BB962C8B-B14F-4D97-AF65-F5344CB8AC3E}">
        <p14:creationId xmlns:p14="http://schemas.microsoft.com/office/powerpoint/2010/main" val="2829172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Changes in Employability Status</a:t>
            </a:r>
          </a:p>
          <a:p>
            <a:pPr marL="0" indent="0">
              <a:buNone/>
            </a:pPr>
            <a:r>
              <a:rPr lang="en-US" dirty="0"/>
              <a:t>Changes in the employability of Veterans for whom IU is established is monitored through the annual release of VA Form 21-4140, </a:t>
            </a:r>
          </a:p>
          <a:p>
            <a:pPr marL="0" indent="0">
              <a:buNone/>
            </a:pPr>
            <a:r>
              <a:rPr lang="en-US" dirty="0"/>
              <a:t>Employment Questionnaire, via the Benefits Delivery Network (BDN).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36</a:t>
            </a:fld>
            <a:endParaRPr lang="en-US"/>
          </a:p>
        </p:txBody>
      </p:sp>
    </p:spTree>
    <p:extLst>
      <p:ext uri="{BB962C8B-B14F-4D97-AF65-F5344CB8AC3E}">
        <p14:creationId xmlns:p14="http://schemas.microsoft.com/office/powerpoint/2010/main" val="3149572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Monitoring Changes in Employability Status Is Not Required </a:t>
            </a:r>
          </a:p>
          <a:p>
            <a:pPr marL="0" indent="0">
              <a:buNone/>
            </a:pPr>
            <a:r>
              <a:rPr lang="en-US" dirty="0"/>
              <a:t>Monitoring changes in employability status is </a:t>
            </a:r>
            <a:r>
              <a:rPr lang="en-US" b="1" i="1" dirty="0"/>
              <a:t>not</a:t>
            </a:r>
            <a:r>
              <a:rPr lang="en-US" dirty="0"/>
              <a:t> required when the Veteran is 69 years of age or older,</a:t>
            </a:r>
          </a:p>
          <a:p>
            <a:r>
              <a:rPr lang="en-US" dirty="0"/>
              <a:t>has been rated totally disabled due to unemployability for a period of 20 continuous years, </a:t>
            </a:r>
          </a:p>
          <a:p>
            <a:r>
              <a:rPr lang="en-US" dirty="0"/>
              <a:t>which protects the evaluation from future reduction under 38 CFR 3.951(b), </a:t>
            </a:r>
            <a:r>
              <a:rPr lang="en-US" b="1" dirty="0">
                <a:effectLst>
                  <a:outerShdw blurRad="38100" dist="38100" dir="2700000" algn="tl">
                    <a:srgbClr val="000000">
                      <a:alpha val="43137"/>
                    </a:srgbClr>
                  </a:outerShdw>
                </a:effectLst>
              </a:rPr>
              <a:t>Or </a:t>
            </a:r>
            <a:r>
              <a:rPr lang="en-US" dirty="0"/>
              <a:t>is assigned a 100-percent </a:t>
            </a:r>
            <a:r>
              <a:rPr lang="en-US" dirty="0" err="1"/>
              <a:t>schedular</a:t>
            </a:r>
            <a:r>
              <a:rPr lang="en-US" dirty="0"/>
              <a:t> evaluation.</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37</a:t>
            </a:fld>
            <a:endParaRPr lang="en-US"/>
          </a:p>
        </p:txBody>
      </p:sp>
    </p:spTree>
    <p:extLst>
      <p:ext uri="{BB962C8B-B14F-4D97-AF65-F5344CB8AC3E}">
        <p14:creationId xmlns:p14="http://schemas.microsoft.com/office/powerpoint/2010/main" val="1235372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Taken if VA Form 21-4140 Is Not Returned</a:t>
            </a:r>
          </a:p>
          <a:p>
            <a:r>
              <a:rPr lang="en-US" dirty="0"/>
              <a:t>Rating Decision proposes to reduce, due process (65 days) is sent to the Veteran, if the Veteran does not return the completed 21-4140 within 65 days, </a:t>
            </a:r>
          </a:p>
          <a:p>
            <a:r>
              <a:rPr lang="en-US" dirty="0"/>
              <a:t>reduce the first day of the month following the end of the 65 day due process period, or date last paid (whichever is later), </a:t>
            </a:r>
          </a:p>
          <a:p>
            <a:r>
              <a:rPr lang="en-US" dirty="0"/>
              <a:t>Then refer to the RVSR for rating decision reflecting reduction to the </a:t>
            </a:r>
            <a:r>
              <a:rPr lang="en-US" dirty="0" err="1"/>
              <a:t>schedular</a:t>
            </a:r>
            <a:r>
              <a:rPr lang="en-US" dirty="0"/>
              <a:t> evaluation.</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38</a:t>
            </a:fld>
            <a:endParaRPr lang="en-US"/>
          </a:p>
        </p:txBody>
      </p:sp>
    </p:spTree>
    <p:extLst>
      <p:ext uri="{BB962C8B-B14F-4D97-AF65-F5344CB8AC3E}">
        <p14:creationId xmlns:p14="http://schemas.microsoft.com/office/powerpoint/2010/main" val="29661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IU?  This section focuses on Eligibility Criteria</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207637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Entitlement to Increased Compensation Based on IU</a:t>
            </a:r>
          </a:p>
          <a:p>
            <a:pPr marL="0" indent="0">
              <a:buNone/>
            </a:pPr>
            <a:r>
              <a:rPr lang="en-US" dirty="0"/>
              <a:t>To establish entitlement to a total disability rating for compensation based on individual unemployability (TDIU),</a:t>
            </a:r>
          </a:p>
          <a:p>
            <a:pPr marL="0" indent="0">
              <a:buNone/>
            </a:pPr>
            <a:r>
              <a:rPr lang="en-US" dirty="0"/>
              <a:t>the Veteran must be unemployable in fact by reason of SC disability and either</a:t>
            </a:r>
          </a:p>
          <a:p>
            <a:r>
              <a:rPr lang="en-US" dirty="0"/>
              <a:t>meet the </a:t>
            </a:r>
            <a:r>
              <a:rPr lang="en-US" dirty="0" err="1"/>
              <a:t>schedular</a:t>
            </a:r>
            <a:r>
              <a:rPr lang="en-US" dirty="0"/>
              <a:t> requirements of 38 CFR 4.16, </a:t>
            </a:r>
          </a:p>
          <a:p>
            <a:r>
              <a:rPr lang="en-US" dirty="0"/>
              <a:t>or have an extra-</a:t>
            </a:r>
            <a:r>
              <a:rPr lang="en-US" dirty="0" err="1"/>
              <a:t>schedular</a:t>
            </a:r>
            <a:r>
              <a:rPr lang="en-US" dirty="0"/>
              <a:t> evaluation approved by the Compensation Service (211B).</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132424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Unemployed versus Unemployable </a:t>
            </a:r>
          </a:p>
          <a:p>
            <a:pPr marL="0" indent="0">
              <a:buNone/>
            </a:pPr>
            <a:r>
              <a:rPr lang="en-US" dirty="0"/>
              <a:t>The term unemployability is not synonymous with the terms unemployed and unemployable for the purpose of determining entitlement to increased compensation. </a:t>
            </a:r>
          </a:p>
          <a:p>
            <a:pPr marL="0" indent="0">
              <a:buNone/>
            </a:pPr>
            <a:r>
              <a:rPr lang="en-US" dirty="0"/>
              <a:t>A Veteran may be unemployed or unemployable for a variety of reasons, such as: economic factors and work performance.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259100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Substantially Gainful Employment </a:t>
            </a:r>
          </a:p>
          <a:p>
            <a:pPr marL="0" indent="0">
              <a:buNone/>
            </a:pPr>
            <a:r>
              <a:rPr lang="en-US" dirty="0"/>
              <a:t>Substantially gainful employment is competitive (not protected) employment, and with</a:t>
            </a:r>
          </a:p>
          <a:p>
            <a:r>
              <a:rPr lang="en-US" dirty="0"/>
              <a:t>earnings exceeding the amount established by the U.S. Department of Commerce, U.S. Census Bureau, as the poverty threshold for one person.</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3026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Marginal Employment</a:t>
            </a:r>
          </a:p>
          <a:p>
            <a:pPr marL="0" indent="0">
              <a:buNone/>
            </a:pPr>
            <a:r>
              <a:rPr lang="en-US" dirty="0"/>
              <a:t>Marginal employment exists when a Veteran’s earned annual income does not exceed the amount established by the U.S. Department of Commerce, U.S. Census Bureau, </a:t>
            </a:r>
          </a:p>
          <a:p>
            <a:pPr marL="0" indent="0">
              <a:buNone/>
            </a:pPr>
            <a:r>
              <a:rPr lang="en-US" dirty="0"/>
              <a:t>as the poverty threshold for one person, or on a facts-found basis, and includes, but is not limited to, </a:t>
            </a:r>
          </a:p>
          <a:p>
            <a:pPr marL="0" indent="0">
              <a:buNone/>
            </a:pPr>
            <a:r>
              <a:rPr lang="en-US" dirty="0"/>
              <a:t>employment in a protected environment, such as a family business or sheltered workshop, when earned annual income exceeds the poverty threshold.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337887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Schedular</a:t>
            </a:r>
            <a:r>
              <a:rPr lang="en-US" dirty="0"/>
              <a:t> Criteria under §4.16</a:t>
            </a:r>
          </a:p>
          <a:p>
            <a:pPr marL="0" indent="0">
              <a:buNone/>
            </a:pPr>
            <a:r>
              <a:rPr lang="en-US" dirty="0"/>
              <a:t>Veteran’s combined disability evaluation is not total (100%), but he or she has: </a:t>
            </a:r>
          </a:p>
          <a:p>
            <a:r>
              <a:rPr lang="en-US" dirty="0"/>
              <a:t>One service-connected disability at 60% or two or more service-connected disabilities combined at 70% or more, with at least one rated at 40 % or more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2483468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212276296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FE40F6C-36E6-4965-9D21-698197C3108F}" type="slidenum">
              <a:rPr lang="en-US" smtClean="0"/>
              <a:pPr/>
              <a:t>‹#›</a:t>
            </a:fld>
            <a:endParaRPr lang="en-US" dirty="0"/>
          </a:p>
        </p:txBody>
      </p:sp>
      <p:sp>
        <p:nvSpPr>
          <p:cNvPr id="5" name="Rectangle 4">
            <a:extLst>
              <a:ext uri="{FF2B5EF4-FFF2-40B4-BE49-F238E27FC236}">
                <a16:creationId xmlns:a16="http://schemas.microsoft.com/office/drawing/2014/main" id="{618269A8-C1B3-4187-8D00-646330B046EB}"/>
              </a:ext>
            </a:extLst>
          </p:cNvPr>
          <p:cNvSpPr/>
          <p:nvPr userDrawn="1">
            <p:custDataLst>
              <p:tags r:id="rId1"/>
            </p:custDataLst>
          </p:nvPr>
        </p:nvSpPr>
        <p:spPr>
          <a:xfrm>
            <a:off x="1" y="6492240"/>
            <a:ext cx="9144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61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858035469"/>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62167117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hf hd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2.xml"/><Relationship Id="rId7" Type="http://schemas.openxmlformats.org/officeDocument/2006/relationships/hyperlink" Target="http://www.google.com/url?sa=i&amp;rct=j&amp;q=&amp;esrc=s&amp;frm=1&amp;source=images&amp;cd=&amp;cad=rja&amp;uact=8&amp;ved=0ahUKEwj60pepvo7LAhUI42MKHcEDAyAQjRwIBw&amp;url=http://millennialceo.com/leadership/managers-befriend-employees-workplace/&amp;bvm=bv.115091480,d.cGc&amp;psig=AFQjCNGBOcfMK0-hyXj7OjfZrLQit-nOYA&amp;ust=1456337513400737" TargetMode="Externa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1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6.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2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7.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8.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hyperlink" Target="http://www.google.com/url?sa=i&amp;rct=j&amp;q=&amp;esrc=s&amp;frm=1&amp;source=images&amp;cd=&amp;cad=rja&amp;uact=8&amp;ved=0ahUKEwis_IjwvY7LAhUHyGMKHWXLAYUQjRwIBw&amp;url=http://www.personneltoday.com/hr/author/laurachamberlain/&amp;psig=AFQjCNFfyCOe54aarC7ckyAKHz6kOsf9gg&amp;ust=1456337390078593" TargetMode="Externa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6782E-A8B3-4BF7-B6B0-B504FD395A91}"/>
              </a:ext>
            </a:extLst>
          </p:cNvPr>
          <p:cNvSpPr>
            <a:spLocks noGrp="1"/>
          </p:cNvSpPr>
          <p:nvPr>
            <p:ph type="ctrTitle"/>
            <p:custDataLst>
              <p:tags r:id="rId1"/>
            </p:custDataLst>
          </p:nvPr>
        </p:nvSpPr>
        <p:spPr/>
        <p:txBody>
          <a:bodyPr>
            <a:noAutofit/>
          </a:bodyPr>
          <a:lstStyle/>
          <a:p>
            <a:r>
              <a:rPr lang="en-US" dirty="0">
                <a:effectLst/>
              </a:rPr>
              <a:t>Entitlement to Individual Unemployability Benefit</a:t>
            </a:r>
            <a:br>
              <a:rPr lang="en-US" dirty="0"/>
            </a:br>
            <a:endParaRPr lang="en-US" dirty="0"/>
          </a:p>
        </p:txBody>
      </p:sp>
      <p:sp>
        <p:nvSpPr>
          <p:cNvPr id="9" name="Text Placeholder 8">
            <a:extLst>
              <a:ext uri="{FF2B5EF4-FFF2-40B4-BE49-F238E27FC236}">
                <a16:creationId xmlns:a16="http://schemas.microsoft.com/office/drawing/2014/main" id="{F8897497-C618-4CC5-B51A-02D825857477}"/>
              </a:ext>
            </a:extLst>
          </p:cNvPr>
          <p:cNvSpPr>
            <a:spLocks noGrp="1"/>
          </p:cNvSpPr>
          <p:nvPr>
            <p:ph type="body" sz="quarter" idx="10"/>
          </p:nvPr>
        </p:nvSpPr>
        <p:spPr/>
        <p:txBody>
          <a:bodyPr/>
          <a:lstStyle/>
          <a:p>
            <a:r>
              <a:rPr lang="en-US" sz="2100" dirty="0"/>
              <a:t>Compensation Service</a:t>
            </a:r>
          </a:p>
        </p:txBody>
      </p:sp>
      <p:sp>
        <p:nvSpPr>
          <p:cNvPr id="10" name="Text Placeholder 9">
            <a:extLst>
              <a:ext uri="{FF2B5EF4-FFF2-40B4-BE49-F238E27FC236}">
                <a16:creationId xmlns:a16="http://schemas.microsoft.com/office/drawing/2014/main" id="{943420BC-4390-4B60-9EE7-5E113856C5CE}"/>
              </a:ext>
            </a:extLst>
          </p:cNvPr>
          <p:cNvSpPr>
            <a:spLocks noGrp="1"/>
          </p:cNvSpPr>
          <p:nvPr>
            <p:ph type="body" sz="quarter" idx="11"/>
          </p:nvPr>
        </p:nvSpPr>
        <p:spPr/>
        <p:txBody>
          <a:bodyPr/>
          <a:lstStyle/>
          <a:p>
            <a:r>
              <a:rPr lang="en-US" sz="2100" dirty="0"/>
              <a:t>September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38 CFR 4.16(a)</a:t>
            </a:r>
          </a:p>
        </p:txBody>
      </p:sp>
      <p:sp>
        <p:nvSpPr>
          <p:cNvPr id="3" name="Content Placeholder 2"/>
          <p:cNvSpPr>
            <a:spLocks noGrp="1"/>
          </p:cNvSpPr>
          <p:nvPr>
            <p:ph idx="1"/>
            <p:custDataLst>
              <p:tags r:id="rId2"/>
            </p:custDataLst>
          </p:nvPr>
        </p:nvSpPr>
        <p:spPr/>
        <p:txBody>
          <a:bodyPr>
            <a:normAutofit/>
          </a:bodyPr>
          <a:lstStyle/>
          <a:p>
            <a:pPr marL="0" indent="0">
              <a:buNone/>
            </a:pPr>
            <a:r>
              <a:rPr lang="en-US" dirty="0"/>
              <a:t>For the purpose of consideration as one 60 percent or one 40 percent disability, the following will be considered as one disability:</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10</a:t>
            </a:fld>
            <a:endParaRPr lang="en-US"/>
          </a:p>
        </p:txBody>
      </p:sp>
      <p:sp>
        <p:nvSpPr>
          <p:cNvPr id="5" name="TextBox 4">
            <a:extLst>
              <a:ext uri="{FF2B5EF4-FFF2-40B4-BE49-F238E27FC236}">
                <a16:creationId xmlns:a16="http://schemas.microsoft.com/office/drawing/2014/main" id="{37446A8D-3000-4A15-8684-C94A6A9D0947}"/>
              </a:ext>
            </a:extLst>
          </p:cNvPr>
          <p:cNvSpPr txBox="1"/>
          <p:nvPr/>
        </p:nvSpPr>
        <p:spPr>
          <a:xfrm>
            <a:off x="457200" y="2864995"/>
            <a:ext cx="7865807" cy="241604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disabilities of one or both upper extremities, or of one or both lower           extremities, including the bilateral factor, if applicable,</a:t>
            </a:r>
          </a:p>
          <a:p>
            <a:pPr marL="285750" indent="-285750">
              <a:spcAft>
                <a:spcPts val="600"/>
              </a:spcAft>
              <a:buFont typeface="Arial" panose="020B0604020202020204" pitchFamily="34" charset="0"/>
              <a:buChar char="•"/>
            </a:pPr>
            <a:r>
              <a:rPr lang="en-US" dirty="0"/>
              <a:t>disabilities resulting from common etiology or a single accident,</a:t>
            </a:r>
          </a:p>
          <a:p>
            <a:pPr marL="285750" indent="-285750">
              <a:spcAft>
                <a:spcPts val="600"/>
              </a:spcAft>
              <a:buFont typeface="Arial" panose="020B0604020202020204" pitchFamily="34" charset="0"/>
              <a:buChar char="•"/>
            </a:pPr>
            <a:r>
              <a:rPr lang="en-US" dirty="0"/>
              <a:t>disabilities affecting a single body system,</a:t>
            </a:r>
          </a:p>
          <a:p>
            <a:pPr marL="285750" indent="-285750">
              <a:spcAft>
                <a:spcPts val="600"/>
              </a:spcAft>
              <a:buFont typeface="Arial" panose="020B0604020202020204" pitchFamily="34" charset="0"/>
              <a:buChar char="•"/>
            </a:pPr>
            <a:r>
              <a:rPr lang="en-US" dirty="0"/>
              <a:t>multiple disabilities incurred in combat, or</a:t>
            </a:r>
          </a:p>
          <a:p>
            <a:pPr marL="285750" indent="-285750">
              <a:spcAft>
                <a:spcPts val="600"/>
              </a:spcAft>
              <a:buFont typeface="Arial" panose="020B0604020202020204" pitchFamily="34" charset="0"/>
              <a:buChar char="•"/>
            </a:pPr>
            <a:r>
              <a:rPr lang="en-US" dirty="0"/>
              <a:t>multiple disabilities incurred as a former prisoner of war (FPOW).</a:t>
            </a:r>
          </a:p>
          <a:p>
            <a:pPr marL="285750" indent="-28575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97611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38 CFR 4.16(a) Examples</a:t>
            </a:r>
          </a:p>
        </p:txBody>
      </p:sp>
      <p:sp>
        <p:nvSpPr>
          <p:cNvPr id="3" name="Content Placeholder 2"/>
          <p:cNvSpPr>
            <a:spLocks noGrp="1"/>
          </p:cNvSpPr>
          <p:nvPr>
            <p:ph idx="1"/>
            <p:custDataLst>
              <p:tags r:id="rId2"/>
            </p:custDataLst>
          </p:nvPr>
        </p:nvSpPr>
        <p:spPr/>
        <p:txBody>
          <a:bodyPr/>
          <a:lstStyle/>
          <a:p>
            <a:r>
              <a:rPr lang="en-US" dirty="0"/>
              <a:t>Consider the following as one disability</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11</a:t>
            </a:fld>
            <a:endParaRPr lang="en-US"/>
          </a:p>
        </p:txBody>
      </p:sp>
      <p:sp>
        <p:nvSpPr>
          <p:cNvPr id="5" name="TextBox 4">
            <a:extLst>
              <a:ext uri="{FF2B5EF4-FFF2-40B4-BE49-F238E27FC236}">
                <a16:creationId xmlns:a16="http://schemas.microsoft.com/office/drawing/2014/main" id="{35E33F66-C237-4FBF-A7D1-37E8AC9C2135}"/>
              </a:ext>
            </a:extLst>
          </p:cNvPr>
          <p:cNvSpPr txBox="1"/>
          <p:nvPr/>
        </p:nvSpPr>
        <p:spPr>
          <a:xfrm>
            <a:off x="457200" y="2590800"/>
            <a:ext cx="8191500" cy="198515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multiple disabilities granted as a result of herbicide exposure (common etiology)</a:t>
            </a:r>
          </a:p>
          <a:p>
            <a:pPr marL="285750" indent="-285750">
              <a:spcAft>
                <a:spcPts val="600"/>
              </a:spcAft>
              <a:buFont typeface="Arial" panose="020B0604020202020204" pitchFamily="34" charset="0"/>
              <a:buChar char="•"/>
            </a:pPr>
            <a:r>
              <a:rPr lang="en-US" dirty="0"/>
              <a:t>multiple disabilities of the musculoskeletal system (single body system)</a:t>
            </a:r>
          </a:p>
          <a:p>
            <a:pPr marL="285750" indent="-285750">
              <a:spcAft>
                <a:spcPts val="600"/>
              </a:spcAft>
              <a:buFont typeface="Arial" panose="020B0604020202020204" pitchFamily="34" charset="0"/>
              <a:buChar char="•"/>
            </a:pPr>
            <a:r>
              <a:rPr lang="en-US" dirty="0"/>
              <a:t>multiple gunshot wounds as the result of combat service (incurred in combat)</a:t>
            </a:r>
          </a:p>
          <a:p>
            <a:pPr marL="285750" indent="-28575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85570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38 CFR 4.16(a) </a:t>
            </a:r>
            <a:r>
              <a:rPr lang="en-US" sz="2400" dirty="0"/>
              <a:t>(continued)</a:t>
            </a:r>
            <a:endParaRPr lang="en-US" dirty="0"/>
          </a:p>
        </p:txBody>
      </p:sp>
      <p:sp>
        <p:nvSpPr>
          <p:cNvPr id="3" name="Content Placeholder 2"/>
          <p:cNvSpPr>
            <a:spLocks noGrp="1"/>
          </p:cNvSpPr>
          <p:nvPr>
            <p:ph idx="1"/>
            <p:custDataLst>
              <p:tags r:id="rId2"/>
            </p:custDataLst>
          </p:nvPr>
        </p:nvSpPr>
        <p:spPr>
          <a:xfrm>
            <a:off x="457200" y="2057401"/>
            <a:ext cx="8229600" cy="1917700"/>
          </a:xfrm>
        </p:spPr>
        <p:txBody>
          <a:bodyPr>
            <a:normAutofit/>
          </a:bodyPr>
          <a:lstStyle/>
          <a:p>
            <a:r>
              <a:rPr lang="en-US" b="1" dirty="0"/>
              <a:t>Important</a:t>
            </a:r>
            <a:r>
              <a:rPr lang="en-US" dirty="0"/>
              <a:t>: </a:t>
            </a:r>
            <a:r>
              <a:rPr lang="en-US" sz="1800" dirty="0"/>
              <a:t>In determining whether the Veteran's SC disabilities meet the </a:t>
            </a:r>
            <a:r>
              <a:rPr lang="en-US" sz="1800" dirty="0" err="1"/>
              <a:t>schedular</a:t>
            </a:r>
            <a:r>
              <a:rPr lang="en-US" sz="1800" dirty="0"/>
              <a:t> requirement as stated in 38 CFR 4.16(a), all SC disabilities will be considered. This determination is not restricted to only those SC disabilities that cause or contribute to </a:t>
            </a:r>
            <a:r>
              <a:rPr lang="en-US" sz="1800" dirty="0" err="1"/>
              <a:t>unemployability</a:t>
            </a:r>
            <a:r>
              <a:rPr lang="en-US" sz="1800" dirty="0"/>
              <a:t>.</a:t>
            </a:r>
          </a:p>
          <a:p>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397024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38 CFR 4.16(a) </a:t>
            </a:r>
            <a:r>
              <a:rPr lang="en-US" sz="2400" dirty="0"/>
              <a:t>(continued)</a:t>
            </a:r>
            <a:endParaRPr lang="en-US" dirty="0"/>
          </a:p>
        </p:txBody>
      </p:sp>
      <p:sp>
        <p:nvSpPr>
          <p:cNvPr id="3" name="Content Placeholder 2"/>
          <p:cNvSpPr>
            <a:spLocks noGrp="1"/>
          </p:cNvSpPr>
          <p:nvPr>
            <p:ph idx="1"/>
            <p:custDataLst>
              <p:tags r:id="rId2"/>
            </p:custDataLst>
          </p:nvPr>
        </p:nvSpPr>
        <p:spPr/>
        <p:txBody>
          <a:bodyPr>
            <a:normAutofit/>
          </a:bodyPr>
          <a:lstStyle/>
          <a:p>
            <a:r>
              <a:rPr lang="en-US" b="1" dirty="0"/>
              <a:t>Example</a:t>
            </a:r>
            <a:r>
              <a:rPr lang="en-US" dirty="0"/>
              <a:t>: A Veteran is SC for diabetes mellitus at 40%, right shoulder arthritis at 30%, ulcerative colitis at 30%, posttraumatic stress disorder (PTSD) at 30%, and low back strain at 20%. The combined disability evaluation is 80%. The evidence demonstrates that all SC disabilities, except for diabetes mellitus, cause or contribute to rendering the Veteran unable to secure or follow substantially gainful employment. TDIU would be awarded under 38 CFR 4.16(a) as the Veteran meets the </a:t>
            </a:r>
            <a:r>
              <a:rPr lang="en-US" dirty="0" err="1"/>
              <a:t>schedular</a:t>
            </a:r>
            <a:r>
              <a:rPr lang="en-US" dirty="0"/>
              <a:t> requirements of the regulation (combined disability evaluation of at least 70% and one disability, diabetes mellitus, rated at least 40%). </a:t>
            </a:r>
          </a:p>
          <a:p>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1586596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E2EB1-6B63-4725-AD7E-782BA77923C1}"/>
              </a:ext>
            </a:extLst>
          </p:cNvPr>
          <p:cNvSpPr>
            <a:spLocks noGrp="1"/>
          </p:cNvSpPr>
          <p:nvPr>
            <p:ph type="title"/>
            <p:custDataLst>
              <p:tags r:id="rId1"/>
            </p:custDataLst>
          </p:nvPr>
        </p:nvSpPr>
        <p:spPr/>
        <p:txBody>
          <a:bodyPr/>
          <a:lstStyle/>
          <a:p>
            <a:r>
              <a:rPr lang="en-US" dirty="0"/>
              <a:t>Developing IU Claims</a:t>
            </a:r>
          </a:p>
        </p:txBody>
      </p:sp>
      <p:sp>
        <p:nvSpPr>
          <p:cNvPr id="7" name="Slide Number Placeholder 6" hidden="1"/>
          <p:cNvSpPr>
            <a:spLocks noGrp="1"/>
          </p:cNvSpPr>
          <p:nvPr>
            <p:ph type="sldNum" sz="quarter" idx="12"/>
            <p:custDataLst>
              <p:tags r:id="rId2"/>
            </p:custDataLst>
          </p:nvPr>
        </p:nvSpPr>
        <p:spPr/>
        <p:txBody>
          <a:bodyPr/>
          <a:lstStyle/>
          <a:p>
            <a:pPr>
              <a:defRPr/>
            </a:pPr>
            <a:fld id="{BA44DA10-E7DA-4D11-84EC-1518B97780F6}" type="slidenum">
              <a:rPr lang="en-US" smtClean="0"/>
              <a:pPr>
                <a:defRPr/>
              </a:pPr>
              <a:t>14</a:t>
            </a:fld>
            <a:endParaRPr lang="en-US" dirty="0"/>
          </a:p>
        </p:txBody>
      </p:sp>
      <p:pic>
        <p:nvPicPr>
          <p:cNvPr id="2050" name="Picture 2" descr="http://millennialceo.com/wp-content/uploads/2012/09/EmployerRelations.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078" y="1965960"/>
            <a:ext cx="7527845" cy="400145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107276DE-3F1B-4D34-94BC-7273143A8326}"/>
              </a:ext>
            </a:extLst>
          </p:cNvPr>
          <p:cNvSpPr txBox="1">
            <a:spLocks/>
          </p:cNvSpPr>
          <p:nvPr>
            <p:custDataLst>
              <p:tags r:id="rId3"/>
            </p:custDataLst>
          </p:nvPr>
        </p:nvSpPr>
        <p:spPr>
          <a:xfrm>
            <a:off x="7100552" y="7085305"/>
            <a:ext cx="2133600" cy="365125"/>
          </a:xfrm>
          <a:prstGeom prst="rect">
            <a:avLst/>
          </a:prstGeom>
        </p:spPr>
        <p:txBody>
          <a:bodyPr tIns="0"/>
          <a:lstStyle>
            <a:defPPr>
              <a:defRPr lang="en-US"/>
            </a:defPPr>
            <a:lvl1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14</a:t>
            </a:fld>
            <a:endParaRPr lang="en-US" dirty="0"/>
          </a:p>
        </p:txBody>
      </p:sp>
      <p:sp>
        <p:nvSpPr>
          <p:cNvPr id="8" name="Slide Number Placeholder 3">
            <a:extLst>
              <a:ext uri="{FF2B5EF4-FFF2-40B4-BE49-F238E27FC236}">
                <a16:creationId xmlns:a16="http://schemas.microsoft.com/office/drawing/2014/main" id="{BB39EBA5-027A-413E-BAD4-7638398E57DC}"/>
              </a:ext>
            </a:extLst>
          </p:cNvPr>
          <p:cNvSpPr txBox="1">
            <a:spLocks/>
          </p:cNvSpPr>
          <p:nvPr>
            <p:custDataLst>
              <p:tags r:id="rId4"/>
            </p:custDataLst>
          </p:nvPr>
        </p:nvSpPr>
        <p:spPr>
          <a:xfrm>
            <a:off x="6929007" y="6608786"/>
            <a:ext cx="2133600" cy="365125"/>
          </a:xfrm>
          <a:prstGeom prst="rect">
            <a:avLst/>
          </a:prstGeom>
        </p:spPr>
        <p:txBody>
          <a:bodyPr tIns="0"/>
          <a:lstStyle>
            <a:defPPr>
              <a:defRPr lang="en-US"/>
            </a:defPPr>
            <a:lvl1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14</a:t>
            </a:fld>
            <a:endParaRPr lang="en-US" dirty="0"/>
          </a:p>
        </p:txBody>
      </p:sp>
    </p:spTree>
    <p:extLst>
      <p:ext uri="{BB962C8B-B14F-4D97-AF65-F5344CB8AC3E}">
        <p14:creationId xmlns:p14="http://schemas.microsoft.com/office/powerpoint/2010/main" val="12870815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Evaluating Evidence to Establish Entitlement to IU</a:t>
            </a:r>
          </a:p>
        </p:txBody>
      </p:sp>
      <p:sp>
        <p:nvSpPr>
          <p:cNvPr id="3" name="Content Placeholder 2"/>
          <p:cNvSpPr>
            <a:spLocks noGrp="1"/>
          </p:cNvSpPr>
          <p:nvPr>
            <p:ph idx="1"/>
            <p:custDataLst>
              <p:tags r:id="rId2"/>
            </p:custDataLst>
          </p:nvPr>
        </p:nvSpPr>
        <p:spPr/>
        <p:txBody>
          <a:bodyPr/>
          <a:lstStyle/>
          <a:p>
            <a:pPr marL="0" indent="0">
              <a:buNone/>
            </a:pPr>
            <a:r>
              <a:rPr lang="en-US" dirty="0"/>
              <a:t>A decision concerning entitlement to an IU evaluation is based on a review of all available evidence, which should be sufficient to evaluate the:</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15</a:t>
            </a:fld>
            <a:endParaRPr lang="en-US"/>
          </a:p>
        </p:txBody>
      </p:sp>
      <p:sp>
        <p:nvSpPr>
          <p:cNvPr id="5" name="TextBox 4">
            <a:extLst>
              <a:ext uri="{FF2B5EF4-FFF2-40B4-BE49-F238E27FC236}">
                <a16:creationId xmlns:a16="http://schemas.microsoft.com/office/drawing/2014/main" id="{B5513AD5-AFB6-446A-A037-550FF005A680}"/>
              </a:ext>
            </a:extLst>
          </p:cNvPr>
          <p:cNvSpPr txBox="1"/>
          <p:nvPr/>
        </p:nvSpPr>
        <p:spPr>
          <a:xfrm>
            <a:off x="431800" y="3086100"/>
            <a:ext cx="82677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current severity of the SC disability(</a:t>
            </a:r>
            <a:r>
              <a:rPr lang="en-US" dirty="0" err="1"/>
              <a:t>ies</a:t>
            </a:r>
            <a:r>
              <a:rPr lang="en-US" dirty="0"/>
              <a:t>) that the Veteran states and/or the evidence indicates prevent(s) substantially gainful employment</a:t>
            </a:r>
          </a:p>
          <a:p>
            <a:pPr marL="285750" indent="-285750">
              <a:buFont typeface="Arial" panose="020B0604020202020204" pitchFamily="34" charset="0"/>
              <a:buChar char="•"/>
            </a:pPr>
            <a:r>
              <a:rPr lang="en-US" dirty="0"/>
              <a:t>the impact of SC disability(</a:t>
            </a:r>
            <a:r>
              <a:rPr lang="en-US" dirty="0" err="1"/>
              <a:t>ies</a:t>
            </a:r>
            <a:r>
              <a:rPr lang="en-US" dirty="0"/>
              <a:t>) upon employability, and</a:t>
            </a:r>
          </a:p>
          <a:p>
            <a:pPr marL="285750" indent="-285750">
              <a:buFont typeface="Arial" panose="020B0604020202020204" pitchFamily="34" charset="0"/>
              <a:buChar char="•"/>
            </a:pPr>
            <a:r>
              <a:rPr lang="en-US" dirty="0"/>
              <a:t>employment status. </a:t>
            </a:r>
          </a:p>
        </p:txBody>
      </p:sp>
    </p:spTree>
    <p:extLst>
      <p:ext uri="{BB962C8B-B14F-4D97-AF65-F5344CB8AC3E}">
        <p14:creationId xmlns:p14="http://schemas.microsoft.com/office/powerpoint/2010/main" val="419496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Section 5103 Notice</a:t>
            </a:r>
          </a:p>
        </p:txBody>
      </p:sp>
      <p:sp>
        <p:nvSpPr>
          <p:cNvPr id="3" name="Content Placeholder 2"/>
          <p:cNvSpPr>
            <a:spLocks noGrp="1"/>
          </p:cNvSpPr>
          <p:nvPr>
            <p:ph idx="1"/>
            <p:custDataLst>
              <p:tags r:id="rId2"/>
            </p:custDataLst>
          </p:nvPr>
        </p:nvSpPr>
        <p:spPr>
          <a:xfrm>
            <a:off x="457200" y="1749930"/>
            <a:ext cx="8229600" cy="3916363"/>
          </a:xfrm>
        </p:spPr>
        <p:txBody>
          <a:bodyPr>
            <a:normAutofit/>
          </a:bodyPr>
          <a:lstStyle/>
          <a:p>
            <a:pPr marL="0" indent="0">
              <a:buNone/>
            </a:pPr>
            <a:r>
              <a:rPr lang="en-US" dirty="0"/>
              <a:t>In rare instances, ROs may still need to send claimants the traditional Section 5103 notice letter but only when one of the following methods was not utilized in the filing of the claim: </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16</a:t>
            </a:fld>
            <a:endParaRPr lang="en-US"/>
          </a:p>
        </p:txBody>
      </p:sp>
      <p:sp>
        <p:nvSpPr>
          <p:cNvPr id="5" name="TextBox 4">
            <a:extLst>
              <a:ext uri="{FF2B5EF4-FFF2-40B4-BE49-F238E27FC236}">
                <a16:creationId xmlns:a16="http://schemas.microsoft.com/office/drawing/2014/main" id="{84396ADE-C49C-4304-B523-5F9BCEFB3479}"/>
              </a:ext>
            </a:extLst>
          </p:cNvPr>
          <p:cNvSpPr txBox="1"/>
          <p:nvPr/>
        </p:nvSpPr>
        <p:spPr>
          <a:xfrm>
            <a:off x="431800" y="2819400"/>
            <a:ext cx="8458200" cy="2739211"/>
          </a:xfrm>
          <a:prstGeom prst="rect">
            <a:avLst/>
          </a:prstGeom>
          <a:noFill/>
        </p:spPr>
        <p:txBody>
          <a:bodyPr wrap="square" rtlCol="0">
            <a:spAutoFit/>
          </a:bodyPr>
          <a:lstStyle/>
          <a:p>
            <a:pPr marL="285750" indent="-285750">
              <a:buFont typeface="Arial" panose="020B0604020202020204" pitchFamily="34" charset="0"/>
              <a:buChar char="•"/>
            </a:pPr>
            <a:r>
              <a:rPr lang="en-US" dirty="0"/>
              <a:t>on a standard EZ application form when filing</a:t>
            </a:r>
          </a:p>
          <a:p>
            <a:pPr marL="742950" lvl="2" indent="-285750">
              <a:buFont typeface="Arial" panose="020B0604020202020204" pitchFamily="34" charset="0"/>
              <a:buChar char="•"/>
            </a:pPr>
            <a:r>
              <a:rPr lang="en-US" sz="1600" dirty="0"/>
              <a:t>a claim through the Fully Developed Claim (FDC) program, or</a:t>
            </a:r>
          </a:p>
          <a:p>
            <a:pPr marL="742950" lvl="2" indent="-285750">
              <a:buFont typeface="Arial" panose="020B0604020202020204" pitchFamily="34" charset="0"/>
              <a:buChar char="•"/>
            </a:pPr>
            <a:r>
              <a:rPr lang="en-US" sz="1600" dirty="0"/>
              <a:t>a claim through the standard claims process,</a:t>
            </a:r>
          </a:p>
          <a:p>
            <a:pPr marL="285750" indent="-285750">
              <a:buFont typeface="Arial" panose="020B0604020202020204" pitchFamily="34" charset="0"/>
              <a:buChar char="•"/>
            </a:pPr>
            <a:r>
              <a:rPr lang="en-US" dirty="0"/>
              <a:t>through online claims submission via</a:t>
            </a:r>
          </a:p>
          <a:p>
            <a:pPr marL="742950" lvl="2" indent="-285750">
              <a:buFont typeface="Arial" panose="020B0604020202020204" pitchFamily="34" charset="0"/>
              <a:buChar char="•"/>
            </a:pPr>
            <a:r>
              <a:rPr lang="en-US" sz="1600" dirty="0" err="1"/>
              <a:t>eBenefits</a:t>
            </a:r>
            <a:r>
              <a:rPr lang="en-US" sz="1600" dirty="0"/>
              <a:t>, or</a:t>
            </a:r>
          </a:p>
          <a:p>
            <a:pPr marL="742950" lvl="2" indent="-285750">
              <a:buFont typeface="Arial" panose="020B0604020202020204" pitchFamily="34" charset="0"/>
              <a:buChar char="•"/>
            </a:pPr>
            <a:r>
              <a:rPr lang="en-US" sz="1600" dirty="0"/>
              <a:t>the Stakeholder Enterprise Portal (SEP), or</a:t>
            </a:r>
          </a:p>
          <a:p>
            <a:pPr marL="285750" indent="-285750">
              <a:buFont typeface="Arial" panose="020B0604020202020204" pitchFamily="34" charset="0"/>
              <a:buChar char="•"/>
            </a:pPr>
            <a:r>
              <a:rPr lang="en-US" dirty="0"/>
              <a:t>when an automated Section 5103 notice is generated during the establishment of the end product (EP), via the </a:t>
            </a:r>
          </a:p>
          <a:p>
            <a:pPr marL="742950" lvl="2" indent="-285750">
              <a:buFont typeface="Arial" panose="020B0604020202020204" pitchFamily="34" charset="0"/>
              <a:buChar char="•"/>
            </a:pPr>
            <a:r>
              <a:rPr lang="en-US" sz="1600" dirty="0"/>
              <a:t>Veterans Benefits Management System (VBMS), or</a:t>
            </a:r>
          </a:p>
          <a:p>
            <a:pPr marL="742950" lvl="2" indent="-285750">
              <a:buFont typeface="Arial" panose="020B0604020202020204" pitchFamily="34" charset="0"/>
              <a:buChar char="•"/>
            </a:pPr>
            <a:r>
              <a:rPr lang="en-US" sz="1600" dirty="0"/>
              <a:t>Letter Creator.</a:t>
            </a:r>
            <a:endParaRPr lang="en-US" sz="2000" dirty="0"/>
          </a:p>
        </p:txBody>
      </p:sp>
    </p:spTree>
    <p:extLst>
      <p:ext uri="{BB962C8B-B14F-4D97-AF65-F5344CB8AC3E}">
        <p14:creationId xmlns:p14="http://schemas.microsoft.com/office/powerpoint/2010/main" val="277627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VA Form 21-8940</a:t>
            </a:r>
          </a:p>
        </p:txBody>
      </p:sp>
      <p:sp>
        <p:nvSpPr>
          <p:cNvPr id="3" name="Content Placeholder 2"/>
          <p:cNvSpPr>
            <a:spLocks noGrp="1"/>
          </p:cNvSpPr>
          <p:nvPr>
            <p:ph idx="1"/>
            <p:custDataLst>
              <p:tags r:id="rId2"/>
            </p:custDataLst>
          </p:nvPr>
        </p:nvSpPr>
        <p:spPr>
          <a:xfrm>
            <a:off x="457200" y="2057401"/>
            <a:ext cx="8229600" cy="1086868"/>
          </a:xfrm>
        </p:spPr>
        <p:txBody>
          <a:bodyPr>
            <a:normAutofit/>
          </a:bodyPr>
          <a:lstStyle/>
          <a:p>
            <a:pPr marL="0" indent="0">
              <a:buNone/>
            </a:pPr>
            <a:r>
              <a:rPr lang="en-US" dirty="0"/>
              <a:t>Forward a VA Form 21-8940, Veteran’s Application for Increased Compensation based on Unemployability, to the Veteran if a request for IU is:</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17</a:t>
            </a:fld>
            <a:endParaRPr lang="en-US"/>
          </a:p>
        </p:txBody>
      </p:sp>
      <p:sp>
        <p:nvSpPr>
          <p:cNvPr id="5" name="TextBox 4">
            <a:extLst>
              <a:ext uri="{FF2B5EF4-FFF2-40B4-BE49-F238E27FC236}">
                <a16:creationId xmlns:a16="http://schemas.microsoft.com/office/drawing/2014/main" id="{5B743A4E-854D-42DC-91AA-BAE22E113FB9}"/>
              </a:ext>
            </a:extLst>
          </p:cNvPr>
          <p:cNvSpPr txBox="1"/>
          <p:nvPr/>
        </p:nvSpPr>
        <p:spPr>
          <a:xfrm>
            <a:off x="431800" y="3149600"/>
            <a:ext cx="8255000"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expressly raised by the Veteran, or</a:t>
            </a:r>
          </a:p>
          <a:p>
            <a:pPr marL="285750" indent="-285750">
              <a:spcAft>
                <a:spcPts val="600"/>
              </a:spcAft>
              <a:buFont typeface="Arial" panose="020B0604020202020204" pitchFamily="34" charset="0"/>
              <a:buChar char="•"/>
            </a:pPr>
            <a:r>
              <a:rPr lang="en-US" dirty="0"/>
              <a:t>reasonably raised by the evidence of record. (RVSR determination)</a:t>
            </a:r>
          </a:p>
        </p:txBody>
      </p:sp>
      <p:sp>
        <p:nvSpPr>
          <p:cNvPr id="6" name="TextBox 5">
            <a:extLst>
              <a:ext uri="{FF2B5EF4-FFF2-40B4-BE49-F238E27FC236}">
                <a16:creationId xmlns:a16="http://schemas.microsoft.com/office/drawing/2014/main" id="{A1904F80-9DF5-43B3-B7B4-451C37268559}"/>
              </a:ext>
            </a:extLst>
          </p:cNvPr>
          <p:cNvSpPr txBox="1"/>
          <p:nvPr/>
        </p:nvSpPr>
        <p:spPr>
          <a:xfrm>
            <a:off x="457200" y="4519809"/>
            <a:ext cx="8255000" cy="1508105"/>
          </a:xfrm>
          <a:prstGeom prst="rect">
            <a:avLst/>
          </a:prstGeom>
          <a:noFill/>
        </p:spPr>
        <p:txBody>
          <a:bodyPr wrap="square" rtlCol="0">
            <a:spAutoFit/>
          </a:bodyPr>
          <a:lstStyle/>
          <a:p>
            <a:r>
              <a:rPr lang="en-US" sz="2000" b="1" dirty="0"/>
              <a:t>Note: </a:t>
            </a:r>
            <a:r>
              <a:rPr lang="en-US" dirty="0"/>
              <a:t>TDIU can be claimed on any of the following VA Forms 21-526, 526b, 526c, &amp; 526EZ. A substantially complete </a:t>
            </a:r>
            <a:r>
              <a:rPr lang="en-US" b="1" dirty="0"/>
              <a:t>VA Form 21-8940 is required </a:t>
            </a:r>
            <a:r>
              <a:rPr lang="en-US" dirty="0"/>
              <a:t>to establish entitlement to IU, and meets the requirement for a claim submitted on a prescribed form. </a:t>
            </a:r>
          </a:p>
          <a:p>
            <a:endParaRPr lang="en-US" dirty="0"/>
          </a:p>
        </p:txBody>
      </p:sp>
    </p:spTree>
    <p:extLst>
      <p:ext uri="{BB962C8B-B14F-4D97-AF65-F5344CB8AC3E}">
        <p14:creationId xmlns:p14="http://schemas.microsoft.com/office/powerpoint/2010/main" val="116815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Veteran’s Responsibility to Specify a </a:t>
            </a:r>
            <a:br>
              <a:rPr lang="en-US" dirty="0"/>
            </a:br>
            <a:r>
              <a:rPr lang="en-US" dirty="0"/>
              <a:t>Disability or Disabilities</a:t>
            </a:r>
          </a:p>
        </p:txBody>
      </p:sp>
      <p:sp>
        <p:nvSpPr>
          <p:cNvPr id="3" name="Content Placeholder 2"/>
          <p:cNvSpPr>
            <a:spLocks noGrp="1"/>
          </p:cNvSpPr>
          <p:nvPr>
            <p:ph idx="1"/>
            <p:custDataLst>
              <p:tags r:id="rId2"/>
            </p:custDataLst>
          </p:nvPr>
        </p:nvSpPr>
        <p:spPr/>
        <p:txBody>
          <a:bodyPr/>
          <a:lstStyle/>
          <a:p>
            <a:r>
              <a:rPr lang="en-US" dirty="0"/>
              <a:t>As part of a substantially complete application for IU, VA will require that the claimant with multiple SC disabilities specify at least one disability that he or she believes causes the </a:t>
            </a:r>
            <a:r>
              <a:rPr lang="en-US" dirty="0" err="1"/>
              <a:t>unemployability</a:t>
            </a:r>
            <a:r>
              <a:rPr lang="en-US" dirty="0"/>
              <a:t>.</a:t>
            </a:r>
          </a:p>
          <a:p>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18</a:t>
            </a:fld>
            <a:endParaRPr lang="en-US"/>
          </a:p>
        </p:txBody>
      </p:sp>
      <p:graphicFrame>
        <p:nvGraphicFramePr>
          <p:cNvPr id="5" name="Content Placeholder 3"/>
          <p:cNvGraphicFramePr>
            <a:graphicFrameLocks/>
          </p:cNvGraphicFramePr>
          <p:nvPr>
            <p:custDataLst>
              <p:tags r:id="rId4"/>
            </p:custDataLst>
            <p:extLst>
              <p:ext uri="{D42A27DB-BD31-4B8C-83A1-F6EECF244321}">
                <p14:modId xmlns:p14="http://schemas.microsoft.com/office/powerpoint/2010/main" val="3190496058"/>
              </p:ext>
            </p:extLst>
          </p:nvPr>
        </p:nvGraphicFramePr>
        <p:xfrm>
          <a:off x="1359371" y="3240451"/>
          <a:ext cx="6425258" cy="2807986"/>
        </p:xfrm>
        <a:graphic>
          <a:graphicData uri="http://schemas.openxmlformats.org/drawingml/2006/table">
            <a:tbl>
              <a:tblPr firstRow="1" bandRow="1">
                <a:tableStyleId>{5C22544A-7EE6-4342-B048-85BDC9FD1C3A}</a:tableStyleId>
              </a:tblPr>
              <a:tblGrid>
                <a:gridCol w="3212629">
                  <a:extLst>
                    <a:ext uri="{9D8B030D-6E8A-4147-A177-3AD203B41FA5}">
                      <a16:colId xmlns:a16="http://schemas.microsoft.com/office/drawing/2014/main" val="20000"/>
                    </a:ext>
                  </a:extLst>
                </a:gridCol>
                <a:gridCol w="3212629">
                  <a:extLst>
                    <a:ext uri="{9D8B030D-6E8A-4147-A177-3AD203B41FA5}">
                      <a16:colId xmlns:a16="http://schemas.microsoft.com/office/drawing/2014/main" val="20001"/>
                    </a:ext>
                  </a:extLst>
                </a:gridCol>
              </a:tblGrid>
              <a:tr h="289802">
                <a:tc>
                  <a:txBody>
                    <a:bodyPr/>
                    <a:lstStyle/>
                    <a:p>
                      <a:r>
                        <a:rPr kumimoji="0" lang="en-US" sz="900" b="1" kern="1200" dirty="0">
                          <a:solidFill>
                            <a:schemeClr val="lt1"/>
                          </a:solidFill>
                          <a:effectLst/>
                          <a:latin typeface="Arial" panose="020B0604020202020204" pitchFamily="34" charset="0"/>
                          <a:ea typeface="+mn-ea"/>
                          <a:cs typeface="Arial" panose="020B0604020202020204" pitchFamily="34" charset="0"/>
                        </a:rPr>
                        <a:t>If the Veteran ...</a:t>
                      </a:r>
                      <a:endParaRPr lang="en-US" sz="900" dirty="0">
                        <a:latin typeface="Arial" panose="020B0604020202020204" pitchFamily="34" charset="0"/>
                        <a:cs typeface="Arial" panose="020B0604020202020204" pitchFamily="34" charset="0"/>
                      </a:endParaRPr>
                    </a:p>
                  </a:txBody>
                  <a:tcPr marL="56165" marR="56165" marT="28082" marB="28082"/>
                </a:tc>
                <a:tc>
                  <a:txBody>
                    <a:bodyPr/>
                    <a:lstStyle/>
                    <a:p>
                      <a:r>
                        <a:rPr lang="en-US" sz="900" dirty="0">
                          <a:latin typeface="Arial" panose="020B0604020202020204" pitchFamily="34" charset="0"/>
                          <a:cs typeface="Arial" panose="020B0604020202020204" pitchFamily="34" charset="0"/>
                        </a:rPr>
                        <a:t>Then….</a:t>
                      </a:r>
                    </a:p>
                  </a:txBody>
                  <a:tcPr marL="56165" marR="56165" marT="28082" marB="28082"/>
                </a:tc>
                <a:extLst>
                  <a:ext uri="{0D108BD9-81ED-4DB2-BD59-A6C34878D82A}">
                    <a16:rowId xmlns:a16="http://schemas.microsoft.com/office/drawing/2014/main" val="10000"/>
                  </a:ext>
                </a:extLst>
              </a:tr>
              <a:tr h="906800">
                <a:tc>
                  <a:txBody>
                    <a:bodyPr/>
                    <a:lstStyle/>
                    <a:p>
                      <a:r>
                        <a:rPr kumimoji="0" lang="en-US" sz="900" kern="1200" dirty="0">
                          <a:solidFill>
                            <a:schemeClr val="dk1"/>
                          </a:solidFill>
                          <a:effectLst/>
                          <a:latin typeface="Arial" panose="020B0604020202020204" pitchFamily="34" charset="0"/>
                          <a:ea typeface="+mn-ea"/>
                          <a:cs typeface="Arial" panose="020B0604020202020204" pitchFamily="34" charset="0"/>
                        </a:rPr>
                        <a:t>only has one SC disability</a:t>
                      </a:r>
                      <a:endParaRPr lang="en-US" sz="900" dirty="0">
                        <a:latin typeface="Arial" panose="020B0604020202020204" pitchFamily="34" charset="0"/>
                        <a:cs typeface="Arial" panose="020B0604020202020204" pitchFamily="34" charset="0"/>
                      </a:endParaRPr>
                    </a:p>
                  </a:txBody>
                  <a:tcPr marL="56165" marR="56165" marT="28082" marB="28082"/>
                </a:tc>
                <a:tc>
                  <a:txBody>
                    <a:bodyPr/>
                    <a:lstStyle/>
                    <a:p>
                      <a:pPr marL="285750" indent="-285750" fontAlgn="t">
                        <a:buFont typeface="Arial" panose="020B0604020202020204" pitchFamily="34" charset="0"/>
                        <a:buChar char="•"/>
                      </a:pPr>
                      <a:r>
                        <a:rPr kumimoji="0" lang="en-US" sz="900" kern="1200" dirty="0">
                          <a:solidFill>
                            <a:schemeClr val="dk1"/>
                          </a:solidFill>
                          <a:effectLst/>
                          <a:latin typeface="Arial" panose="020B0604020202020204" pitchFamily="34" charset="0"/>
                          <a:ea typeface="+mn-ea"/>
                          <a:cs typeface="Arial" panose="020B0604020202020204" pitchFamily="34" charset="0"/>
                        </a:rPr>
                        <a:t>presume that disability to be the cause of the Veteran’s </a:t>
                      </a:r>
                      <a:r>
                        <a:rPr kumimoji="0" lang="en-US" sz="900" kern="1200" dirty="0" err="1">
                          <a:solidFill>
                            <a:schemeClr val="dk1"/>
                          </a:solidFill>
                          <a:effectLst/>
                          <a:latin typeface="Arial" panose="020B0604020202020204" pitchFamily="34" charset="0"/>
                          <a:ea typeface="+mn-ea"/>
                          <a:cs typeface="Arial" panose="020B0604020202020204" pitchFamily="34" charset="0"/>
                        </a:rPr>
                        <a:t>unemployability</a:t>
                      </a:r>
                      <a:r>
                        <a:rPr kumimoji="0" lang="en-US" sz="900" kern="1200" dirty="0">
                          <a:solidFill>
                            <a:schemeClr val="dk1"/>
                          </a:solidFill>
                          <a:effectLst/>
                          <a:latin typeface="Arial" panose="020B0604020202020204" pitchFamily="34" charset="0"/>
                          <a:ea typeface="+mn-ea"/>
                          <a:cs typeface="Arial" panose="020B0604020202020204" pitchFamily="34" charset="0"/>
                        </a:rPr>
                        <a:t>, and</a:t>
                      </a:r>
                      <a:endParaRPr lang="en-US" sz="900" dirty="0">
                        <a:effectLst/>
                        <a:latin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r>
                        <a:rPr kumimoji="0" lang="en-US" sz="900" kern="1200" dirty="0">
                          <a:solidFill>
                            <a:schemeClr val="dk1"/>
                          </a:solidFill>
                          <a:effectLst/>
                          <a:latin typeface="Arial" panose="020B0604020202020204" pitchFamily="34" charset="0"/>
                          <a:ea typeface="+mn-ea"/>
                          <a:cs typeface="Arial" panose="020B0604020202020204" pitchFamily="34" charset="0"/>
                        </a:rPr>
                        <a:t>treat the IU claim as a claim for increase for that disability.</a:t>
                      </a:r>
                      <a:endParaRPr lang="en-US" sz="900" dirty="0">
                        <a:effectLst/>
                        <a:latin typeface="Arial" panose="020B0604020202020204" pitchFamily="34" charset="0"/>
                        <a:cs typeface="Arial" panose="020B0604020202020204" pitchFamily="34" charset="0"/>
                      </a:endParaRPr>
                    </a:p>
                  </a:txBody>
                  <a:tcPr marL="56165" marR="56165" marT="28082" marB="28082"/>
                </a:tc>
                <a:extLst>
                  <a:ext uri="{0D108BD9-81ED-4DB2-BD59-A6C34878D82A}">
                    <a16:rowId xmlns:a16="http://schemas.microsoft.com/office/drawing/2014/main" val="10001"/>
                  </a:ext>
                </a:extLst>
              </a:tr>
              <a:tr h="910249">
                <a:tc>
                  <a:txBody>
                    <a:bodyPr/>
                    <a:lstStyle/>
                    <a:p>
                      <a:pPr marL="285750" indent="-285750" fontAlgn="t">
                        <a:buFont typeface="Arial" panose="020B0604020202020204" pitchFamily="34" charset="0"/>
                        <a:buChar char="•"/>
                      </a:pPr>
                      <a:r>
                        <a:rPr kumimoji="0" lang="en-US" sz="900" kern="1200" dirty="0">
                          <a:solidFill>
                            <a:schemeClr val="dk1"/>
                          </a:solidFill>
                          <a:effectLst/>
                          <a:latin typeface="Arial" panose="020B0604020202020204" pitchFamily="34" charset="0"/>
                          <a:ea typeface="+mn-ea"/>
                          <a:cs typeface="Arial" panose="020B0604020202020204" pitchFamily="34" charset="0"/>
                        </a:rPr>
                        <a:t>has multiple SC disabilities, but</a:t>
                      </a:r>
                      <a:endParaRPr lang="en-US" sz="900" dirty="0">
                        <a:effectLst/>
                        <a:latin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r>
                        <a:rPr kumimoji="0" lang="en-US" sz="900" kern="1200" dirty="0">
                          <a:solidFill>
                            <a:schemeClr val="dk1"/>
                          </a:solidFill>
                          <a:effectLst/>
                          <a:latin typeface="Arial" panose="020B0604020202020204" pitchFamily="34" charset="0"/>
                          <a:ea typeface="+mn-ea"/>
                          <a:cs typeface="Arial" panose="020B0604020202020204" pitchFamily="34" charset="0"/>
                        </a:rPr>
                        <a:t>does not identify which SC disability(</a:t>
                      </a:r>
                      <a:r>
                        <a:rPr kumimoji="0" lang="en-US" sz="900" kern="1200" dirty="0" err="1">
                          <a:solidFill>
                            <a:schemeClr val="dk1"/>
                          </a:solidFill>
                          <a:effectLst/>
                          <a:latin typeface="Arial" panose="020B0604020202020204" pitchFamily="34" charset="0"/>
                          <a:ea typeface="+mn-ea"/>
                          <a:cs typeface="Arial" panose="020B0604020202020204" pitchFamily="34" charset="0"/>
                        </a:rPr>
                        <a:t>ies</a:t>
                      </a:r>
                      <a:r>
                        <a:rPr kumimoji="0" lang="en-US" sz="900" kern="1200" dirty="0">
                          <a:solidFill>
                            <a:schemeClr val="dk1"/>
                          </a:solidFill>
                          <a:effectLst/>
                          <a:latin typeface="Arial" panose="020B0604020202020204" pitchFamily="34" charset="0"/>
                          <a:ea typeface="+mn-ea"/>
                          <a:cs typeface="Arial" panose="020B0604020202020204" pitchFamily="34" charset="0"/>
                        </a:rPr>
                        <a:t>) cause(s) </a:t>
                      </a:r>
                      <a:r>
                        <a:rPr kumimoji="0" lang="en-US" sz="900" kern="1200" dirty="0" err="1">
                          <a:solidFill>
                            <a:schemeClr val="dk1"/>
                          </a:solidFill>
                          <a:effectLst/>
                          <a:latin typeface="Arial" panose="020B0604020202020204" pitchFamily="34" charset="0"/>
                          <a:ea typeface="+mn-ea"/>
                          <a:cs typeface="Arial" panose="020B0604020202020204" pitchFamily="34" charset="0"/>
                        </a:rPr>
                        <a:t>unemployability</a:t>
                      </a:r>
                      <a:endParaRPr lang="en-US" sz="900" dirty="0">
                        <a:effectLst/>
                        <a:latin typeface="Arial" panose="020B0604020202020204" pitchFamily="34" charset="0"/>
                        <a:cs typeface="Arial" panose="020B0604020202020204" pitchFamily="34" charset="0"/>
                      </a:endParaRPr>
                    </a:p>
                  </a:txBody>
                  <a:tcPr marL="56165" marR="56165" marT="28082" marB="28082"/>
                </a:tc>
                <a:tc>
                  <a:txBody>
                    <a:bodyPr/>
                    <a:lstStyle/>
                    <a:p>
                      <a:pPr marL="285750" indent="-285750" fontAlgn="t">
                        <a:buFont typeface="Arial" panose="020B0604020202020204" pitchFamily="34" charset="0"/>
                        <a:buChar char="•"/>
                      </a:pPr>
                      <a:r>
                        <a:rPr kumimoji="0" lang="en-US" sz="900" kern="1200" dirty="0">
                          <a:solidFill>
                            <a:schemeClr val="dk1"/>
                          </a:solidFill>
                          <a:effectLst/>
                          <a:latin typeface="Arial" panose="020B0604020202020204" pitchFamily="34" charset="0"/>
                          <a:ea typeface="+mn-ea"/>
                          <a:cs typeface="Arial" panose="020B0604020202020204" pitchFamily="34" charset="0"/>
                        </a:rPr>
                        <a:t>make reasonable efforts to contact the Veteran by phone to gather the information, and</a:t>
                      </a:r>
                      <a:endParaRPr lang="en-US" sz="900" dirty="0">
                        <a:effectLst/>
                        <a:latin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r>
                        <a:rPr kumimoji="0" lang="en-US" sz="900" kern="1200" dirty="0">
                          <a:solidFill>
                            <a:schemeClr val="dk1"/>
                          </a:solidFill>
                          <a:effectLst/>
                          <a:latin typeface="Arial" panose="020B0604020202020204" pitchFamily="34" charset="0"/>
                          <a:ea typeface="+mn-ea"/>
                          <a:cs typeface="Arial" panose="020B0604020202020204" pitchFamily="34" charset="0"/>
                        </a:rPr>
                        <a:t>document any contact with the Veteran on </a:t>
                      </a:r>
                      <a:r>
                        <a:rPr kumimoji="0" lang="en-US" sz="900" i="1" kern="1200" dirty="0">
                          <a:solidFill>
                            <a:schemeClr val="dk1"/>
                          </a:solidFill>
                          <a:effectLst/>
                          <a:latin typeface="Arial" panose="020B0604020202020204" pitchFamily="34" charset="0"/>
                          <a:ea typeface="+mn-ea"/>
                          <a:cs typeface="Arial" panose="020B0604020202020204" pitchFamily="34" charset="0"/>
                        </a:rPr>
                        <a:t>VA Form 27-0820, Report of General Information</a:t>
                      </a:r>
                      <a:r>
                        <a:rPr kumimoji="0" lang="en-US" sz="900" kern="1200" dirty="0">
                          <a:solidFill>
                            <a:schemeClr val="dk1"/>
                          </a:solidFill>
                          <a:effectLst/>
                          <a:latin typeface="Arial" panose="020B0604020202020204" pitchFamily="34" charset="0"/>
                          <a:ea typeface="+mn-ea"/>
                          <a:cs typeface="Arial" panose="020B0604020202020204" pitchFamily="34" charset="0"/>
                        </a:rPr>
                        <a:t>.</a:t>
                      </a:r>
                      <a:endParaRPr lang="en-US" sz="900" dirty="0">
                        <a:effectLst/>
                        <a:latin typeface="Arial" panose="020B0604020202020204" pitchFamily="34" charset="0"/>
                        <a:cs typeface="Arial" panose="020B0604020202020204" pitchFamily="34" charset="0"/>
                      </a:endParaRPr>
                    </a:p>
                  </a:txBody>
                  <a:tcPr marL="56165" marR="56165" marT="28082" marB="28082"/>
                </a:tc>
                <a:extLst>
                  <a:ext uri="{0D108BD9-81ED-4DB2-BD59-A6C34878D82A}">
                    <a16:rowId xmlns:a16="http://schemas.microsoft.com/office/drawing/2014/main" val="10002"/>
                  </a:ext>
                </a:extLst>
              </a:tr>
              <a:tr h="701135">
                <a:tc>
                  <a:txBody>
                    <a:bodyPr/>
                    <a:lstStyle/>
                    <a:p>
                      <a:pPr marL="285750" indent="-285750" fontAlgn="t">
                        <a:buFont typeface="Arial" panose="020B0604020202020204" pitchFamily="34" charset="0"/>
                        <a:buChar char="•"/>
                      </a:pPr>
                      <a:r>
                        <a:rPr kumimoji="0" lang="en-US" sz="900" kern="1200" dirty="0">
                          <a:solidFill>
                            <a:schemeClr val="dk1"/>
                          </a:solidFill>
                          <a:effectLst/>
                          <a:latin typeface="Arial" panose="020B0604020202020204" pitchFamily="34" charset="0"/>
                          <a:ea typeface="+mn-ea"/>
                          <a:cs typeface="Arial" panose="020B0604020202020204" pitchFamily="34" charset="0"/>
                        </a:rPr>
                        <a:t>has multiple SC disabilities, and</a:t>
                      </a:r>
                      <a:endParaRPr lang="en-US" sz="900" dirty="0">
                        <a:effectLst/>
                        <a:latin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r>
                        <a:rPr kumimoji="0" lang="en-US" sz="900" kern="1200" dirty="0">
                          <a:solidFill>
                            <a:schemeClr val="dk1"/>
                          </a:solidFill>
                          <a:effectLst/>
                          <a:latin typeface="Arial" panose="020B0604020202020204" pitchFamily="34" charset="0"/>
                          <a:ea typeface="+mn-ea"/>
                          <a:cs typeface="Arial" panose="020B0604020202020204" pitchFamily="34" charset="0"/>
                        </a:rPr>
                        <a:t>identifies one or more as the cause of </a:t>
                      </a:r>
                      <a:r>
                        <a:rPr kumimoji="0" lang="en-US" sz="900" kern="1200" dirty="0" err="1">
                          <a:solidFill>
                            <a:schemeClr val="dk1"/>
                          </a:solidFill>
                          <a:effectLst/>
                          <a:latin typeface="Arial" panose="020B0604020202020204" pitchFamily="34" charset="0"/>
                          <a:ea typeface="+mn-ea"/>
                          <a:cs typeface="Arial" panose="020B0604020202020204" pitchFamily="34" charset="0"/>
                        </a:rPr>
                        <a:t>unemployability</a:t>
                      </a:r>
                      <a:endParaRPr lang="en-US" sz="900" dirty="0">
                        <a:effectLst/>
                        <a:latin typeface="Arial" panose="020B0604020202020204" pitchFamily="34" charset="0"/>
                        <a:cs typeface="Arial" panose="020B0604020202020204" pitchFamily="34" charset="0"/>
                      </a:endParaRPr>
                    </a:p>
                  </a:txBody>
                  <a:tcPr marL="56165" marR="56165" marT="28082" marB="28082"/>
                </a:tc>
                <a:tc>
                  <a:txBody>
                    <a:bodyPr/>
                    <a:lstStyle/>
                    <a:p>
                      <a:r>
                        <a:rPr kumimoji="0" lang="en-US" sz="900" kern="1200" dirty="0">
                          <a:solidFill>
                            <a:schemeClr val="dk1"/>
                          </a:solidFill>
                          <a:effectLst/>
                          <a:latin typeface="Arial" panose="020B0604020202020204" pitchFamily="34" charset="0"/>
                          <a:ea typeface="+mn-ea"/>
                          <a:cs typeface="Arial" panose="020B0604020202020204" pitchFamily="34" charset="0"/>
                        </a:rPr>
                        <a:t>treat the IU claim as a claim for increase for specified disability(</a:t>
                      </a:r>
                      <a:r>
                        <a:rPr kumimoji="0" lang="en-US" sz="900" kern="1200" dirty="0" err="1">
                          <a:solidFill>
                            <a:schemeClr val="dk1"/>
                          </a:solidFill>
                          <a:effectLst/>
                          <a:latin typeface="Arial" panose="020B0604020202020204" pitchFamily="34" charset="0"/>
                          <a:ea typeface="+mn-ea"/>
                          <a:cs typeface="Arial" panose="020B0604020202020204" pitchFamily="34" charset="0"/>
                        </a:rPr>
                        <a:t>ies</a:t>
                      </a:r>
                      <a:r>
                        <a:rPr kumimoji="0" lang="en-US" sz="900" kern="1200" dirty="0">
                          <a:solidFill>
                            <a:schemeClr val="dk1"/>
                          </a:solidFill>
                          <a:effectLst/>
                          <a:latin typeface="Arial" panose="020B0604020202020204" pitchFamily="34" charset="0"/>
                          <a:ea typeface="+mn-ea"/>
                          <a:cs typeface="Arial" panose="020B0604020202020204" pitchFamily="34" charset="0"/>
                        </a:rPr>
                        <a:t>)</a:t>
                      </a:r>
                      <a:endParaRPr lang="en-US" sz="900" dirty="0">
                        <a:latin typeface="Arial" panose="020B0604020202020204" pitchFamily="34" charset="0"/>
                        <a:cs typeface="Arial" panose="020B0604020202020204" pitchFamily="34" charset="0"/>
                      </a:endParaRPr>
                    </a:p>
                  </a:txBody>
                  <a:tcPr marL="56165" marR="56165" marT="28082" marB="2808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17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Employment History Requirements in </a:t>
            </a:r>
            <a:br>
              <a:rPr lang="en-US" dirty="0"/>
            </a:br>
            <a:r>
              <a:rPr lang="en-US" dirty="0"/>
              <a:t>IU Claims</a:t>
            </a:r>
          </a:p>
        </p:txBody>
      </p:sp>
      <p:sp>
        <p:nvSpPr>
          <p:cNvPr id="3" name="Content Placeholder 2"/>
          <p:cNvSpPr>
            <a:spLocks noGrp="1"/>
          </p:cNvSpPr>
          <p:nvPr>
            <p:ph idx="1"/>
            <p:custDataLst>
              <p:tags r:id="rId2"/>
            </p:custDataLst>
          </p:nvPr>
        </p:nvSpPr>
        <p:spPr/>
        <p:txBody>
          <a:bodyPr>
            <a:normAutofit/>
          </a:bodyPr>
          <a:lstStyle/>
          <a:p>
            <a:pPr marL="0" indent="0">
              <a:buNone/>
            </a:pPr>
            <a:r>
              <a:rPr lang="en-US" sz="2200" dirty="0"/>
              <a:t>The last five years that he or she worked:</a:t>
            </a:r>
            <a:endParaRPr lang="en-US" sz="2700" dirty="0"/>
          </a:p>
          <a:p>
            <a:endParaRPr lang="en-US" sz="2700" dirty="0"/>
          </a:p>
          <a:p>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19</a:t>
            </a:fld>
            <a:endParaRPr lang="en-US"/>
          </a:p>
        </p:txBody>
      </p:sp>
      <p:pic>
        <p:nvPicPr>
          <p:cNvPr id="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 b="29726"/>
          <a:stretch/>
        </p:blipFill>
        <p:spPr bwMode="auto">
          <a:xfrm>
            <a:off x="457200" y="2821942"/>
            <a:ext cx="7485198" cy="92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84C083C9-5E7A-467E-AF4F-AAD178481A9E}"/>
              </a:ext>
            </a:extLst>
          </p:cNvPr>
          <p:cNvSpPr txBox="1"/>
          <p:nvPr/>
        </p:nvSpPr>
        <p:spPr>
          <a:xfrm>
            <a:off x="457200" y="4269890"/>
            <a:ext cx="8017099" cy="9233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Request VA Form(s) 21-4192, Request for Employment Information in Connection with Claim for Disability Benefit, for the Veteran’s last year of employment even if the Veteran has not worked for five years or more.</a:t>
            </a:r>
          </a:p>
        </p:txBody>
      </p:sp>
    </p:spTree>
    <p:extLst>
      <p:ext uri="{BB962C8B-B14F-4D97-AF65-F5344CB8AC3E}">
        <p14:creationId xmlns:p14="http://schemas.microsoft.com/office/powerpoint/2010/main" val="264952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Objectives</a:t>
            </a:r>
          </a:p>
        </p:txBody>
      </p:sp>
      <p:sp>
        <p:nvSpPr>
          <p:cNvPr id="3" name="Content Placeholder 2"/>
          <p:cNvSpPr>
            <a:spLocks noGrp="1"/>
          </p:cNvSpPr>
          <p:nvPr>
            <p:ph idx="1"/>
            <p:custDataLst>
              <p:tags r:id="rId2"/>
            </p:custDataLst>
          </p:nvPr>
        </p:nvSpPr>
        <p:spPr/>
        <p:txBody>
          <a:bodyPr/>
          <a:lstStyle/>
          <a:p>
            <a:r>
              <a:rPr lang="en-US" dirty="0"/>
              <a:t>Demonstrate a comprehensive understanding of:</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2</a:t>
            </a:fld>
            <a:endParaRPr lang="en-US"/>
          </a:p>
        </p:txBody>
      </p:sp>
      <p:sp>
        <p:nvSpPr>
          <p:cNvPr id="5" name="TextBox 4">
            <a:extLst>
              <a:ext uri="{FF2B5EF4-FFF2-40B4-BE49-F238E27FC236}">
                <a16:creationId xmlns:a16="http://schemas.microsoft.com/office/drawing/2014/main" id="{FDEA139E-F6AE-439E-9EF4-584C8201AC93}"/>
              </a:ext>
            </a:extLst>
          </p:cNvPr>
          <p:cNvSpPr txBox="1"/>
          <p:nvPr/>
        </p:nvSpPr>
        <p:spPr>
          <a:xfrm>
            <a:off x="473528" y="2509414"/>
            <a:ext cx="8213272" cy="1431161"/>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dirty="0"/>
              <a:t>eligibility criteria for individual unemployability (IU),</a:t>
            </a:r>
          </a:p>
          <a:p>
            <a:pPr marL="285750" indent="-285750">
              <a:spcAft>
                <a:spcPts val="600"/>
              </a:spcAft>
              <a:buFont typeface="Arial" panose="020B0604020202020204" pitchFamily="34" charset="0"/>
              <a:buChar char="•"/>
            </a:pPr>
            <a:r>
              <a:rPr lang="en-US" dirty="0"/>
              <a:t>development of claims for IU, </a:t>
            </a:r>
          </a:p>
          <a:p>
            <a:pPr marL="285750" indent="-285750">
              <a:spcAft>
                <a:spcPts val="600"/>
              </a:spcAft>
              <a:buFont typeface="Arial" panose="020B0604020202020204" pitchFamily="34" charset="0"/>
              <a:buChar char="•"/>
            </a:pPr>
            <a:r>
              <a:rPr lang="en-US" dirty="0"/>
              <a:t>promulgation of decisions for IU, and</a:t>
            </a:r>
          </a:p>
          <a:p>
            <a:pPr marL="285750" indent="-285750">
              <a:spcAft>
                <a:spcPts val="600"/>
              </a:spcAft>
              <a:buFont typeface="Arial" panose="020B0604020202020204" pitchFamily="34" charset="0"/>
              <a:buChar char="•"/>
            </a:pPr>
            <a:r>
              <a:rPr lang="en-US" dirty="0"/>
              <a:t>addressing continued entitlement to IU.</a:t>
            </a:r>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Employment History Requirements in </a:t>
            </a:r>
            <a:br>
              <a:rPr lang="en-US" dirty="0"/>
            </a:br>
            <a:r>
              <a:rPr lang="en-US" dirty="0"/>
              <a:t>IU Claims </a:t>
            </a:r>
            <a:r>
              <a:rPr lang="en-US" sz="2400" dirty="0"/>
              <a:t>(continued)</a:t>
            </a:r>
            <a:endParaRPr lang="en-US" dirty="0"/>
          </a:p>
        </p:txBody>
      </p:sp>
      <p:sp>
        <p:nvSpPr>
          <p:cNvPr id="3" name="Content Placeholder 2">
            <a:extLst>
              <a:ext uri="{FF2B5EF4-FFF2-40B4-BE49-F238E27FC236}">
                <a16:creationId xmlns:a16="http://schemas.microsoft.com/office/drawing/2014/main" id="{EB5B79F4-4233-4FF7-BC67-08D8183390B1}"/>
              </a:ext>
            </a:extLst>
          </p:cNvPr>
          <p:cNvSpPr>
            <a:spLocks noGrp="1"/>
          </p:cNvSpPr>
          <p:nvPr>
            <p:ph idx="1"/>
          </p:nvPr>
        </p:nvSpPr>
        <p:spPr/>
        <p:txBody>
          <a:bodyPr/>
          <a:lstStyle/>
          <a:p>
            <a:r>
              <a:rPr lang="en-US" b="1" dirty="0"/>
              <a:t>Exception</a:t>
            </a:r>
            <a:r>
              <a:rPr lang="en-US" dirty="0"/>
              <a:t>:  </a:t>
            </a:r>
            <a:r>
              <a:rPr lang="en-US" sz="1800" dirty="0"/>
              <a:t>Do not send the VA Form 21-4192 to the Veteran’s last employer if the evidence of record is sufficient to award increased compensation based on IU and the Veteran has returned a substantially complete VA Form 21-8940 indicating he/she is unemployed.</a:t>
            </a:r>
          </a:p>
          <a:p>
            <a:endParaRPr lang="en-US" dirty="0"/>
          </a:p>
        </p:txBody>
      </p:sp>
      <p:sp>
        <p:nvSpPr>
          <p:cNvPr id="4" name="Slide Number Placeholder 3"/>
          <p:cNvSpPr>
            <a:spLocks noGrp="1"/>
          </p:cNvSpPr>
          <p:nvPr>
            <p:ph type="sldNum" sz="quarter" idx="12"/>
            <p:custDataLst>
              <p:tags r:id="rId2"/>
            </p:custDataLst>
          </p:nvPr>
        </p:nvSpPr>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163335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Requesting Employment Information from Employers</a:t>
            </a:r>
          </a:p>
        </p:txBody>
      </p:sp>
      <p:sp>
        <p:nvSpPr>
          <p:cNvPr id="3" name="Content Placeholder 2"/>
          <p:cNvSpPr>
            <a:spLocks noGrp="1"/>
          </p:cNvSpPr>
          <p:nvPr>
            <p:ph idx="1"/>
            <p:custDataLst>
              <p:tags r:id="rId2"/>
            </p:custDataLst>
          </p:nvPr>
        </p:nvSpPr>
        <p:spPr/>
        <p:txBody>
          <a:bodyPr>
            <a:normAutofit/>
          </a:bodyPr>
          <a:lstStyle/>
          <a:p>
            <a:pPr marL="342900" indent="-342900">
              <a:buFont typeface="Arial" panose="020B0604020202020204" pitchFamily="34" charset="0"/>
              <a:buChar char="•"/>
            </a:pPr>
            <a:r>
              <a:rPr lang="en-US" dirty="0"/>
              <a:t>Send a VA Form 21-4192 to the former employer(s) for which the Veteran worked during his/her last year of employment.</a:t>
            </a:r>
          </a:p>
          <a:p>
            <a:pPr marL="342900" indent="-342900">
              <a:buFont typeface="Arial" panose="020B0604020202020204" pitchFamily="34" charset="0"/>
              <a:buChar char="•"/>
            </a:pPr>
            <a:r>
              <a:rPr lang="en-US" dirty="0"/>
              <a:t>At the same time, send a copy of VA Form 21-4192 to the Veteran and request that their previous employer complete and return the form.</a:t>
            </a:r>
          </a:p>
          <a:p>
            <a:pPr marL="342900" indent="-342900">
              <a:buFont typeface="Arial" panose="020B0604020202020204" pitchFamily="34" charset="0"/>
              <a:buChar char="•"/>
            </a:pPr>
            <a:r>
              <a:rPr lang="en-US" dirty="0"/>
              <a:t>If VA Form 21-4192 is not received from the Veteran’s employer(s) within 15 days</a:t>
            </a:r>
          </a:p>
          <a:p>
            <a:pPr marL="600075" lvl="2" indent="-342900"/>
            <a:r>
              <a:rPr lang="en-US" sz="1800" dirty="0"/>
              <a:t>send a follow-up request to the employer(s) for VA Form 21-4192, allowing an additional 15 days for response, and</a:t>
            </a:r>
          </a:p>
          <a:p>
            <a:pPr marL="600075" lvl="2" indent="-342900"/>
            <a:r>
              <a:rPr lang="en-US" sz="1800" dirty="0"/>
              <a:t>notify the Veteran that it is ultimately the Veteran’s responsibility to obtain this information</a:t>
            </a:r>
            <a:r>
              <a:rPr lang="en-US" sz="18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21</a:t>
            </a:fld>
            <a:endParaRPr lang="en-US"/>
          </a:p>
        </p:txBody>
      </p:sp>
    </p:spTree>
    <p:extLst>
      <p:ext uri="{BB962C8B-B14F-4D97-AF65-F5344CB8AC3E}">
        <p14:creationId xmlns:p14="http://schemas.microsoft.com/office/powerpoint/2010/main" val="168291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Medical Evidence Requirements in IU Claims</a:t>
            </a:r>
          </a:p>
        </p:txBody>
      </p:sp>
      <p:sp>
        <p:nvSpPr>
          <p:cNvPr id="3" name="Content Placeholder 2"/>
          <p:cNvSpPr>
            <a:spLocks noGrp="1"/>
          </p:cNvSpPr>
          <p:nvPr>
            <p:ph idx="1"/>
            <p:custDataLst>
              <p:tags r:id="rId2"/>
            </p:custDataLst>
          </p:nvPr>
        </p:nvSpPr>
        <p:spPr/>
        <p:txBody>
          <a:bodyPr>
            <a:normAutofit/>
          </a:bodyPr>
          <a:lstStyle/>
          <a:p>
            <a:pPr marL="0" indent="0">
              <a:buNone/>
            </a:pPr>
            <a:r>
              <a:rPr lang="en-US" dirty="0"/>
              <a:t>The evidence should reflect the Veteran’s condition within the past 12 months and include, but need not be limited to:</a:t>
            </a:r>
          </a:p>
          <a:p>
            <a:pPr marL="0" indent="0">
              <a:buNone/>
            </a:pPr>
            <a:endParaRPr lang="en-US" dirty="0"/>
          </a:p>
          <a:p>
            <a:endParaRPr lang="en-US" dirty="0"/>
          </a:p>
          <a:p>
            <a:endParaRPr lang="en-US" dirty="0"/>
          </a:p>
          <a:p>
            <a:endParaRPr lang="en-US" dirty="0"/>
          </a:p>
          <a:p>
            <a:pPr marL="0" indent="0">
              <a:buNone/>
            </a:pPr>
            <a:r>
              <a:rPr lang="en-US" b="1" dirty="0"/>
              <a:t>Important</a:t>
            </a:r>
            <a:r>
              <a:rPr lang="en-US" dirty="0"/>
              <a:t>: A medical examination is not automatically required in every IU claim. An examination is required if the information and evidence of record does not contain sufficient competent medical evidence to decide the claim. </a:t>
            </a:r>
          </a:p>
          <a:p>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22</a:t>
            </a:fld>
            <a:endParaRPr lang="en-US" dirty="0"/>
          </a:p>
        </p:txBody>
      </p:sp>
      <p:sp>
        <p:nvSpPr>
          <p:cNvPr id="5" name="TextBox 4">
            <a:extLst>
              <a:ext uri="{FF2B5EF4-FFF2-40B4-BE49-F238E27FC236}">
                <a16:creationId xmlns:a16="http://schemas.microsoft.com/office/drawing/2014/main" id="{3A48A32F-BAD7-45EA-8C26-1AD741E8EE75}"/>
              </a:ext>
            </a:extLst>
          </p:cNvPr>
          <p:cNvSpPr txBox="1"/>
          <p:nvPr/>
        </p:nvSpPr>
        <p:spPr>
          <a:xfrm>
            <a:off x="457200" y="2774480"/>
            <a:ext cx="8268236" cy="107721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the results of VA examination(s)</a:t>
            </a:r>
          </a:p>
          <a:p>
            <a:pPr marL="285750" indent="-285750">
              <a:spcAft>
                <a:spcPts val="600"/>
              </a:spcAft>
              <a:buFont typeface="Arial" panose="020B0604020202020204" pitchFamily="34" charset="0"/>
              <a:buChar char="•"/>
            </a:pPr>
            <a:r>
              <a:rPr lang="en-US" dirty="0"/>
              <a:t>hospital reports, and/or</a:t>
            </a:r>
          </a:p>
          <a:p>
            <a:pPr marL="285750" indent="-285750">
              <a:spcAft>
                <a:spcPts val="600"/>
              </a:spcAft>
              <a:buFont typeface="Arial" panose="020B0604020202020204" pitchFamily="34" charset="0"/>
              <a:buChar char="•"/>
            </a:pPr>
            <a:r>
              <a:rPr lang="en-US" dirty="0"/>
              <a:t>outpatient treatment records.</a:t>
            </a:r>
          </a:p>
        </p:txBody>
      </p:sp>
    </p:spTree>
    <p:extLst>
      <p:ext uri="{BB962C8B-B14F-4D97-AF65-F5344CB8AC3E}">
        <p14:creationId xmlns:p14="http://schemas.microsoft.com/office/powerpoint/2010/main" val="331114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Exam Request Builder Language</a:t>
            </a:r>
          </a:p>
        </p:txBody>
      </p:sp>
      <p:sp>
        <p:nvSpPr>
          <p:cNvPr id="3" name="Content Placeholder 2"/>
          <p:cNvSpPr>
            <a:spLocks noGrp="1"/>
          </p:cNvSpPr>
          <p:nvPr>
            <p:ph idx="1"/>
            <p:custDataLst>
              <p:tags r:id="rId2"/>
            </p:custDataLst>
          </p:nvPr>
        </p:nvSpPr>
        <p:spPr>
          <a:xfrm>
            <a:off x="457200" y="1928610"/>
            <a:ext cx="8229600" cy="3916363"/>
          </a:xfrm>
        </p:spPr>
        <p:txBody>
          <a:bodyPr>
            <a:normAutofit/>
          </a:bodyPr>
          <a:lstStyle/>
          <a:p>
            <a:pPr marL="0" indent="0">
              <a:buNone/>
            </a:pPr>
            <a:r>
              <a:rPr lang="en-US" b="1" dirty="0"/>
              <a:t>Note: </a:t>
            </a:r>
            <a:r>
              <a:rPr lang="en-US" sz="1800" dirty="0"/>
              <a:t>Please comment on the effect of the Veteran's service connected disabilities on his or her ability to function in an occupational environment and describe any identified functional limitations. Please refrain from opining on if the veteran is unemployable or employable; instead focus and reflect on the functional impairments and how these impairments impacts occupational and employment activities.</a:t>
            </a:r>
          </a:p>
          <a:p>
            <a:pPr marL="0" indent="0">
              <a:buNone/>
            </a:pPr>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23</a:t>
            </a:fld>
            <a:endParaRPr lang="en-US"/>
          </a:p>
        </p:txBody>
      </p:sp>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7808" y="3772515"/>
            <a:ext cx="6368383" cy="2623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6" name="Oval 5"/>
          <p:cNvSpPr/>
          <p:nvPr>
            <p:custDataLst>
              <p:tags r:id="rId4"/>
            </p:custDataLst>
          </p:nvPr>
        </p:nvSpPr>
        <p:spPr bwMode="auto">
          <a:xfrm>
            <a:off x="6756896" y="6134041"/>
            <a:ext cx="596941" cy="365125"/>
          </a:xfrm>
          <a:prstGeom prst="ellipse">
            <a:avLst/>
          </a:prstGeom>
          <a:noFill/>
          <a:ln w="38100" cap="flat" cmpd="sng" algn="ctr">
            <a:solidFill>
              <a:schemeClr val="accent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a:latin typeface="Tahoma" pitchFamily="34" charset="0"/>
            </a:endParaRPr>
          </a:p>
        </p:txBody>
      </p:sp>
    </p:spTree>
    <p:extLst>
      <p:ext uri="{BB962C8B-B14F-4D97-AF65-F5344CB8AC3E}">
        <p14:creationId xmlns:p14="http://schemas.microsoft.com/office/powerpoint/2010/main" val="3801964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When to Obtain SSA Reports in IU Claims </a:t>
            </a:r>
          </a:p>
        </p:txBody>
      </p:sp>
      <p:sp>
        <p:nvSpPr>
          <p:cNvPr id="3" name="Content Placeholder 2"/>
          <p:cNvSpPr>
            <a:spLocks noGrp="1"/>
          </p:cNvSpPr>
          <p:nvPr>
            <p:ph idx="1"/>
            <p:custDataLst>
              <p:tags r:id="rId2"/>
            </p:custDataLst>
          </p:nvPr>
        </p:nvSpPr>
        <p:spPr/>
        <p:txBody>
          <a:bodyPr>
            <a:normAutofit lnSpcReduction="10000"/>
          </a:bodyPr>
          <a:lstStyle/>
          <a:p>
            <a:pPr marL="0" indent="0">
              <a:buNone/>
            </a:pPr>
            <a:r>
              <a:rPr lang="en-US" dirty="0"/>
              <a:t>Obtain and consider complete copies of the Social Security Administration (SSA) decision (grants and denials) and any supporting medical records when:</a:t>
            </a:r>
          </a:p>
          <a:p>
            <a:pPr marL="0" indent="0">
              <a:buNone/>
            </a:pPr>
            <a:endParaRPr lang="en-US" dirty="0"/>
          </a:p>
          <a:p>
            <a:pPr marL="0" indent="0">
              <a:buNone/>
            </a:pPr>
            <a:endParaRPr lang="en-US" dirty="0"/>
          </a:p>
          <a:p>
            <a:pPr marL="0" indent="0">
              <a:buNone/>
            </a:pPr>
            <a:endParaRPr lang="en-US" dirty="0"/>
          </a:p>
          <a:p>
            <a:endParaRPr lang="en-US" dirty="0"/>
          </a:p>
          <a:p>
            <a:endParaRPr lang="en-US" sz="1800" dirty="0"/>
          </a:p>
          <a:p>
            <a:endParaRPr lang="en-US" sz="1800" dirty="0"/>
          </a:p>
          <a:p>
            <a:pPr marL="0" indent="0">
              <a:buNone/>
            </a:pPr>
            <a:r>
              <a:rPr lang="en-US" b="1" dirty="0"/>
              <a:t>Note</a:t>
            </a:r>
            <a:r>
              <a:rPr lang="en-US" dirty="0"/>
              <a:t>: </a:t>
            </a:r>
            <a:r>
              <a:rPr lang="en-US" sz="1800" dirty="0"/>
              <a:t>Regional offices (ROs) are not required to request SSA records when a Veteran fails to return the VA Form 21-8940. </a:t>
            </a:r>
          </a:p>
          <a:p>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24</a:t>
            </a:fld>
            <a:endParaRPr lang="en-US"/>
          </a:p>
        </p:txBody>
      </p:sp>
      <p:sp>
        <p:nvSpPr>
          <p:cNvPr id="5" name="TextBox 4">
            <a:extLst>
              <a:ext uri="{FF2B5EF4-FFF2-40B4-BE49-F238E27FC236}">
                <a16:creationId xmlns:a16="http://schemas.microsoft.com/office/drawing/2014/main" id="{076346AB-2724-44F0-AF8B-84019989A3E3}"/>
              </a:ext>
            </a:extLst>
          </p:cNvPr>
          <p:cNvSpPr txBox="1"/>
          <p:nvPr/>
        </p:nvSpPr>
        <p:spPr>
          <a:xfrm>
            <a:off x="431442" y="3070855"/>
            <a:ext cx="825535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evidence of record is insufficient to award increased compensation based on IU, and</a:t>
            </a:r>
          </a:p>
          <a:p>
            <a:pPr marL="285750" indent="-285750">
              <a:buFont typeface="Arial" panose="020B0604020202020204" pitchFamily="34" charset="0"/>
              <a:buChar char="•"/>
            </a:pPr>
            <a:r>
              <a:rPr lang="en-US" dirty="0"/>
              <a:t>the Veteran’s claims folder shows that the Veteran has been examined or awarded disability benefits by SSA.</a:t>
            </a:r>
          </a:p>
          <a:p>
            <a:endParaRPr lang="en-US" dirty="0"/>
          </a:p>
        </p:txBody>
      </p:sp>
    </p:spTree>
    <p:extLst>
      <p:ext uri="{BB962C8B-B14F-4D97-AF65-F5344CB8AC3E}">
        <p14:creationId xmlns:p14="http://schemas.microsoft.com/office/powerpoint/2010/main" val="368178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How to Obtain SSA Reports</a:t>
            </a:r>
          </a:p>
        </p:txBody>
      </p:sp>
      <p:sp>
        <p:nvSpPr>
          <p:cNvPr id="3" name="Content Placeholder 2"/>
          <p:cNvSpPr>
            <a:spLocks noGrp="1"/>
          </p:cNvSpPr>
          <p:nvPr>
            <p:ph idx="1"/>
            <p:custDataLst>
              <p:tags r:id="rId2"/>
            </p:custDataLst>
          </p:nvPr>
        </p:nvSpPr>
        <p:spPr/>
        <p:txBody>
          <a:bodyPr/>
          <a:lstStyle/>
          <a:p>
            <a:pPr marL="0" indent="0">
              <a:buNone/>
            </a:pPr>
            <a:r>
              <a:rPr lang="en-US" dirty="0"/>
              <a:t>Regional Offices (ROs) are required to:</a:t>
            </a:r>
          </a:p>
          <a:p>
            <a:endParaRPr lang="en-US" dirty="0"/>
          </a:p>
          <a:p>
            <a:endParaRPr lang="en-US" dirty="0"/>
          </a:p>
          <a:p>
            <a:endParaRPr lang="en-US" dirty="0"/>
          </a:p>
          <a:p>
            <a:endParaRPr lang="en-US" dirty="0"/>
          </a:p>
          <a:p>
            <a:endParaRPr lang="en-US" dirty="0"/>
          </a:p>
          <a:p>
            <a:pPr marL="0" indent="0">
              <a:buNone/>
            </a:pPr>
            <a:r>
              <a:rPr lang="en-US" b="1" dirty="0"/>
              <a:t>Note</a:t>
            </a:r>
            <a:r>
              <a:rPr lang="en-US" dirty="0"/>
              <a:t>: </a:t>
            </a:r>
            <a:r>
              <a:rPr lang="en-US" sz="1800" dirty="0"/>
              <a:t>SSA allows only a limited number of employees at each RO to have access to SSA-GSO. </a:t>
            </a:r>
          </a:p>
          <a:p>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25</a:t>
            </a:fld>
            <a:endParaRPr lang="en-US"/>
          </a:p>
        </p:txBody>
      </p:sp>
      <p:sp>
        <p:nvSpPr>
          <p:cNvPr id="5" name="TextBox 4">
            <a:extLst>
              <a:ext uri="{FF2B5EF4-FFF2-40B4-BE49-F238E27FC236}">
                <a16:creationId xmlns:a16="http://schemas.microsoft.com/office/drawing/2014/main" id="{8F0ADAAD-7241-4E7D-89B3-C0DE56ACD569}"/>
              </a:ext>
            </a:extLst>
          </p:cNvPr>
          <p:cNvSpPr txBox="1"/>
          <p:nvPr/>
        </p:nvSpPr>
        <p:spPr>
          <a:xfrm>
            <a:off x="444322" y="2446986"/>
            <a:ext cx="8242478"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request records through the SSA-GSO website, and</a:t>
            </a:r>
          </a:p>
          <a:p>
            <a:pPr marL="285750" indent="-285750">
              <a:spcAft>
                <a:spcPts val="600"/>
              </a:spcAft>
              <a:buFont typeface="Arial" panose="020B0604020202020204" pitchFamily="34" charset="0"/>
              <a:buChar char="•"/>
            </a:pPr>
            <a:r>
              <a:rPr lang="en-US" dirty="0"/>
              <a:t>follow the format for the requests as outlined in the SSA-GSO User Guide. </a:t>
            </a:r>
          </a:p>
        </p:txBody>
      </p:sp>
    </p:spTree>
    <p:extLst>
      <p:ext uri="{BB962C8B-B14F-4D97-AF65-F5344CB8AC3E}">
        <p14:creationId xmlns:p14="http://schemas.microsoft.com/office/powerpoint/2010/main" val="2457801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When and How to Obtain Vocational </a:t>
            </a:r>
            <a:br>
              <a:rPr lang="en-US" dirty="0"/>
            </a:br>
            <a:r>
              <a:rPr lang="en-US" dirty="0"/>
              <a:t>Rehabilitation Records in IU Claims</a:t>
            </a:r>
          </a:p>
        </p:txBody>
      </p:sp>
      <p:sp>
        <p:nvSpPr>
          <p:cNvPr id="3" name="Content Placeholder 2"/>
          <p:cNvSpPr>
            <a:spLocks noGrp="1"/>
          </p:cNvSpPr>
          <p:nvPr>
            <p:ph idx="1"/>
            <p:custDataLst>
              <p:tags r:id="rId2"/>
            </p:custDataLst>
          </p:nvPr>
        </p:nvSpPr>
        <p:spPr/>
        <p:txBody>
          <a:bodyPr>
            <a:normAutofit/>
          </a:bodyPr>
          <a:lstStyle/>
          <a:p>
            <a:r>
              <a:rPr lang="en-US" dirty="0"/>
              <a:t>When the evidence of record indicates that the Veteran was seen by the Vocational Rehabilitation and Employment Service (VR&amp;E) and evidence of record is insufficient to award IU, obtain and evaluate any records related to this contact.</a:t>
            </a:r>
          </a:p>
          <a:p>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26</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6507" y="3538764"/>
            <a:ext cx="4930985" cy="2611905"/>
          </a:xfrm>
          <a:prstGeom prst="rect">
            <a:avLst/>
          </a:prstGeom>
        </p:spPr>
      </p:pic>
    </p:spTree>
    <p:extLst>
      <p:ext uri="{BB962C8B-B14F-4D97-AF65-F5344CB8AC3E}">
        <p14:creationId xmlns:p14="http://schemas.microsoft.com/office/powerpoint/2010/main" val="3988280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Considering IU Claims for National Guard and Reservists</a:t>
            </a:r>
          </a:p>
        </p:txBody>
      </p:sp>
      <p:sp>
        <p:nvSpPr>
          <p:cNvPr id="3" name="Content Placeholder 2"/>
          <p:cNvSpPr>
            <a:spLocks noGrp="1"/>
          </p:cNvSpPr>
          <p:nvPr>
            <p:ph idx="1"/>
            <p:custDataLst>
              <p:tags r:id="rId2"/>
            </p:custDataLst>
          </p:nvPr>
        </p:nvSpPr>
        <p:spPr/>
        <p:txBody>
          <a:bodyPr>
            <a:normAutofit/>
          </a:bodyPr>
          <a:lstStyle/>
          <a:p>
            <a:pPr marL="0" indent="0">
              <a:buNone/>
            </a:pPr>
            <a:r>
              <a:rPr lang="en-US" dirty="0"/>
              <a:t>If a Veteran is currently serving in the National Guard or Reserves, the reviewer should consider the following:</a:t>
            </a:r>
          </a:p>
          <a:p>
            <a:endParaRPr lang="en-US" dirty="0"/>
          </a:p>
          <a:p>
            <a:r>
              <a:rPr lang="en-US" dirty="0"/>
              <a:t>Determine if a medical examiner has indicated that a Veteran is unable to perform his/her military duties due to SC disability.</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27</a:t>
            </a:fld>
            <a:endParaRPr lang="en-US"/>
          </a:p>
        </p:txBody>
      </p:sp>
    </p:spTree>
    <p:extLst>
      <p:ext uri="{BB962C8B-B14F-4D97-AF65-F5344CB8AC3E}">
        <p14:creationId xmlns:p14="http://schemas.microsoft.com/office/powerpoint/2010/main" val="4115272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Considering IU Claims for National Guard and Reservists </a:t>
            </a:r>
            <a:r>
              <a:rPr lang="en-US" sz="2400" dirty="0"/>
              <a:t>(continued)</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a:t>Make sure that the latest service treatment records (STRS) are of record. Such records may aid in determining if the disability is preventing the Veteran from performing his/her current Guard or Reserve duties. </a:t>
            </a:r>
          </a:p>
          <a:p>
            <a:endParaRPr lang="en-US" dirty="0"/>
          </a:p>
          <a:p>
            <a:pPr marL="0" indent="0">
              <a:buNone/>
            </a:pPr>
            <a:r>
              <a:rPr lang="en-US" dirty="0"/>
              <a:t>If the evidence of record is not sufficient to award increased compensation based on IU, request that the unit commander complete and return VA Form 21-4192.</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28</a:t>
            </a:fld>
            <a:endParaRPr lang="en-US"/>
          </a:p>
        </p:txBody>
      </p:sp>
    </p:spTree>
    <p:extLst>
      <p:ext uri="{BB962C8B-B14F-4D97-AF65-F5344CB8AC3E}">
        <p14:creationId xmlns:p14="http://schemas.microsoft.com/office/powerpoint/2010/main" val="3905889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Self-Employment Development</a:t>
            </a:r>
          </a:p>
        </p:txBody>
      </p:sp>
      <p:sp>
        <p:nvSpPr>
          <p:cNvPr id="3" name="Content Placeholder 2"/>
          <p:cNvSpPr>
            <a:spLocks noGrp="1"/>
          </p:cNvSpPr>
          <p:nvPr>
            <p:ph idx="1"/>
            <p:custDataLst>
              <p:tags r:id="rId2"/>
            </p:custDataLst>
          </p:nvPr>
        </p:nvSpPr>
        <p:spPr>
          <a:xfrm>
            <a:off x="457200" y="2057401"/>
            <a:ext cx="8229600" cy="569890"/>
          </a:xfrm>
        </p:spPr>
        <p:txBody>
          <a:bodyPr/>
          <a:lstStyle/>
          <a:p>
            <a:pPr marL="0" indent="0">
              <a:buNone/>
            </a:pPr>
            <a:r>
              <a:rPr lang="en-US" dirty="0"/>
              <a:t>Request that the Veteran furnish a statement regarding the:</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29</a:t>
            </a:fld>
            <a:endParaRPr lang="en-US"/>
          </a:p>
        </p:txBody>
      </p:sp>
      <p:sp>
        <p:nvSpPr>
          <p:cNvPr id="5" name="TextBox 4">
            <a:extLst>
              <a:ext uri="{FF2B5EF4-FFF2-40B4-BE49-F238E27FC236}">
                <a16:creationId xmlns:a16="http://schemas.microsoft.com/office/drawing/2014/main" id="{1AF0C184-CA7E-4E5F-A1DD-77D38B38B919}"/>
              </a:ext>
            </a:extLst>
          </p:cNvPr>
          <p:cNvSpPr txBox="1"/>
          <p:nvPr/>
        </p:nvSpPr>
        <p:spPr>
          <a:xfrm>
            <a:off x="457200" y="2505670"/>
            <a:ext cx="8152327" cy="107721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types of work performed</a:t>
            </a:r>
          </a:p>
          <a:p>
            <a:pPr marL="285750" indent="-285750">
              <a:spcAft>
                <a:spcPts val="600"/>
              </a:spcAft>
              <a:buFont typeface="Arial" panose="020B0604020202020204" pitchFamily="34" charset="0"/>
              <a:buChar char="•"/>
            </a:pPr>
            <a:r>
              <a:rPr lang="en-US" dirty="0"/>
              <a:t>number of hours worked per week, and</a:t>
            </a:r>
          </a:p>
          <a:p>
            <a:pPr marL="285750" indent="-285750">
              <a:spcAft>
                <a:spcPts val="600"/>
              </a:spcAft>
              <a:buFont typeface="Arial" panose="020B0604020202020204" pitchFamily="34" charset="0"/>
              <a:buChar char="•"/>
            </a:pPr>
            <a:r>
              <a:rPr lang="en-US" dirty="0"/>
              <a:t>amount of time lost in the previous 12 months due to SC disabilities.</a:t>
            </a:r>
          </a:p>
        </p:txBody>
      </p:sp>
    </p:spTree>
    <p:extLst>
      <p:ext uri="{BB962C8B-B14F-4D97-AF65-F5344CB8AC3E}">
        <p14:creationId xmlns:p14="http://schemas.microsoft.com/office/powerpoint/2010/main" val="145143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References</a:t>
            </a:r>
          </a:p>
        </p:txBody>
      </p:sp>
      <p:sp>
        <p:nvSpPr>
          <p:cNvPr id="3" name="Content Placeholder 2"/>
          <p:cNvSpPr>
            <a:spLocks noGrp="1"/>
          </p:cNvSpPr>
          <p:nvPr>
            <p:ph idx="1"/>
            <p:custDataLst>
              <p:tags r:id="rId2"/>
            </p:custDataLst>
          </p:nvPr>
        </p:nvSpPr>
        <p:spPr>
          <a:xfrm>
            <a:off x="457200" y="1838459"/>
            <a:ext cx="8229600" cy="3916363"/>
          </a:xfrm>
        </p:spPr>
        <p:txBody>
          <a:bodyPr>
            <a:normAutofit/>
          </a:bodyPr>
          <a:lstStyle/>
          <a:p>
            <a:pPr marL="342900" indent="-342900">
              <a:buFont typeface="Arial" panose="020B0604020202020204" pitchFamily="34" charset="0"/>
              <a:buChar char="•"/>
            </a:pPr>
            <a:r>
              <a:rPr lang="en-US" sz="1800" dirty="0"/>
              <a:t>38 CFR 4.16, Total disability ratings for compensation based on unemployability of the individual</a:t>
            </a:r>
          </a:p>
          <a:p>
            <a:pPr marL="342900" indent="-342900">
              <a:buFont typeface="Arial" panose="020B0604020202020204" pitchFamily="34" charset="0"/>
              <a:buChar char="•"/>
            </a:pPr>
            <a:r>
              <a:rPr lang="en-US" sz="1800" dirty="0"/>
              <a:t>M21-1, Part IV, Subpart ii.2.F</a:t>
            </a:r>
            <a:r>
              <a:rPr lang="fr-FR" sz="1800" dirty="0"/>
              <a:t>, </a:t>
            </a:r>
            <a:r>
              <a:rPr lang="en-US" sz="1800" dirty="0"/>
              <a:t>Compensation Based on Individual Unemployability (IU) </a:t>
            </a:r>
          </a:p>
          <a:p>
            <a:pPr marL="342900" indent="-342900">
              <a:buFont typeface="Arial" panose="020B0604020202020204" pitchFamily="34" charset="0"/>
              <a:buChar char="•"/>
            </a:pPr>
            <a:r>
              <a:rPr lang="en-US" sz="1800" dirty="0"/>
              <a:t>M21-1, Part III, Subpart ii.2.B.1, Applications for Disability Compensation and/or Pension</a:t>
            </a:r>
          </a:p>
          <a:p>
            <a:pPr marL="342900" indent="-342900">
              <a:buFont typeface="Arial" panose="020B0604020202020204" pitchFamily="34" charset="0"/>
              <a:buChar char="•"/>
            </a:pPr>
            <a:r>
              <a:rPr lang="en-US" sz="1800" dirty="0"/>
              <a:t>M21-1, Part I, Chapter 1.B.1, Notification Requirements for Claims Not Previously Denied</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3EB511-38F4-4117-B27D-85A82AA61455}"/>
              </a:ext>
            </a:extLst>
          </p:cNvPr>
          <p:cNvSpPr>
            <a:spLocks noGrp="1"/>
          </p:cNvSpPr>
          <p:nvPr>
            <p:ph type="title"/>
            <p:custDataLst>
              <p:tags r:id="rId1"/>
            </p:custDataLst>
          </p:nvPr>
        </p:nvSpPr>
        <p:spPr/>
        <p:txBody>
          <a:bodyPr/>
          <a:lstStyle/>
          <a:p>
            <a:r>
              <a:rPr lang="en-US" dirty="0"/>
              <a:t>Promulgation Considerations for IU</a:t>
            </a:r>
          </a:p>
        </p:txBody>
      </p:sp>
      <p:sp>
        <p:nvSpPr>
          <p:cNvPr id="7" name="Slide Number Placeholder 6" hidden="1"/>
          <p:cNvSpPr>
            <a:spLocks noGrp="1"/>
          </p:cNvSpPr>
          <p:nvPr>
            <p:ph type="sldNum" sz="quarter" idx="12"/>
            <p:custDataLst>
              <p:tags r:id="rId2"/>
            </p:custDataLst>
          </p:nvPr>
        </p:nvSpPr>
        <p:spPr/>
        <p:txBody>
          <a:bodyPr/>
          <a:lstStyle/>
          <a:p>
            <a:pPr>
              <a:defRPr/>
            </a:pPr>
            <a:fld id="{BA44DA10-E7DA-4D11-84EC-1518B97780F6}" type="slidenum">
              <a:rPr lang="en-US" smtClean="0"/>
              <a:pPr>
                <a:defRPr/>
              </a:pPr>
              <a:t>30</a:t>
            </a:fld>
            <a:endParaRPr lang="en-US" dirty="0"/>
          </a:p>
        </p:txBody>
      </p:sp>
      <p:sp>
        <p:nvSpPr>
          <p:cNvPr id="4" name="Slide Number Placeholder 3"/>
          <p:cNvSpPr txBox="1">
            <a:spLocks noGrp="1"/>
          </p:cNvSpPr>
          <p:nvPr>
            <p:custDataLst>
              <p:tags r:id="rId3"/>
            </p:custDataLst>
          </p:nvPr>
        </p:nvSpPr>
        <p:spPr bwMode="auto">
          <a:xfrm>
            <a:off x="8246773" y="6540858"/>
            <a:ext cx="1219200" cy="342900"/>
          </a:xfrm>
          <a:prstGeom prst="rect">
            <a:avLst/>
          </a:prstGeom>
          <a:noFill/>
          <a:ln>
            <a:miter lim="800000"/>
            <a:headEnd/>
            <a:tailEnd/>
          </a:ln>
        </p:spPr>
        <p:txBody>
          <a:bodyPr lIns="69056" tIns="34529" rIns="69056" bIns="34529" anchor="ctr" anchorCtr="1"/>
          <a:lstStyle/>
          <a:p>
            <a:pPr algn="r" eaLnBrk="0" hangingPunct="0">
              <a:defRPr/>
            </a:pPr>
            <a:fld id="{C49106BB-3664-4EC4-A861-38924082FD8C}" type="slidenum">
              <a:rPr lang="en-US" sz="1400">
                <a:latin typeface="+mj-lt"/>
              </a:rPr>
              <a:pPr algn="r" eaLnBrk="0" hangingPunct="0">
                <a:defRPr/>
              </a:pPr>
              <a:t>30</a:t>
            </a:fld>
            <a:endParaRPr lang="en-US" sz="1400" dirty="0">
              <a:latin typeface="+mj-lt"/>
            </a:endParaRPr>
          </a:p>
        </p:txBody>
      </p:sp>
      <p:pic>
        <p:nvPicPr>
          <p:cNvPr id="3074" name="Picture 2" descr="http://insurancebrokerindia.com/images/retention-header-img2.jp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04516" y="2076427"/>
            <a:ext cx="3934968" cy="271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1881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Reasonably Raised Claims of IU</a:t>
            </a:r>
          </a:p>
        </p:txBody>
      </p:sp>
      <p:sp>
        <p:nvSpPr>
          <p:cNvPr id="3" name="Content Placeholder 2"/>
          <p:cNvSpPr>
            <a:spLocks noGrp="1"/>
          </p:cNvSpPr>
          <p:nvPr>
            <p:ph idx="1"/>
            <p:custDataLst>
              <p:tags r:id="rId2"/>
            </p:custDataLst>
          </p:nvPr>
        </p:nvSpPr>
        <p:spPr/>
        <p:txBody>
          <a:bodyPr>
            <a:normAutofit/>
          </a:bodyPr>
          <a:lstStyle/>
          <a:p>
            <a:pPr marL="0" indent="0">
              <a:buNone/>
            </a:pPr>
            <a:r>
              <a:rPr lang="en-US" dirty="0"/>
              <a:t>When a reasonably raised claim of IU is identified, and additional evidence is needed:</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31</a:t>
            </a:fld>
            <a:endParaRPr lang="en-US"/>
          </a:p>
        </p:txBody>
      </p:sp>
      <p:sp>
        <p:nvSpPr>
          <p:cNvPr id="5" name="TextBox 4">
            <a:extLst>
              <a:ext uri="{FF2B5EF4-FFF2-40B4-BE49-F238E27FC236}">
                <a16:creationId xmlns:a16="http://schemas.microsoft.com/office/drawing/2014/main" id="{EB7A4AC4-55F3-4075-8254-D9D0858B9887}"/>
              </a:ext>
            </a:extLst>
          </p:cNvPr>
          <p:cNvSpPr txBox="1"/>
          <p:nvPr/>
        </p:nvSpPr>
        <p:spPr>
          <a:xfrm>
            <a:off x="431443" y="2820473"/>
            <a:ext cx="8255357" cy="163121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the RVSR will rate all other claimed issues that can be decided, </a:t>
            </a:r>
          </a:p>
          <a:p>
            <a:pPr marL="285750" indent="-285750">
              <a:spcAft>
                <a:spcPts val="600"/>
              </a:spcAft>
              <a:buFont typeface="Arial" panose="020B0604020202020204" pitchFamily="34" charset="0"/>
              <a:buChar char="•"/>
            </a:pPr>
            <a:r>
              <a:rPr lang="en-US" dirty="0"/>
              <a:t>show the issue of potential IU entitlement as deferred in the rating decision, </a:t>
            </a:r>
          </a:p>
          <a:p>
            <a:pPr marL="285750" indent="-285750">
              <a:spcAft>
                <a:spcPts val="600"/>
              </a:spcAft>
              <a:buFont typeface="Arial" panose="020B0604020202020204" pitchFamily="34" charset="0"/>
              <a:buChar char="•"/>
            </a:pPr>
            <a:r>
              <a:rPr lang="en-US" dirty="0"/>
              <a:t>and the reasonably raised IU issue is developed under the existing end product (EP), which will remain pending until a merits determination of IU entitlement is made.</a:t>
            </a:r>
          </a:p>
        </p:txBody>
      </p:sp>
    </p:spTree>
    <p:extLst>
      <p:ext uri="{BB962C8B-B14F-4D97-AF65-F5344CB8AC3E}">
        <p14:creationId xmlns:p14="http://schemas.microsoft.com/office/powerpoint/2010/main" val="520352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Ancillary Considerations</a:t>
            </a:r>
          </a:p>
        </p:txBody>
      </p:sp>
      <p:sp>
        <p:nvSpPr>
          <p:cNvPr id="3" name="Content Placeholder 2"/>
          <p:cNvSpPr>
            <a:spLocks noGrp="1"/>
          </p:cNvSpPr>
          <p:nvPr>
            <p:ph idx="1"/>
            <p:custDataLst>
              <p:tags r:id="rId2"/>
            </p:custDataLst>
          </p:nvPr>
        </p:nvSpPr>
        <p:spPr/>
        <p:txBody>
          <a:bodyPr/>
          <a:lstStyle/>
          <a:p>
            <a:pPr marL="342900" indent="-342900">
              <a:buFont typeface="Arial" panose="020B0604020202020204" pitchFamily="34" charset="0"/>
              <a:buChar char="•"/>
            </a:pPr>
            <a:r>
              <a:rPr lang="en-US" sz="1800" dirty="0"/>
              <a:t>If IU has been granted and there is no future examination established, Chapter 35 must also be granted.</a:t>
            </a:r>
          </a:p>
          <a:p>
            <a:pPr marL="342900" indent="-342900">
              <a:buFont typeface="Arial" panose="020B0604020202020204" pitchFamily="34" charset="0"/>
              <a:buChar char="•"/>
            </a:pPr>
            <a:r>
              <a:rPr lang="en-US" sz="1800" dirty="0"/>
              <a:t>Special monthly compensation S (housebound rate) is payable where the Veteran has a single service-connected disability rated as 100 percent and has additional service-connected disability or disabilities independently ratable at 60 percent.</a:t>
            </a:r>
          </a:p>
          <a:p>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32</a:t>
            </a:fld>
            <a:endParaRPr lang="en-US"/>
          </a:p>
        </p:txBody>
      </p:sp>
    </p:spTree>
    <p:extLst>
      <p:ext uri="{BB962C8B-B14F-4D97-AF65-F5344CB8AC3E}">
        <p14:creationId xmlns:p14="http://schemas.microsoft.com/office/powerpoint/2010/main" val="2040772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Entitlement to SMC at Housebound Rate</a:t>
            </a:r>
          </a:p>
        </p:txBody>
      </p:sp>
      <p:sp>
        <p:nvSpPr>
          <p:cNvPr id="3" name="Content Placeholder 2"/>
          <p:cNvSpPr>
            <a:spLocks noGrp="1"/>
          </p:cNvSpPr>
          <p:nvPr>
            <p:ph idx="1"/>
            <p:custDataLst>
              <p:tags r:id="rId2"/>
            </p:custDataLst>
          </p:nvPr>
        </p:nvSpPr>
        <p:spPr/>
        <p:txBody>
          <a:bodyPr/>
          <a:lstStyle/>
          <a:p>
            <a:pPr marL="0" indent="0">
              <a:buNone/>
            </a:pPr>
            <a:r>
              <a:rPr lang="en-US" dirty="0"/>
              <a:t>A Veteran in receipt of IU benefits may be entitled to special monthly compensation (SMC) at the Housebound rate under 38 U.S.C. 1114(s) if the evidence shows that:</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33</a:t>
            </a:fld>
            <a:endParaRPr lang="en-US"/>
          </a:p>
        </p:txBody>
      </p:sp>
      <p:sp>
        <p:nvSpPr>
          <p:cNvPr id="5" name="TextBox 4">
            <a:extLst>
              <a:ext uri="{FF2B5EF4-FFF2-40B4-BE49-F238E27FC236}">
                <a16:creationId xmlns:a16="http://schemas.microsoft.com/office/drawing/2014/main" id="{1509C877-6271-48B7-ACF5-42CD2FD69484}"/>
              </a:ext>
            </a:extLst>
          </p:cNvPr>
          <p:cNvSpPr txBox="1"/>
          <p:nvPr/>
        </p:nvSpPr>
        <p:spPr>
          <a:xfrm>
            <a:off x="444321" y="3129566"/>
            <a:ext cx="8242479" cy="10002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the unemployability is the result of </a:t>
            </a:r>
            <a:r>
              <a:rPr lang="en-US" b="1" dirty="0"/>
              <a:t>one</a:t>
            </a:r>
            <a:r>
              <a:rPr lang="en-US" dirty="0">
                <a:effectLst>
                  <a:outerShdw blurRad="38100" dist="38100" dir="2700000" algn="tl">
                    <a:srgbClr val="000000">
                      <a:alpha val="43137"/>
                    </a:srgbClr>
                  </a:outerShdw>
                </a:effectLst>
              </a:rPr>
              <a:t> </a:t>
            </a:r>
            <a:r>
              <a:rPr lang="en-US" dirty="0"/>
              <a:t>SC disability, </a:t>
            </a:r>
            <a:r>
              <a:rPr lang="en-US" b="1" i="1" dirty="0"/>
              <a:t>and</a:t>
            </a:r>
          </a:p>
          <a:p>
            <a:pPr marL="285750" indent="-285750">
              <a:spcAft>
                <a:spcPts val="600"/>
              </a:spcAft>
              <a:buFont typeface="Arial" panose="020B0604020202020204" pitchFamily="34" charset="0"/>
              <a:buChar char="•"/>
            </a:pPr>
            <a:r>
              <a:rPr lang="en-US" dirty="0"/>
              <a:t>the Veteran has additional SC disability(</a:t>
            </a:r>
            <a:r>
              <a:rPr lang="en-US" dirty="0" err="1"/>
              <a:t>ies</a:t>
            </a:r>
            <a:r>
              <a:rPr lang="en-US" dirty="0"/>
              <a:t>) independently rated at least 60 percent disabling</a:t>
            </a:r>
          </a:p>
        </p:txBody>
      </p:sp>
    </p:spTree>
    <p:extLst>
      <p:ext uri="{BB962C8B-B14F-4D97-AF65-F5344CB8AC3E}">
        <p14:creationId xmlns:p14="http://schemas.microsoft.com/office/powerpoint/2010/main" val="1643844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SMC Housebound </a:t>
            </a:r>
            <a:r>
              <a:rPr lang="en-US" sz="2400" dirty="0"/>
              <a:t>(continued)</a:t>
            </a:r>
            <a:endParaRPr lang="en-US" dirty="0"/>
          </a:p>
        </p:txBody>
      </p:sp>
      <p:sp>
        <p:nvSpPr>
          <p:cNvPr id="3" name="Content Placeholder 2"/>
          <p:cNvSpPr>
            <a:spLocks noGrp="1"/>
          </p:cNvSpPr>
          <p:nvPr>
            <p:ph idx="1"/>
            <p:custDataLst>
              <p:tags r:id="rId2"/>
            </p:custDataLst>
          </p:nvPr>
        </p:nvSpPr>
        <p:spPr/>
        <p:txBody>
          <a:bodyPr/>
          <a:lstStyle/>
          <a:p>
            <a:pPr marL="0" indent="0">
              <a:buNone/>
            </a:pPr>
            <a:r>
              <a:rPr lang="en-US" b="1" dirty="0"/>
              <a:t>Example</a:t>
            </a:r>
            <a:r>
              <a:rPr lang="en-US" dirty="0"/>
              <a:t>: </a:t>
            </a:r>
            <a:r>
              <a:rPr lang="en-US" sz="1800" dirty="0"/>
              <a:t>A Veteran would be entitled to SMC at the Housebound rate if:</a:t>
            </a:r>
            <a:endParaRPr lang="en-US" dirty="0"/>
          </a:p>
          <a:p>
            <a:endParaRPr lang="en-US"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34</a:t>
            </a:fld>
            <a:endParaRPr lang="en-US"/>
          </a:p>
        </p:txBody>
      </p:sp>
      <p:sp>
        <p:nvSpPr>
          <p:cNvPr id="5" name="TextBox 4">
            <a:extLst>
              <a:ext uri="{FF2B5EF4-FFF2-40B4-BE49-F238E27FC236}">
                <a16:creationId xmlns:a16="http://schemas.microsoft.com/office/drawing/2014/main" id="{24C250E7-1211-4C5F-A22A-F9FEFECA9F0C}"/>
              </a:ext>
            </a:extLst>
          </p:cNvPr>
          <p:cNvSpPr txBox="1"/>
          <p:nvPr/>
        </p:nvSpPr>
        <p:spPr>
          <a:xfrm>
            <a:off x="457200" y="2538253"/>
            <a:ext cx="799134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his/her total IU evaluation is based on a 70 percent SC rating for posttraumatic stress disorder, </a:t>
            </a:r>
          </a:p>
          <a:p>
            <a:pPr marL="285750" indent="-285750">
              <a:buFont typeface="Arial" panose="020B0604020202020204" pitchFamily="34" charset="0"/>
              <a:buChar char="•"/>
            </a:pPr>
            <a:r>
              <a:rPr lang="en-US" dirty="0"/>
              <a:t>and the Veteran has additional SC evaluations for headaches and a back condition that combine to 60 percent.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94713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Considering IU for Incarcerated Veterans</a:t>
            </a:r>
          </a:p>
        </p:txBody>
      </p:sp>
      <p:sp>
        <p:nvSpPr>
          <p:cNvPr id="3" name="Content Placeholder 2"/>
          <p:cNvSpPr>
            <a:spLocks noGrp="1"/>
          </p:cNvSpPr>
          <p:nvPr>
            <p:ph idx="1"/>
            <p:custDataLst>
              <p:tags r:id="rId2"/>
            </p:custDataLst>
          </p:nvPr>
        </p:nvSpPr>
        <p:spPr/>
        <p:txBody>
          <a:bodyPr>
            <a:normAutofit/>
          </a:bodyPr>
          <a:lstStyle/>
          <a:p>
            <a:pPr marL="342900" indent="-342900">
              <a:buFont typeface="Arial" panose="020B0604020202020204" pitchFamily="34" charset="0"/>
              <a:buChar char="•"/>
            </a:pPr>
            <a:r>
              <a:rPr lang="en-US" sz="1800" dirty="0"/>
              <a:t>If an IU evaluation is in effect prior to incarceration in excess of 60 days for conviction of a felony, the IU evaluation will be reduced to 10 percent in accordance with 38 CFR 3.665. </a:t>
            </a:r>
          </a:p>
          <a:p>
            <a:pPr marL="342900" indent="-342900">
              <a:buFont typeface="Arial" panose="020B0604020202020204" pitchFamily="34" charset="0"/>
              <a:buChar char="•"/>
            </a:pPr>
            <a:endParaRPr lang="en-US" sz="1800" dirty="0"/>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35</a:t>
            </a:fld>
            <a:endParaRPr lang="en-US"/>
          </a:p>
        </p:txBody>
      </p:sp>
    </p:spTree>
    <p:extLst>
      <p:ext uri="{BB962C8B-B14F-4D97-AF65-F5344CB8AC3E}">
        <p14:creationId xmlns:p14="http://schemas.microsoft.com/office/powerpoint/2010/main" val="2923292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Monitoring Changes in Employability Status</a:t>
            </a:r>
          </a:p>
        </p:txBody>
      </p:sp>
      <p:sp>
        <p:nvSpPr>
          <p:cNvPr id="3" name="Content Placeholder 2"/>
          <p:cNvSpPr>
            <a:spLocks noGrp="1"/>
          </p:cNvSpPr>
          <p:nvPr>
            <p:ph idx="1"/>
            <p:custDataLst>
              <p:tags r:id="rId2"/>
            </p:custDataLst>
          </p:nvPr>
        </p:nvSpPr>
        <p:spPr/>
        <p:txBody>
          <a:bodyPr/>
          <a:lstStyle/>
          <a:p>
            <a:pPr marL="0" indent="0">
              <a:buNone/>
            </a:pPr>
            <a:r>
              <a:rPr lang="en-US" dirty="0"/>
              <a:t>Changes in the employability of Veterans for whom IU is established is monitored through the:</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36</a:t>
            </a:fld>
            <a:endParaRPr lang="en-US"/>
          </a:p>
        </p:txBody>
      </p:sp>
      <p:sp>
        <p:nvSpPr>
          <p:cNvPr id="5" name="TextBox 4">
            <a:extLst>
              <a:ext uri="{FF2B5EF4-FFF2-40B4-BE49-F238E27FC236}">
                <a16:creationId xmlns:a16="http://schemas.microsoft.com/office/drawing/2014/main" id="{65993E7E-F524-4358-A38E-C7D633C5021A}"/>
              </a:ext>
            </a:extLst>
          </p:cNvPr>
          <p:cNvSpPr txBox="1"/>
          <p:nvPr/>
        </p:nvSpPr>
        <p:spPr>
          <a:xfrm>
            <a:off x="457200" y="2782669"/>
            <a:ext cx="8242479" cy="6463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annual release of VA Form 21-4140, Employment Questionnaire, via the Benefits Delivery Network (BDN). </a:t>
            </a:r>
          </a:p>
        </p:txBody>
      </p:sp>
    </p:spTree>
    <p:extLst>
      <p:ext uri="{BB962C8B-B14F-4D97-AF65-F5344CB8AC3E}">
        <p14:creationId xmlns:p14="http://schemas.microsoft.com/office/powerpoint/2010/main" val="1571292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When Monitoring Changes in Employability </a:t>
            </a:r>
            <a:br>
              <a:rPr lang="en-US" dirty="0"/>
            </a:br>
            <a:r>
              <a:rPr lang="en-US" dirty="0"/>
              <a:t>Status Is Not Required </a:t>
            </a:r>
          </a:p>
        </p:txBody>
      </p:sp>
      <p:sp>
        <p:nvSpPr>
          <p:cNvPr id="3" name="Content Placeholder 2"/>
          <p:cNvSpPr>
            <a:spLocks noGrp="1"/>
          </p:cNvSpPr>
          <p:nvPr>
            <p:ph idx="1"/>
            <p:custDataLst>
              <p:tags r:id="rId2"/>
            </p:custDataLst>
          </p:nvPr>
        </p:nvSpPr>
        <p:spPr/>
        <p:txBody>
          <a:bodyPr/>
          <a:lstStyle/>
          <a:p>
            <a:pPr marL="0" indent="0">
              <a:buNone/>
            </a:pPr>
            <a:r>
              <a:rPr lang="en-US" dirty="0"/>
              <a:t>Monitoring changes in employability status is </a:t>
            </a:r>
            <a:r>
              <a:rPr lang="en-US" b="1" i="1" dirty="0"/>
              <a:t>not</a:t>
            </a:r>
            <a:r>
              <a:rPr lang="en-US" dirty="0"/>
              <a:t> required when the Veteran:</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37</a:t>
            </a:fld>
            <a:endParaRPr lang="en-US"/>
          </a:p>
        </p:txBody>
      </p:sp>
      <p:sp>
        <p:nvSpPr>
          <p:cNvPr id="5" name="TextBox 4">
            <a:extLst>
              <a:ext uri="{FF2B5EF4-FFF2-40B4-BE49-F238E27FC236}">
                <a16:creationId xmlns:a16="http://schemas.microsoft.com/office/drawing/2014/main" id="{5CCD06B2-95D5-4838-B5CC-D467855A7CA3}"/>
              </a:ext>
            </a:extLst>
          </p:cNvPr>
          <p:cNvSpPr txBox="1"/>
          <p:nvPr/>
        </p:nvSpPr>
        <p:spPr>
          <a:xfrm>
            <a:off x="473826" y="2690336"/>
            <a:ext cx="8212974" cy="163121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is 69 years of age or older,</a:t>
            </a:r>
          </a:p>
          <a:p>
            <a:pPr marL="285750" indent="-285750">
              <a:spcAft>
                <a:spcPts val="600"/>
              </a:spcAft>
              <a:buFont typeface="Arial" panose="020B0604020202020204" pitchFamily="34" charset="0"/>
              <a:buChar char="•"/>
            </a:pPr>
            <a:r>
              <a:rPr lang="en-US" dirty="0"/>
              <a:t>has been rated totally disabled due to unemployability for a period of 20 continuous years, which protects the evaluation from future reduction under 38 CFR 3.951(b), </a:t>
            </a:r>
            <a:r>
              <a:rPr lang="en-US" b="1" dirty="0">
                <a:effectLst>
                  <a:outerShdw blurRad="38100" dist="38100" dir="2700000" algn="tl">
                    <a:srgbClr val="000000">
                      <a:alpha val="43137"/>
                    </a:srgbClr>
                  </a:outerShdw>
                </a:effectLst>
              </a:rPr>
              <a:t>or</a:t>
            </a:r>
          </a:p>
          <a:p>
            <a:pPr marL="285750" indent="-285750">
              <a:spcAft>
                <a:spcPts val="600"/>
              </a:spcAft>
              <a:buFont typeface="Arial" panose="020B0604020202020204" pitchFamily="34" charset="0"/>
              <a:buChar char="•"/>
            </a:pPr>
            <a:r>
              <a:rPr lang="en-US" dirty="0"/>
              <a:t>is assigned a 100-percent </a:t>
            </a:r>
            <a:r>
              <a:rPr lang="en-US" dirty="0" err="1"/>
              <a:t>schedular</a:t>
            </a:r>
            <a:r>
              <a:rPr lang="en-US" dirty="0"/>
              <a:t> evaluation.</a:t>
            </a:r>
          </a:p>
        </p:txBody>
      </p:sp>
    </p:spTree>
    <p:extLst>
      <p:ext uri="{BB962C8B-B14F-4D97-AF65-F5344CB8AC3E}">
        <p14:creationId xmlns:p14="http://schemas.microsoft.com/office/powerpoint/2010/main" val="992858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Action Taken if VA Form 21-4140 Is </a:t>
            </a:r>
            <a:br>
              <a:rPr lang="en-US" dirty="0"/>
            </a:br>
            <a:r>
              <a:rPr lang="en-US" dirty="0"/>
              <a:t>Not Returned</a:t>
            </a:r>
          </a:p>
        </p:txBody>
      </p:sp>
      <p:sp>
        <p:nvSpPr>
          <p:cNvPr id="3" name="Content Placeholder 2"/>
          <p:cNvSpPr>
            <a:spLocks noGrp="1"/>
          </p:cNvSpPr>
          <p:nvPr>
            <p:ph idx="1"/>
            <p:custDataLst>
              <p:tags r:id="rId2"/>
            </p:custDataLst>
          </p:nvPr>
        </p:nvSpPr>
        <p:spPr/>
        <p:txBody>
          <a:bodyPr>
            <a:normAutofit/>
          </a:bodyPr>
          <a:lstStyle/>
          <a:p>
            <a:pPr marL="342900" indent="-342900">
              <a:buFont typeface="Arial" panose="020B0604020202020204" pitchFamily="34" charset="0"/>
              <a:buChar char="•"/>
            </a:pPr>
            <a:r>
              <a:rPr lang="en-US" sz="1800" dirty="0"/>
              <a:t>Rating Decision proposes to reduce,</a:t>
            </a:r>
          </a:p>
          <a:p>
            <a:pPr marL="342900" indent="-342900">
              <a:buFont typeface="Arial" panose="020B0604020202020204" pitchFamily="34" charset="0"/>
              <a:buChar char="•"/>
            </a:pPr>
            <a:r>
              <a:rPr lang="en-US" sz="1800" dirty="0"/>
              <a:t>due process (65 days) is sent to the Veteran,</a:t>
            </a:r>
          </a:p>
          <a:p>
            <a:pPr marL="342900" indent="-342900">
              <a:buFont typeface="Arial" panose="020B0604020202020204" pitchFamily="34" charset="0"/>
              <a:buChar char="•"/>
            </a:pPr>
            <a:r>
              <a:rPr lang="en-US" sz="1800" dirty="0"/>
              <a:t>if the Veteran does not return the completed 21-4140 within 65 days, </a:t>
            </a:r>
          </a:p>
          <a:p>
            <a:pPr marL="342900" indent="-342900">
              <a:buFont typeface="Arial" panose="020B0604020202020204" pitchFamily="34" charset="0"/>
              <a:buChar char="•"/>
            </a:pPr>
            <a:r>
              <a:rPr lang="en-US" sz="1800" dirty="0"/>
              <a:t>reduce the first day of the month following the end of the 65 day due process period, or date last paid (whichever is later), </a:t>
            </a:r>
          </a:p>
          <a:p>
            <a:pPr marL="342900" indent="-342900">
              <a:buFont typeface="Arial" panose="020B0604020202020204" pitchFamily="34" charset="0"/>
              <a:buChar char="•"/>
            </a:pPr>
            <a:r>
              <a:rPr lang="en-US" sz="1800" dirty="0"/>
              <a:t>then refer to the RVSR for rating decision reflecting reduction to the </a:t>
            </a:r>
            <a:r>
              <a:rPr lang="en-US" sz="1800" dirty="0" err="1"/>
              <a:t>schedular</a:t>
            </a:r>
            <a:r>
              <a:rPr lang="en-US" sz="1800" dirty="0"/>
              <a:t> evaluation.</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38</a:t>
            </a:fld>
            <a:endParaRPr lang="en-US"/>
          </a:p>
        </p:txBody>
      </p:sp>
    </p:spTree>
    <p:extLst>
      <p:ext uri="{BB962C8B-B14F-4D97-AF65-F5344CB8AC3E}">
        <p14:creationId xmlns:p14="http://schemas.microsoft.com/office/powerpoint/2010/main" val="1702455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B492-60B2-4225-84AF-4ECEA5F0C368}"/>
              </a:ext>
            </a:extLst>
          </p:cNvPr>
          <p:cNvSpPr>
            <a:spLocks noGrp="1"/>
          </p:cNvSpPr>
          <p:nvPr>
            <p:ph type="title"/>
            <p:custDataLst>
              <p:tags r:id="rId1"/>
            </p:custDataLst>
          </p:nvPr>
        </p:nvSpPr>
        <p:spPr>
          <a:xfrm>
            <a:off x="0" y="2885566"/>
            <a:ext cx="9144000" cy="1086867"/>
          </a:xfrm>
        </p:spPr>
        <p:txBody>
          <a:bodyPr>
            <a:noAutofit/>
          </a:bodyPr>
          <a:lstStyle/>
          <a:p>
            <a:r>
              <a:rPr lang="en-US" sz="7200" b="0"/>
              <a:t>Questions</a:t>
            </a:r>
            <a:endParaRPr lang="en-US" sz="7200" b="0" dirty="0"/>
          </a:p>
        </p:txBody>
      </p:sp>
      <p:sp>
        <p:nvSpPr>
          <p:cNvPr id="4" name="Slide Number Placeholder 3">
            <a:extLst>
              <a:ext uri="{FF2B5EF4-FFF2-40B4-BE49-F238E27FC236}">
                <a16:creationId xmlns:a16="http://schemas.microsoft.com/office/drawing/2014/main" id="{87650BDB-1F48-4134-9F71-A97F3E53168B}"/>
              </a:ext>
            </a:extLst>
          </p:cNvPr>
          <p:cNvSpPr>
            <a:spLocks noGrp="1"/>
          </p:cNvSpPr>
          <p:nvPr>
            <p:ph type="sldNum" sz="quarter" idx="12"/>
            <p:custDataLst>
              <p:tags r:id="rId2"/>
            </p:custDataLst>
          </p:nvPr>
        </p:nvSpPr>
        <p:spPr/>
        <p:txBody>
          <a:bodyPr/>
          <a:lstStyle/>
          <a:p>
            <a:fld id="{3FE40F6C-36E6-4965-9D21-698197C3108F}" type="slidenum">
              <a:rPr lang="en-US" smtClean="0"/>
              <a:pPr/>
              <a:t>39</a:t>
            </a:fld>
            <a:endParaRPr lang="en-US" dirty="0"/>
          </a:p>
        </p:txBody>
      </p:sp>
      <p:sp>
        <p:nvSpPr>
          <p:cNvPr id="5" name="Footer Placeholder 4">
            <a:extLst>
              <a:ext uri="{FF2B5EF4-FFF2-40B4-BE49-F238E27FC236}">
                <a16:creationId xmlns:a16="http://schemas.microsoft.com/office/drawing/2014/main" id="{8313353C-56B7-49B6-8D54-D3833F738BC5}"/>
              </a:ext>
            </a:extLst>
          </p:cNvPr>
          <p:cNvSpPr>
            <a:spLocks noGrp="1"/>
          </p:cNvSpPr>
          <p:nvPr>
            <p:ph type="ftr" sz="quarter" idx="4294967295"/>
            <p:custDataLst>
              <p:tags r:id="rId3"/>
            </p:custDataLst>
          </p:nvPr>
        </p:nvSpPr>
        <p:spPr>
          <a:xfrm>
            <a:off x="0" y="6591300"/>
            <a:ext cx="4271963" cy="228600"/>
          </a:xfrm>
          <a:prstGeom prst="rect">
            <a:avLst/>
          </a:prstGeom>
        </p:spPr>
        <p:txBody>
          <a:bodyPr/>
          <a:lstStyle/>
          <a:p>
            <a:r>
              <a:rPr lang="en-US" sz="1050">
                <a:solidFill>
                  <a:schemeClr val="bg1"/>
                </a:solidFill>
              </a:rPr>
              <a:t>Lesson Title</a:t>
            </a:r>
            <a:endParaRPr lang="en-US" sz="1050" dirty="0">
              <a:solidFill>
                <a:schemeClr val="bg1"/>
              </a:solidFill>
            </a:endParaRPr>
          </a:p>
        </p:txBody>
      </p:sp>
    </p:spTree>
    <p:extLst>
      <p:ext uri="{BB962C8B-B14F-4D97-AF65-F5344CB8AC3E}">
        <p14:creationId xmlns:p14="http://schemas.microsoft.com/office/powerpoint/2010/main" val="190267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6D28B8-19FA-43B5-B5BF-C82321681F61}"/>
              </a:ext>
            </a:extLst>
          </p:cNvPr>
          <p:cNvSpPr>
            <a:spLocks noGrp="1"/>
          </p:cNvSpPr>
          <p:nvPr>
            <p:ph type="title"/>
            <p:custDataLst>
              <p:tags r:id="rId1"/>
            </p:custDataLst>
          </p:nvPr>
        </p:nvSpPr>
        <p:spPr/>
        <p:txBody>
          <a:bodyPr/>
          <a:lstStyle/>
          <a:p>
            <a:r>
              <a:rPr lang="en-US" dirty="0"/>
              <a:t>What is IU?</a:t>
            </a:r>
          </a:p>
        </p:txBody>
      </p:sp>
      <p:sp>
        <p:nvSpPr>
          <p:cNvPr id="8" name="Content Placeholder 7">
            <a:extLst>
              <a:ext uri="{FF2B5EF4-FFF2-40B4-BE49-F238E27FC236}">
                <a16:creationId xmlns:a16="http://schemas.microsoft.com/office/drawing/2014/main" id="{C88BA443-0615-4012-B415-07C396E075CC}"/>
              </a:ext>
            </a:extLst>
          </p:cNvPr>
          <p:cNvSpPr>
            <a:spLocks noGrp="1"/>
          </p:cNvSpPr>
          <p:nvPr>
            <p:ph idx="1"/>
            <p:custDataLst>
              <p:tags r:id="rId2"/>
            </p:custDataLst>
          </p:nvPr>
        </p:nvSpPr>
        <p:spPr/>
        <p:txBody>
          <a:bodyPr/>
          <a:lstStyle/>
          <a:p>
            <a:pPr marL="0" indent="0" algn="ctr">
              <a:buNone/>
            </a:pPr>
            <a:r>
              <a:rPr lang="en-US" dirty="0"/>
              <a:t>Eligibility Criteria</a:t>
            </a:r>
          </a:p>
          <a:p>
            <a:pPr marL="0" indent="0" algn="ctr">
              <a:buNone/>
            </a:pPr>
            <a:endParaRPr lang="en-US" dirty="0"/>
          </a:p>
        </p:txBody>
      </p:sp>
      <p:sp>
        <p:nvSpPr>
          <p:cNvPr id="2" name="Slide Number Placeholder 1"/>
          <p:cNvSpPr>
            <a:spLocks noGrp="1"/>
          </p:cNvSpPr>
          <p:nvPr>
            <p:ph type="sldNum" sz="quarter" idx="12"/>
            <p:custDataLst>
              <p:tags r:id="rId3"/>
            </p:custDataLst>
          </p:nvPr>
        </p:nvSpPr>
        <p:spPr/>
        <p:txBody>
          <a:bodyPr/>
          <a:lstStyle/>
          <a:p>
            <a:pPr>
              <a:defRPr/>
            </a:pPr>
            <a:fld id="{2CA6A732-E78B-48DB-894A-677EA0D48075}" type="slidenum">
              <a:rPr lang="en-US" smtClean="0"/>
              <a:pPr>
                <a:defRPr/>
              </a:pPr>
              <a:t>4</a:t>
            </a:fld>
            <a:endParaRPr lang="en-US" dirty="0"/>
          </a:p>
        </p:txBody>
      </p:sp>
      <p:pic>
        <p:nvPicPr>
          <p:cNvPr id="1026" name="Picture 2" descr="https://s3-eu-west-1.amazonaws.com/rbi-communities/wp-content/uploads/sites/8/2013/09/wpid-meeting-table-disciplinary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6190" y="2651442"/>
            <a:ext cx="6871621" cy="289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7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Establishing Entitlement to Increased </a:t>
            </a:r>
            <a:br>
              <a:rPr lang="en-US" dirty="0"/>
            </a:br>
            <a:r>
              <a:rPr lang="en-US" dirty="0"/>
              <a:t>Compensation Based on IU</a:t>
            </a:r>
          </a:p>
        </p:txBody>
      </p:sp>
      <p:sp>
        <p:nvSpPr>
          <p:cNvPr id="3" name="Content Placeholder 2"/>
          <p:cNvSpPr>
            <a:spLocks noGrp="1"/>
          </p:cNvSpPr>
          <p:nvPr>
            <p:ph idx="1"/>
            <p:custDataLst>
              <p:tags r:id="rId2"/>
            </p:custDataLst>
          </p:nvPr>
        </p:nvSpPr>
        <p:spPr/>
        <p:txBody>
          <a:bodyPr>
            <a:normAutofit/>
          </a:bodyPr>
          <a:lstStyle/>
          <a:p>
            <a:pPr marL="0" indent="0">
              <a:buNone/>
            </a:pPr>
            <a:r>
              <a:rPr lang="en-US" dirty="0"/>
              <a:t>To establish entitlement to a total disability rating for compensation based on individual unemployability (TDIU), the Veteran must be unemployable in fact by reason of SC disability and either:</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5</a:t>
            </a:fld>
            <a:endParaRPr lang="en-US"/>
          </a:p>
        </p:txBody>
      </p:sp>
      <p:sp>
        <p:nvSpPr>
          <p:cNvPr id="5" name="TextBox 4">
            <a:extLst>
              <a:ext uri="{FF2B5EF4-FFF2-40B4-BE49-F238E27FC236}">
                <a16:creationId xmlns:a16="http://schemas.microsoft.com/office/drawing/2014/main" id="{6F9CF1C2-C802-4E5E-8DBD-5C48C8904695}"/>
              </a:ext>
            </a:extLst>
          </p:cNvPr>
          <p:cNvSpPr txBox="1"/>
          <p:nvPr/>
        </p:nvSpPr>
        <p:spPr>
          <a:xfrm>
            <a:off x="457200" y="3015307"/>
            <a:ext cx="7739744" cy="10002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meet the </a:t>
            </a:r>
            <a:r>
              <a:rPr lang="en-US" dirty="0" err="1"/>
              <a:t>schedular</a:t>
            </a:r>
            <a:r>
              <a:rPr lang="en-US" dirty="0"/>
              <a:t> requirements of 38 CFR 4.16, or</a:t>
            </a:r>
          </a:p>
          <a:p>
            <a:pPr marL="285750" indent="-285750">
              <a:spcAft>
                <a:spcPts val="600"/>
              </a:spcAft>
              <a:buFont typeface="Arial" panose="020B0604020202020204" pitchFamily="34" charset="0"/>
              <a:buChar char="•"/>
            </a:pPr>
            <a:r>
              <a:rPr lang="en-US" dirty="0"/>
              <a:t>have an extra-</a:t>
            </a:r>
            <a:r>
              <a:rPr lang="en-US" dirty="0" err="1"/>
              <a:t>schedular</a:t>
            </a:r>
            <a:r>
              <a:rPr lang="en-US" dirty="0"/>
              <a:t> evaluation approved by the Compensation Service (211B).</a:t>
            </a:r>
          </a:p>
        </p:txBody>
      </p:sp>
    </p:spTree>
    <p:extLst>
      <p:ext uri="{BB962C8B-B14F-4D97-AF65-F5344CB8AC3E}">
        <p14:creationId xmlns:p14="http://schemas.microsoft.com/office/powerpoint/2010/main" val="145185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Unemployed v. Unemployable </a:t>
            </a:r>
          </a:p>
        </p:txBody>
      </p:sp>
      <p:sp>
        <p:nvSpPr>
          <p:cNvPr id="3" name="Content Placeholder 2"/>
          <p:cNvSpPr>
            <a:spLocks noGrp="1"/>
          </p:cNvSpPr>
          <p:nvPr>
            <p:ph idx="1"/>
            <p:custDataLst>
              <p:tags r:id="rId2"/>
            </p:custDataLst>
          </p:nvPr>
        </p:nvSpPr>
        <p:spPr/>
        <p:txBody>
          <a:bodyPr/>
          <a:lstStyle/>
          <a:p>
            <a:pPr marL="0" indent="0">
              <a:buNone/>
            </a:pPr>
            <a:r>
              <a:rPr lang="en-US" dirty="0"/>
              <a:t>The term </a:t>
            </a:r>
            <a:r>
              <a:rPr lang="en-US" dirty="0" err="1"/>
              <a:t>unemployability</a:t>
            </a:r>
            <a:r>
              <a:rPr lang="en-US" dirty="0"/>
              <a:t> is not synonymous with the terms unemployed and unemployable for the purpose of determining entitlement to increased compensation. A Veteran may be unemployed or unemployable for a variety of reasons, such as: </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6</a:t>
            </a:fld>
            <a:endParaRPr lang="en-US"/>
          </a:p>
        </p:txBody>
      </p:sp>
      <p:sp>
        <p:nvSpPr>
          <p:cNvPr id="5" name="TextBox 4">
            <a:extLst>
              <a:ext uri="{FF2B5EF4-FFF2-40B4-BE49-F238E27FC236}">
                <a16:creationId xmlns:a16="http://schemas.microsoft.com/office/drawing/2014/main" id="{D1F064E8-C8A0-4B06-9713-EF18E6CB739E}"/>
              </a:ext>
            </a:extLst>
          </p:cNvPr>
          <p:cNvSpPr txBox="1"/>
          <p:nvPr/>
        </p:nvSpPr>
        <p:spPr>
          <a:xfrm>
            <a:off x="457200" y="3429000"/>
            <a:ext cx="8311243" cy="723275"/>
          </a:xfrm>
          <a:prstGeom prst="rect">
            <a:avLst/>
          </a:prstGeom>
          <a:noFill/>
        </p:spPr>
        <p:txBody>
          <a:bodyPr wrap="square" rtlCol="0">
            <a:spAutoFit/>
          </a:bodyPr>
          <a:lstStyle/>
          <a:p>
            <a:pPr marL="465138" indent="-465138">
              <a:spcAft>
                <a:spcPts val="600"/>
              </a:spcAft>
              <a:buFont typeface="Arial" panose="020B0604020202020204" pitchFamily="34" charset="0"/>
              <a:buChar char="•"/>
            </a:pPr>
            <a:r>
              <a:rPr lang="en-US" dirty="0"/>
              <a:t>economic factors</a:t>
            </a:r>
          </a:p>
          <a:p>
            <a:pPr marL="465138" indent="-465138" defTabSz="401638">
              <a:spcAft>
                <a:spcPts val="600"/>
              </a:spcAft>
              <a:buFont typeface="Arial" panose="020B0604020202020204" pitchFamily="34" charset="0"/>
              <a:buChar char="•"/>
              <a:tabLst>
                <a:tab pos="465138" algn="l"/>
              </a:tabLst>
            </a:pPr>
            <a:r>
              <a:rPr lang="en-US" dirty="0"/>
              <a:t>work performance</a:t>
            </a:r>
          </a:p>
        </p:txBody>
      </p:sp>
    </p:spTree>
    <p:extLst>
      <p:ext uri="{BB962C8B-B14F-4D97-AF65-F5344CB8AC3E}">
        <p14:creationId xmlns:p14="http://schemas.microsoft.com/office/powerpoint/2010/main" val="171976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Definition: Substantially Gainful Employment </a:t>
            </a:r>
          </a:p>
        </p:txBody>
      </p:sp>
      <p:sp>
        <p:nvSpPr>
          <p:cNvPr id="3" name="Content Placeholder 2"/>
          <p:cNvSpPr>
            <a:spLocks noGrp="1"/>
          </p:cNvSpPr>
          <p:nvPr>
            <p:ph idx="1"/>
            <p:custDataLst>
              <p:tags r:id="rId2"/>
            </p:custDataLst>
          </p:nvPr>
        </p:nvSpPr>
        <p:spPr/>
        <p:txBody>
          <a:bodyPr/>
          <a:lstStyle/>
          <a:p>
            <a:pPr marL="0" indent="0">
              <a:buNone/>
            </a:pPr>
            <a:r>
              <a:rPr lang="en-US" dirty="0"/>
              <a:t>Substantially gainful employment is:</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7</a:t>
            </a:fld>
            <a:endParaRPr lang="en-US"/>
          </a:p>
        </p:txBody>
      </p:sp>
      <p:sp>
        <p:nvSpPr>
          <p:cNvPr id="5" name="TextBox 4">
            <a:extLst>
              <a:ext uri="{FF2B5EF4-FFF2-40B4-BE49-F238E27FC236}">
                <a16:creationId xmlns:a16="http://schemas.microsoft.com/office/drawing/2014/main" id="{594D698B-3706-4E43-A575-9607E9FCE4C8}"/>
              </a:ext>
            </a:extLst>
          </p:cNvPr>
          <p:cNvSpPr txBox="1"/>
          <p:nvPr/>
        </p:nvSpPr>
        <p:spPr>
          <a:xfrm>
            <a:off x="440871" y="2508705"/>
            <a:ext cx="8262258" cy="10002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competitive (not protected) employment, </a:t>
            </a:r>
          </a:p>
          <a:p>
            <a:pPr marL="285750" indent="-285750">
              <a:spcAft>
                <a:spcPts val="600"/>
              </a:spcAft>
              <a:buFont typeface="Arial" panose="020B0604020202020204" pitchFamily="34" charset="0"/>
              <a:buChar char="•"/>
            </a:pPr>
            <a:r>
              <a:rPr lang="en-US" dirty="0"/>
              <a:t>and with earnings exceeding the amount established by the U.S. Department of Commerce, U.S. Census Bureau, as the poverty threshold for one person.</a:t>
            </a:r>
          </a:p>
        </p:txBody>
      </p:sp>
    </p:spTree>
    <p:extLst>
      <p:ext uri="{BB962C8B-B14F-4D97-AF65-F5344CB8AC3E}">
        <p14:creationId xmlns:p14="http://schemas.microsoft.com/office/powerpoint/2010/main" val="335599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Definition: Marginal Employment</a:t>
            </a:r>
          </a:p>
        </p:txBody>
      </p:sp>
      <p:sp>
        <p:nvSpPr>
          <p:cNvPr id="3" name="Content Placeholder 2"/>
          <p:cNvSpPr>
            <a:spLocks noGrp="1"/>
          </p:cNvSpPr>
          <p:nvPr>
            <p:ph idx="1"/>
            <p:custDataLst>
              <p:tags r:id="rId2"/>
            </p:custDataLst>
          </p:nvPr>
        </p:nvSpPr>
        <p:spPr/>
        <p:txBody>
          <a:bodyPr/>
          <a:lstStyle/>
          <a:p>
            <a:pPr marL="0" indent="0">
              <a:buNone/>
            </a:pPr>
            <a:r>
              <a:rPr lang="en-US" dirty="0"/>
              <a:t>Marginal employment exists:</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8</a:t>
            </a:fld>
            <a:endParaRPr lang="en-US"/>
          </a:p>
        </p:txBody>
      </p:sp>
      <p:sp>
        <p:nvSpPr>
          <p:cNvPr id="5" name="TextBox 4">
            <a:extLst>
              <a:ext uri="{FF2B5EF4-FFF2-40B4-BE49-F238E27FC236}">
                <a16:creationId xmlns:a16="http://schemas.microsoft.com/office/drawing/2014/main" id="{BF756585-DD76-4C07-A15B-E76EBD805B3A}"/>
              </a:ext>
            </a:extLst>
          </p:cNvPr>
          <p:cNvSpPr txBox="1"/>
          <p:nvPr/>
        </p:nvSpPr>
        <p:spPr>
          <a:xfrm>
            <a:off x="452284" y="2486908"/>
            <a:ext cx="823943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when a Veteran’s earned annual income does not exceed the amount established by the U.S. Department of Commerce, U.S. Census Bureau, as the poverty threshold for one person, or</a:t>
            </a:r>
          </a:p>
          <a:p>
            <a:pPr marL="285750" indent="-285750">
              <a:buFont typeface="Arial" panose="020B0604020202020204" pitchFamily="34" charset="0"/>
              <a:buChar char="•"/>
            </a:pPr>
            <a:r>
              <a:rPr lang="en-US" dirty="0"/>
              <a:t>on a facts-found basis, and includes, but is not limited to, employment in a protected environment, such as a family business or sheltered workshop, when earned annual income exceeds the poverty threshold. </a:t>
            </a:r>
          </a:p>
        </p:txBody>
      </p:sp>
    </p:spTree>
    <p:extLst>
      <p:ext uri="{BB962C8B-B14F-4D97-AF65-F5344CB8AC3E}">
        <p14:creationId xmlns:p14="http://schemas.microsoft.com/office/powerpoint/2010/main" val="51414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t>Schedular</a:t>
            </a:r>
            <a:r>
              <a:rPr lang="en-US" dirty="0"/>
              <a:t> Criteria under §4.16</a:t>
            </a:r>
          </a:p>
        </p:txBody>
      </p:sp>
      <p:sp>
        <p:nvSpPr>
          <p:cNvPr id="3" name="Content Placeholder 2"/>
          <p:cNvSpPr>
            <a:spLocks noGrp="1"/>
          </p:cNvSpPr>
          <p:nvPr>
            <p:ph idx="1"/>
            <p:custDataLst>
              <p:tags r:id="rId2"/>
            </p:custDataLst>
          </p:nvPr>
        </p:nvSpPr>
        <p:spPr/>
        <p:txBody>
          <a:bodyPr/>
          <a:lstStyle/>
          <a:p>
            <a:pPr marL="0" indent="0">
              <a:buNone/>
            </a:pPr>
            <a:r>
              <a:rPr lang="en-US" dirty="0"/>
              <a:t>Veteran’s combined disability evaluation is not total (100%), but he/she has:</a:t>
            </a:r>
          </a:p>
        </p:txBody>
      </p:sp>
      <p:sp>
        <p:nvSpPr>
          <p:cNvPr id="4" name="Slide Number Placeholder 3"/>
          <p:cNvSpPr>
            <a:spLocks noGrp="1"/>
          </p:cNvSpPr>
          <p:nvPr>
            <p:ph type="sldNum" sz="quarter" idx="12"/>
            <p:custDataLst>
              <p:tags r:id="rId3"/>
            </p:custDataLst>
          </p:nvPr>
        </p:nvSpPr>
        <p:spPr/>
        <p:txBody>
          <a:bodyPr/>
          <a:lstStyle/>
          <a:p>
            <a:fld id="{7C414AED-89CE-4A48-8B2B-1B3A5C68EA2A}" type="slidenum">
              <a:rPr lang="en-US" smtClean="0"/>
              <a:t>9</a:t>
            </a:fld>
            <a:endParaRPr lang="en-US"/>
          </a:p>
        </p:txBody>
      </p:sp>
      <p:sp>
        <p:nvSpPr>
          <p:cNvPr id="5" name="TextBox 4">
            <a:extLst>
              <a:ext uri="{FF2B5EF4-FFF2-40B4-BE49-F238E27FC236}">
                <a16:creationId xmlns:a16="http://schemas.microsoft.com/office/drawing/2014/main" id="{0219C61B-DA17-44C5-981A-DC4D26E2C3CC}"/>
              </a:ext>
            </a:extLst>
          </p:cNvPr>
          <p:cNvSpPr txBox="1"/>
          <p:nvPr/>
        </p:nvSpPr>
        <p:spPr>
          <a:xfrm>
            <a:off x="457200" y="2740823"/>
            <a:ext cx="8219768" cy="1000274"/>
          </a:xfrm>
          <a:prstGeom prst="rect">
            <a:avLst/>
          </a:prstGeom>
          <a:noFill/>
        </p:spPr>
        <p:txBody>
          <a:bodyPr wrap="square" rtlCol="0">
            <a:spAutoFit/>
          </a:bodyPr>
          <a:lstStyle/>
          <a:p>
            <a:pPr marL="285750" indent="-285750" defTabSz="571500">
              <a:spcAft>
                <a:spcPts val="600"/>
              </a:spcAft>
              <a:buFont typeface="Arial" panose="020B0604020202020204" pitchFamily="34" charset="0"/>
              <a:buChar char="•"/>
            </a:pPr>
            <a:r>
              <a:rPr lang="en-US" dirty="0"/>
              <a:t>One service-connected disability at 60% </a:t>
            </a:r>
            <a:r>
              <a:rPr lang="en-US" b="1" dirty="0">
                <a:effectLst>
                  <a:outerShdw blurRad="38100" dist="38100" dir="2700000" algn="tl">
                    <a:srgbClr val="000000">
                      <a:alpha val="43137"/>
                    </a:srgbClr>
                  </a:outerShdw>
                </a:effectLst>
              </a:rPr>
              <a:t>&lt;OR&gt;</a:t>
            </a:r>
          </a:p>
          <a:p>
            <a:pPr marL="285750" indent="-285750" defTabSz="228600">
              <a:spcAft>
                <a:spcPts val="600"/>
              </a:spcAft>
              <a:buFont typeface="Arial" panose="020B0604020202020204" pitchFamily="34" charset="0"/>
              <a:buChar char="•"/>
              <a:tabLst>
                <a:tab pos="465138" algn="l"/>
              </a:tabLst>
            </a:pPr>
            <a:r>
              <a:rPr lang="en-US" dirty="0"/>
              <a:t>Two or more service-connected disabilities combined at 70% or more,      with at least one rated at 40 % or more</a:t>
            </a:r>
          </a:p>
        </p:txBody>
      </p:sp>
    </p:spTree>
    <p:extLst>
      <p:ext uri="{BB962C8B-B14F-4D97-AF65-F5344CB8AC3E}">
        <p14:creationId xmlns:p14="http://schemas.microsoft.com/office/powerpoint/2010/main" val="2228843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SLIDE_COUNT" val="42"/>
  <p:tag name="MMPROD_NEXTUNIQUEID" val="10009"/>
  <p:tag name="MMPROD_UIDATA" val="&lt;database version=&quot;11.0&quot;&gt;&lt;object type=&quot;1&quot; unique_id=&quot;10001&quot;&gt;&lt;object type=&quot;2&quot; unique_id=&quot;10023&quot;&gt;&lt;object type=&quot;3&quot; unique_id=&quot;10024&quot;&gt;&lt;property id=&quot;20148&quot; value=&quot;5&quot;/&gt;&lt;property id=&quot;20300&quot; value=&quot;Slide 1 - &amp;quot;Entitlement to Individual Unemployability Benefit &amp;quot;&quot;/&gt;&lt;property id=&quot;20307&quot; value=&quot;257&quot;/&gt;&lt;/object&gt;&lt;object type=&quot;3&quot; unique_id=&quot;10025&quot;&gt;&lt;property id=&quot;20148&quot; value=&quot;5&quot;/&gt;&lt;property id=&quot;20300&quot; value=&quot;Slide 2 - &amp;quot;Objectives&amp;quot;&quot;/&gt;&lt;property id=&quot;20307&quot; value=&quot;258&quot;/&gt;&lt;/object&gt;&lt;object type=&quot;3&quot; unique_id=&quot;10026&quot;&gt;&lt;property id=&quot;20148&quot; value=&quot;5&quot;/&gt;&lt;property id=&quot;20300&quot; value=&quot;Slide 3 - &amp;quot;References&amp;quot;&quot;/&gt;&lt;property id=&quot;20307&quot; value=&quot;259&quot;/&gt;&lt;/object&gt;&lt;object type=&quot;3&quot; unique_id=&quot;10027&quot;&gt;&lt;property id=&quot;20148&quot; value=&quot;5&quot;/&gt;&lt;property id=&quot;20300&quot; value=&quot;Slide 4 - &amp;quot;What is IU?&amp;quot;&quot;/&gt;&lt;property id=&quot;20307&quot; value=&quot;294&quot;/&gt;&lt;/object&gt;&lt;object type=&quot;3&quot; unique_id=&quot;10028&quot;&gt;&lt;property id=&quot;20148&quot; value=&quot;5&quot;/&gt;&lt;property id=&quot;20300&quot; value=&quot;Slide 5 - &amp;quot;Establishing Entitlement to Increased Compensation Based on IU&amp;quot;&quot;/&gt;&lt;property id=&quot;20307&quot; value=&quot;260&quot;/&gt;&lt;/object&gt;&lt;object type=&quot;3&quot; unique_id=&quot;10029&quot;&gt;&lt;property id=&quot;20148&quot; value=&quot;5&quot;/&gt;&lt;property id=&quot;20300&quot; value=&quot;Slide 6 - &amp;quot;Unemployed v. Unemployable &amp;quot;&quot;/&gt;&lt;property id=&quot;20307&quot; value=&quot;261&quot;/&gt;&lt;/object&gt;&lt;object type=&quot;3&quot; unique_id=&quot;10030&quot;&gt;&lt;property id=&quot;20148&quot; value=&quot;5&quot;/&gt;&lt;property id=&quot;20300&quot; value=&quot;Slide 7 - &amp;quot;Definition: Substantially Gainful Employment &amp;quot;&quot;/&gt;&lt;property id=&quot;20307&quot; value=&quot;262&quot;/&gt;&lt;/object&gt;&lt;object type=&quot;3&quot; unique_id=&quot;10031&quot;&gt;&lt;property id=&quot;20148&quot; value=&quot;5&quot;/&gt;&lt;property id=&quot;20300&quot; value=&quot;Slide 8 - &amp;quot;Definition: Marginal Employment&amp;quot;&quot;/&gt;&lt;property id=&quot;20307&quot; value=&quot;263&quot;/&gt;&lt;/object&gt;&lt;object type=&quot;3&quot; unique_id=&quot;10032&quot;&gt;&lt;property id=&quot;20148&quot; value=&quot;5&quot;/&gt;&lt;property id=&quot;20300&quot; value=&quot;Slide 9 - &amp;quot;Schedular Criteria under §4.16&amp;quot;&quot;/&gt;&lt;property id=&quot;20307&quot; value=&quot;264&quot;/&gt;&lt;/object&gt;&lt;object type=&quot;3&quot; unique_id=&quot;10033&quot;&gt;&lt;property id=&quot;20148&quot; value=&quot;5&quot;/&gt;&lt;property id=&quot;20300&quot; value=&quot;Slide 10 - &amp;quot;38 CFR 4.16(a)&amp;quot;&quot;/&gt;&lt;property id=&quot;20307&quot; value=&quot;265&quot;/&gt;&lt;/object&gt;&lt;object type=&quot;3&quot; unique_id=&quot;10034&quot;&gt;&lt;property id=&quot;20148&quot; value=&quot;5&quot;/&gt;&lt;property id=&quot;20300&quot; value=&quot;Slide 11 - &amp;quot;38 CFR 4.16(a) Examples&amp;quot;&quot;/&gt;&lt;property id=&quot;20307&quot; value=&quot;266&quot;/&gt;&lt;/object&gt;&lt;object type=&quot;3&quot; unique_id=&quot;10035&quot;&gt;&lt;property id=&quot;20148&quot; value=&quot;5&quot;/&gt;&lt;property id=&quot;20300&quot; value=&quot;Slide 12 - &amp;quot;38 CFR 4.16(a) Continued&amp;quot;&quot;/&gt;&lt;property id=&quot;20307&quot; value=&quot;267&quot;/&gt;&lt;/object&gt;&lt;object type=&quot;3&quot; unique_id=&quot;10036&quot;&gt;&lt;property id=&quot;20148&quot; value=&quot;5&quot;/&gt;&lt;property id=&quot;20300&quot; value=&quot;Slide 13 - &amp;quot;Developing IU Claims&amp;quot;&quot;/&gt;&lt;property id=&quot;20307&quot; value=&quot;295&quot;/&gt;&lt;/object&gt;&lt;object type=&quot;3&quot; unique_id=&quot;10037&quot;&gt;&lt;property id=&quot;20148&quot; value=&quot;5&quot;/&gt;&lt;property id=&quot;20300&quot; value=&quot;Slide 14 - &amp;quot;Evaluating Evidence to Establish Entitlement to IU&amp;quot;&quot;/&gt;&lt;property id=&quot;20307&quot; value=&quot;268&quot;/&gt;&lt;/object&gt;&lt;object type=&quot;3&quot; unique_id=&quot;10038&quot;&gt;&lt;property id=&quot;20148&quot; value=&quot;5&quot;/&gt;&lt;property id=&quot;20300&quot; value=&quot;Slide 15 - &amp;quot;Section 5103 Notice&amp;quot;&quot;/&gt;&lt;property id=&quot;20307&quot; value=&quot;269&quot;/&gt;&lt;/object&gt;&lt;object type=&quot;3&quot; unique_id=&quot;10039&quot;&gt;&lt;property id=&quot;20148&quot; value=&quot;5&quot;/&gt;&lt;property id=&quot;20300&quot; value=&quot;Slide 16 - &amp;quot;VA Form 21-8940&amp;quot;&quot;/&gt;&lt;property id=&quot;20307&quot; value=&quot;270&quot;/&gt;&lt;/object&gt;&lt;object type=&quot;3&quot; unique_id=&quot;10040&quot;&gt;&lt;property id=&quot;20148&quot; value=&quot;5&quot;/&gt;&lt;property id=&quot;20300&quot; value=&quot;Slide 17 - &amp;quot;Veteran’s Responsibility to Specify a Disability or Disabilities&amp;quot;&quot;/&gt;&lt;property id=&quot;20307&quot; value=&quot;271&quot;/&gt;&lt;/object&gt;&lt;object type=&quot;3&quot; unique_id=&quot;10041&quot;&gt;&lt;property id=&quot;20148&quot; value=&quot;5&quot;/&gt;&lt;property id=&quot;20300&quot; value=&quot;Slide 18 - &amp;quot;Employment History Requirements in IU Claims&amp;quot;&quot;/&gt;&lt;property id=&quot;20307&quot; value=&quot;275&quot;/&gt;&lt;/object&gt;&lt;object type=&quot;3&quot; unique_id=&quot;10042&quot;&gt;&lt;property id=&quot;20148&quot; value=&quot;5&quot;/&gt;&lt;property id=&quot;20300&quot; value=&quot;Slide 19 - &amp;quot;Requesting Employment Information from Employers&amp;quot;&quot;/&gt;&lt;property id=&quot;20307&quot; value=&quot;276&quot;/&gt;&lt;/object&gt;&lt;object type=&quot;3&quot; unique_id=&quot;10043&quot;&gt;&lt;property id=&quot;20148&quot; value=&quot;5&quot;/&gt;&lt;property id=&quot;20300&quot; value=&quot;Slide 20 - &amp;quot;Medical Evidence Requirements in IU Claims&amp;quot;&quot;/&gt;&lt;property id=&quot;20307&quot; value=&quot;272&quot;/&gt;&lt;/object&gt;&lt;object type=&quot;3&quot; unique_id=&quot;10044&quot;&gt;&lt;property id=&quot;20148&quot; value=&quot;5&quot;/&gt;&lt;property id=&quot;20300&quot; value=&quot;Slide 21 - &amp;quot;Exam Request Builder Language&amp;quot;&quot;/&gt;&lt;property id=&quot;20307&quot; value=&quot;273&quot;/&gt;&lt;/object&gt;&lt;object type=&quot;3&quot; unique_id=&quot;10045&quot;&gt;&lt;property id=&quot;20148&quot; value=&quot;5&quot;/&gt;&lt;property id=&quot;20300&quot; value=&quot;Slide 22 - &amp;quot;When to Obtain SSA Reports in IU Claims &amp;quot;&quot;/&gt;&lt;property id=&quot;20307&quot; value=&quot;277&quot;/&gt;&lt;/object&gt;&lt;object type=&quot;3&quot; unique_id=&quot;10046&quot;&gt;&lt;property id=&quot;20148&quot; value=&quot;5&quot;/&gt;&lt;property id=&quot;20300&quot; value=&quot;Slide 23 - &amp;quot;How to Obtain SSA Reports&amp;quot;&quot;/&gt;&lt;property id=&quot;20307&quot; value=&quot;278&quot;/&gt;&lt;/object&gt;&lt;object type=&quot;3&quot; unique_id=&quot;10047&quot;&gt;&lt;property id=&quot;20148&quot; value=&quot;5&quot;/&gt;&lt;property id=&quot;20300&quot; value=&quot;Slide 24 - &amp;quot;When and How to Obtain Vocational Rehabilitation Records in IU Claims&amp;quot;&quot;/&gt;&lt;property id=&quot;20307&quot; value=&quot;279&quot;/&gt;&lt;/object&gt;&lt;object type=&quot;3&quot; unique_id=&quot;10048&quot;&gt;&lt;property id=&quot;20148&quot; value=&quot;5&quot;/&gt;&lt;property id=&quot;20300&quot; value=&quot;Slide 25 - &amp;quot;Considering IU Claims for National Guard and Reservists&amp;quot;&quot;/&gt;&lt;property id=&quot;20307&quot; value=&quot;280&quot;/&gt;&lt;/object&gt;&lt;object type=&quot;3&quot; unique_id=&quot;10049&quot;&gt;&lt;property id=&quot;20148&quot; value=&quot;5&quot;/&gt;&lt;property id=&quot;20300&quot; value=&quot;Slide 26 - &amp;quot;Self-Employment Development&amp;quot;&quot;/&gt;&lt;property id=&quot;20307&quot; value=&quot;281&quot;/&gt;&lt;/object&gt;&lt;object type=&quot;3&quot; unique_id=&quot;10050&quot;&gt;&lt;property id=&quot;20148&quot; value=&quot;5&quot;/&gt;&lt;property id=&quot;20300&quot; value=&quot;Slide 27 - &amp;quot;Promulgation Considerations for IU&amp;quot;&quot;/&gt;&lt;property id=&quot;20307&quot; value=&quot;296&quot;/&gt;&lt;/object&gt;&lt;object type=&quot;3&quot; unique_id=&quot;10051&quot;&gt;&lt;property id=&quot;20148&quot; value=&quot;5&quot;/&gt;&lt;property id=&quot;20300&quot; value=&quot;Slide 28 - &amp;quot;Reasonably Raised Claims of IU&amp;quot;&quot;/&gt;&lt;property id=&quot;20307&quot; value=&quot;283&quot;/&gt;&lt;/object&gt;&lt;object type=&quot;3&quot; unique_id=&quot;10052&quot;&gt;&lt;property id=&quot;20148&quot; value=&quot;5&quot;/&gt;&lt;property id=&quot;20300&quot; value=&quot;Slide 29 - &amp;quot;Ancillary Considerations&amp;quot;&quot;/&gt;&lt;property id=&quot;20307&quot; value=&quot;284&quot;/&gt;&lt;/object&gt;&lt;object type=&quot;3&quot; unique_id=&quot;10053&quot;&gt;&lt;property id=&quot;20148&quot; value=&quot;5&quot;/&gt;&lt;property id=&quot;20300&quot; value=&quot;Slide 30 - &amp;quot;Entitlement to SMC at Housebound Rate&amp;quot;&quot;/&gt;&lt;property id=&quot;20307&quot; value=&quot;285&quot;/&gt;&lt;/object&gt;&lt;object type=&quot;3&quot; unique_id=&quot;10054&quot;&gt;&lt;property id=&quot;20148&quot; value=&quot;5&quot;/&gt;&lt;property id=&quot;20300&quot; value=&quot;Slide 31 - &amp;quot;SMC Housebound Continued&amp;quot;&quot;/&gt;&lt;property id=&quot;20307&quot; value=&quot;286&quot;/&gt;&lt;/object&gt;&lt;object type=&quot;3&quot; unique_id=&quot;10055&quot;&gt;&lt;property id=&quot;20148&quot; value=&quot;5&quot;/&gt;&lt;property id=&quot;20300&quot; value=&quot;Slide 32 - &amp;quot;Considering IU for Incarcerated Veterans&amp;quot;&quot;/&gt;&lt;property id=&quot;20307&quot; value=&quot;287&quot;/&gt;&lt;/object&gt;&lt;object type=&quot;3&quot; unique_id=&quot;10056&quot;&gt;&lt;property id=&quot;20148&quot; value=&quot;5&quot;/&gt;&lt;property id=&quot;20300&quot; value=&quot;Slide 33 - &amp;quot;Monitoring Changes in Employability Status&amp;quot;&quot;/&gt;&lt;property id=&quot;20307&quot; value=&quot;288&quot;/&gt;&lt;/object&gt;&lt;object type=&quot;3&quot; unique_id=&quot;10057&quot;&gt;&lt;property id=&quot;20148&quot; value=&quot;5&quot;/&gt;&lt;property id=&quot;20300&quot; value=&quot;Slide 34 - &amp;quot;When Monitoring Changes in Employability Status  Is Not Required &amp;quot;&quot;/&gt;&lt;property id=&quot;20307&quot; value=&quot;289&quot;/&gt;&lt;/object&gt;&lt;object type=&quot;3&quot; unique_id=&quot;10058&quot;&gt;&lt;property id=&quot;20148&quot; value=&quot;5&quot;/&gt;&lt;property id=&quot;20300&quot; value=&quot;Slide 35 - &amp;quot;Action Taken if VA Form 21-4140 Is Not Returned&amp;quot;&quot;/&gt;&lt;property id=&quot;20307&quot; value=&quot;290&quot;/&gt;&lt;/object&gt;&lt;object type=&quot;3&quot; unique_id=&quot;10510&quot;&gt;&lt;property id=&quot;20148&quot; value=&quot;5&quot;/&gt;&lt;property id=&quot;20300&quot; value=&quot;Slide 36 - &amp;quot;Questions?&amp;quot;&quot;/&gt;&lt;property id=&quot;20307&quot; value=&quot;298&quot;/&gt;&lt;/object&gt;&lt;/object&gt;&lt;object type=&quot;8&quot; unique_id=&quot;10097&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1&quot;/&gt;&lt;lineCharCount val=&quot;73&quot;/&gt;&lt;lineCharCount val=&quot;20&quot;/&gt;&lt;lineCharCount val=&quot;1&quot;/&gt;&lt;lineCharCount val=&quot;60&quot;/&gt;&lt;lineCharCount val=&quot;78&quot;/&gt;&lt;lineCharCount val=&quot;18&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1&quot;/&gt;&lt;lineCharCount val=&quot;67&quot;/&gt;&lt;lineCharCount val=&quot;35&quot;/&gt;&lt;lineCharCount val=&quot;67&quot;/&gt;&lt;lineCharCount val=&quot;38&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1&quot;/&gt;&lt;lineCharCount val=&quot;75&quot;/&gt;&lt;lineCharCount val=&quot;3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1&quot;/&gt;&lt;lineCharCount val=&quot;22&quot;/&gt;&lt;lineCharCount val=&quot;1&quot;/&gt;&lt;lineCharCount val=&quot;69&quot;/&gt;&lt;lineCharCount val=&quot;3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9&quot;/&gt;&lt;lineCharCount val=&quot;16&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6&quot;/&gt;&lt;lineCharCount val=&quot;1&quot;/&gt;&lt;lineCharCount val=&quot;29&quot;/&gt;&lt;lineCharCount val=&quot;74&quot;/&gt;&lt;lineCharCount val=&quot;76&quot;/&gt;&lt;lineCharCount val=&quot;20&quot;/&gt;&lt;lineCharCount val=&quot;48&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46&quot;/&gt;&lt;lineCharCount val=&quot;70&quot;/&gt;&lt;lineCharCount val=&quot;78&quot;/&gt;&lt;lineCharCount val=&quot;53&quot;/&gt;&lt;lineCharCount val=&quot;76&quot;/&gt;&lt;lineCharCount val=&quot;1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80&quot;/&gt;&lt;lineCharCount val=&quot;79&quot;/&gt;&lt;lineCharCount val=&quot;35&quot;/&gt;&lt;lineCharCount val=&quot;1&quot;/&gt;&lt;lineCharCount val=&quot;51&quot;/&gt;&lt;lineCharCount val=&quot;72&quot;/&gt;&lt;lineCharCount val=&quot;8&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3&quot;/&gt;&lt;lineCharCount val=&quot;69&quot;/&gt;&lt;lineCharCount val=&quot;75&quot;/&gt;&lt;lineCharCount val=&quot;19&quot;/&gt;&lt;lineCharCount val=&quot;1&quot;/&gt;&lt;lineCharCount val=&quot;17&quot;/&gt;&lt;lineCharCount val=&quot;17&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6&quot;/&gt;&lt;lineCharCount val=&quot;1&quot;/&gt;&lt;lineCharCount val=&quot;49&quot;/&gt;&lt;lineCharCount val=&quot;68&quot;/&gt;&lt;lineCharCount val=&quot;7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8&quot;/&gt;&lt;lineCharCount val=&quot;1&quot;/&gt;&lt;lineCharCount val=&quot;65&quot;/&gt;&lt;lineCharCount val=&quot;71&quot;/&gt;&lt;lineCharCount val=&quot;41&quot;/&gt;&lt;lineCharCount val=&quot;77&quot;/&gt;&lt;lineCharCount val=&quot;72&quot;/&gt;&lt;lineCharCount val=&quot;5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8&quot;/&gt;&lt;lineCharCount val=&quot;1&quot;/&gt;&lt;lineCharCount val=&quot;45&quot;/&gt;&lt;lineCharCount val=&quot;76&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8&quot;/&gt;&lt;lineCharCount val=&quot;59&quot;/&gt;&lt;lineCharCount val=&quot;16&quot;/&gt;&lt;lineCharCount val=&quot;1&quot;/&gt;&lt;lineCharCount val=&quot;71&quot;/&gt;&lt;lineCharCount val=&quot;59&quot;/&gt;&lt;lineCharCount val=&quot;65&quot;/&gt;&lt;lineCharCount val=&quot;44&quot;/&gt;&lt;lineCharCount val=&quot;45&quot;/&gt;&lt;lineCharCount val=&quot;67&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PRESENTER_SHAPEINFO" val="&lt;ThreeDShapeInfo&gt;&lt;uuid val=&quot;{BD7C9602-A889-4A51-B34C-A5E12D793DFC}&quot;/&gt;&lt;isInvalidForFieldText val=&quot;0&quot;/&gt;&lt;Image&gt;&lt;filename val=&quot;C:\Users\Susan\AppData\Local\Temp\CP1042028098546Session\CPTrustFolder1042028098546\PPTImport10420100295812\data\asimages\{BD7C9602-A889-4A51-B34C-A5E12D793DFC}_1.png&quot;/&gt;&lt;left val=&quot;71&quot;/&gt;&lt;top val=&quot;268&quot;/&gt;&lt;width val=&quot;817&quot;/&gt;&lt;height val=&quot;109&quot;/&gt;&lt;hasText val=&quot;1&quot;/&gt;&lt;/Image&gt;&lt;/ThreeDShapeInfo&gt;"/>
  <p:tag name="PRESENTER_DUMMYTAG" val="&lt;DummyForForceWrite&gt;&lt;/DummyForForceWrite&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72&quot;/&gt;&lt;lineCharCount val=&quot;10&quot;/&gt;&lt;lineCharCount val=&quot;73&quot;/&gt;&lt;lineCharCount val=&quot;69&quot;/&gt;&lt;lineCharCount val=&quot;8&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3&quot;/&gt;&lt;lineCharCount val=&quot;79&quot;/&gt;&lt;lineCharCount val=&quot;79&quot;/&gt;&lt;lineCharCount val=&quot;45&quot;/&gt;&lt;lineCharCount val=&quot;1&quot;/&gt;&lt;lineCharCount val=&quot;70&quot;/&gt;&lt;lineCharCount val=&quot;75&quot;/&gt;&lt;lineCharCount val=&quot;67&quot;/&gt;&lt;lineCharCount val=&quot;78&quot;/&gt;&lt;lineCharCount val=&quot;78&quot;/&gt;&lt;lineCharCount val=&quot;73&quot;/&gt;&lt;lineCharCount val=&quot;72&quot;/&gt;&lt;lineCharCount val=&quot;71&quot;/&gt;&lt;lineCharCount val=&quot;5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3&quot;/&gt;&lt;lineCharCount val=&quot;79&quot;/&gt;&lt;lineCharCount val=&quot;79&quot;/&gt;&lt;lineCharCount val=&quot;45&quot;/&gt;&lt;lineCharCount val=&quot;1&quot;/&gt;&lt;lineCharCount val=&quot;70&quot;/&gt;&lt;lineCharCount val=&quot;75&quot;/&gt;&lt;lineCharCount val=&quot;67&quot;/&gt;&lt;lineCharCount val=&quot;78&quot;/&gt;&lt;lineCharCount val=&quot;78&quot;/&gt;&lt;lineCharCount val=&quot;73&quot;/&gt;&lt;lineCharCount val=&quot;72&quot;/&gt;&lt;lineCharCount val=&quot;71&quot;/&gt;&lt;lineCharCount val=&quot;53&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0FF7ADD-9796-4334-B017-C47E5D37A941}&quot;/&gt;&lt;isInvalidForFieldText val=&quot;0&quot;/&gt;&lt;Image&gt;&lt;filename val=&quot;C:\Users\Susan\AppData\Local\Temp\CP1042028098546Session\CPTrustFolder1042028098546\PPTImport10420100295812\data\asimages\{40FF7ADD-9796-4334-B017-C47E5D37A941}_2.png&quot;/&gt;&lt;left val=&quot;0&quot;/&gt;&lt;top val=&quot;51&quot;/&gt;&lt;width val=&quot;961&quot;/&gt;&lt;height val=&quot;113&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8&quot;/&gt;&lt;lineCharCount val=&quot;67&quot;/&gt;&lt;lineCharCount val=&quot;1&quot;/&gt;&lt;lineCharCount val=&quot;78&quot;/&gt;&lt;lineCharCount val=&quot;63&quot;/&gt;&lt;lineCharCount val=&quot;57&quot;/&gt;&lt;lineCharCount val=&quot;2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85&quot;/&gt;&lt;lineCharCount val=&quot;91&quot;/&gt;&lt;lineCharCount val=&quot;12&quot;/&gt;&lt;lineCharCount val=&quot;1&quot;/&gt;&lt;lineCharCount val=&quot;46&quot;/&gt;&lt;lineCharCount val=&quot;60&quot;/&gt;&lt;lineCharCount val=&quot;45&quot;/&gt;&lt;lineCharCount val=&quot;37&quot;/&gt;&lt;lineCharCount val=&quot;14&quot;/&gt;&lt;lineCharCount val=&quot;44&quot;/&gt;&lt;lineCharCount val=&quot;87&quot;/&gt;&lt;lineCharCount val=&quot;23&quot;/&gt;&lt;lineCharCount val=&quot;47&quot;/&gt;&lt;lineCharCount val=&quot;15&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5&quot;/&gt;&lt;lineCharCount val=&quot;58&quot;/&gt;&lt;lineCharCount val=&quot;31&quot;/&gt;&lt;lineCharCount val=&quot;38&quot;/&gt;&lt;lineCharCount val=&quot;3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4&quot;/&gt;&lt;lineCharCount val=&quot;77&quot;/&gt;&lt;lineCharCount val=&quot;1&quot;/&gt;&lt;lineCharCount val=&quot;36&quot;/&gt;&lt;lineCharCount val=&quot;66&quot;/&gt;&lt;lineCharCount val=&quot;1&quot;/&gt;&lt;lineCharCount val=&quot;73&quot;/&gt;&lt;lineCharCount val=&quot;72&quot;/&gt;&lt;lineCharCount val=&quot;80&quot;/&gt;&lt;lineCharCount val=&quot;2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1&quot;/&gt;&lt;lineCharCount val=&quot;82&quot;/&gt;&lt;lineCharCount val=&quot;4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6&quot;/&gt;&lt;/TableIndex&gt;&lt;TableIndex row=&quot;2&quot; col=&quot;1&quot;&gt;&lt;linesCount val=&quot;1&quot;/&gt;&lt;lineCharCount val=&quot;26&quot;/&gt;&lt;/TableIndex&gt;&lt;TableIndex row=&quot;2&quot; col=&quot;2&quot;&gt;&lt;linesCount val=&quot;4&quot;/&gt;&lt;lineCharCount val=&quot;57&quot;/&gt;&lt;lineCharCount val=&quot;21&quot;/&gt;&lt;lineCharCount val=&quot;52&quot;/&gt;&lt;lineCharCount val=&quot;11&quot;/&gt;&lt;/TableIndex&gt;&lt;TableIndex row=&quot;3&quot; col=&quot;1&quot;&gt;&lt;linesCount val=&quot;3&quot;/&gt;&lt;lineCharCount val=&quot;34&quot;/&gt;&lt;lineCharCount val=&quot;52&quot;/&gt;&lt;lineCharCount val=&quot;15&quot;/&gt;&lt;/TableIndex&gt;&lt;TableIndex row=&quot;3&quot; col=&quot;2&quot;&gt;&lt;linesCount val=&quot;4&quot;/&gt;&lt;lineCharCount val=&quot;50&quot;/&gt;&lt;lineCharCount val=&quot;37&quot;/&gt;&lt;lineCharCount val=&quot;52&quot;/&gt;&lt;lineCharCount val=&quot;36&quot;/&gt;&lt;/TableIndex&gt;&lt;TableIndex row=&quot;4&quot; col=&quot;1&quot;&gt;&lt;linesCount val=&quot;2&quot;/&gt;&lt;lineCharCount val=&quot;34&quot;/&gt;&lt;lineCharCount val=&quot;54&quot;/&gt;&lt;/TableIndex&gt;&lt;TableIndex row=&quot;4&quot; col=&quot;2&quot;&gt;&lt;linesCount val=&quot;2&quot;/&gt;&lt;lineCharCount val=&quot;57&quot;/&gt;&lt;lineCharCount val=&quot;15&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3&quot;/&gt;&lt;lineCharCount val=&quot;1&quot;/&gt;&lt;lineCharCount val=&quot;1&quot;/&gt;&lt;lineCharCount val=&quot;51&quot;/&gt;&lt;lineCharCount val=&quot;52&quot;/&gt;&lt;lineCharCount val=&quot;56&quot;/&gt;&lt;lineCharCount val=&quot;54&quot;/&gt;&lt;lineCharCount val=&quot;1&quot;/&gt;&lt;lineCharCount val=&quot;82&quot;/&gt;&lt;lineCharCount val=&quot;81&quot;/&gt;&lt;lineCharCount val=&quot;77&quot;/&gt;&lt;lineCharCount val=&quot;22&quot;/&gt;&lt;lineCharCount val=&quot;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1&quot;/&gt;&lt;lineCharCount val=&quot;47&quot;/&gt;&lt;lineCharCount val=&quot;68&quot;/&gt;&lt;lineCharCount val=&quot;67&quot;/&gt;&lt;lineCharCount val=&quot;73&quot;/&gt;&lt;lineCharCount val=&quot;8&quot;/&gt;&lt;lineCharCount val=&quot;77&quot;/&gt;&lt;lineCharCount val=&quot;37&quot;/&gt;&lt;lineCharCount val=&quot;85&quot;/&gt;&lt;lineCharCount val=&quot;14&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8&quot;/&gt;&lt;lineCharCount val=&quot;40&quot;/&gt;&lt;lineCharCount val=&quot;1&quot;/&gt;&lt;lineCharCount val=&quot;33&quot;/&gt;&lt;lineCharCount val=&quot;25&quot;/&gt;&lt;lineCharCount val=&quot;30&quot;/&gt;&lt;lineCharCount val=&quot;1&quot;/&gt;&lt;lineCharCount val=&quot;75&quot;/&gt;&lt;lineCharCount val=&quot;76&quot;/&gt;&lt;lineCharCount val=&quot;77&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0&quot;/&gt;&lt;lineCharCount val=&quot;78&quot;/&gt;&lt;lineCharCount val=&quot;85&quot;/&gt;&lt;lineCharCount val=&quot;75&quot;/&gt;&lt;lineCharCount val=&quot;63&quot;/&gt;&lt;lineCharCount val=&quot;2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4&quot;/&gt;&lt;lineCharCount val=&quot;76&quot;/&gt;&lt;lineCharCount val=&quot;1&quot;/&gt;&lt;lineCharCount val=&quot;76&quot;/&gt;&lt;lineCharCount val=&quot;8&quot;/&gt;&lt;lineCharCount val=&quot;72&quot;/&gt;&lt;lineCharCount val=&quot;36&quot;/&gt;&lt;lineCharCount val=&quot;1&quot;/&gt;&lt;lineCharCount val=&quot;1&quot;/&gt;&lt;lineCharCount val=&quot;76&quot;/&gt;&lt;lineCharCount val=&quot;46&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9&quot;/&gt;&lt;lineCharCount val=&quot;1&quot;/&gt;&lt;lineCharCount val=&quot;49&quot;/&gt;&lt;lineCharCount val=&quot;75&quot;/&gt;&lt;lineCharCount val=&quot;1&quot;/&gt;&lt;lineCharCount val=&quot;71&quot;/&gt;&lt;lineCharCount val=&quot;2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6&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1&quot;/&gt;&lt;lineCharCount val=&quot;72&quot;/&gt;&lt;lineCharCount val=&quot;79&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4&quot;/&gt;&lt;lineCharCount val=&quot;34&quot;/&gt;&lt;lineCharCount val=&quot;65&quot;/&gt;&lt;lineCharCount val=&quot;22&quot;/&gt;&lt;lineCharCount val=&quot;76&quot;/&gt;&lt;lineCharCount val=&quot;15&quot;/&gt;&lt;lineCharCount val=&quot;71&quot;/&gt;&lt;lineCharCount val=&quot;17&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82&quot;/&gt;&lt;lineCharCount val=&quot;31&quot;/&gt;&lt;lineCharCount val=&quot;1&quot;/&gt;&lt;lineCharCount val=&quot;74&quot;/&gt;&lt;lineCharCount val=&quot;54&quot;/&gt;&lt;lineCharCount val=&quot;1&quot;/&gt;&lt;lineCharCount val=&quot;74&quot;/&gt;&lt;lineCharCount val=&quot;72&quot;/&gt;&lt;lineCharCount val=&quot;66&quot;/&gt;&lt;lineCharCount val=&quot;1&quot;/&gt;&lt;lineCharCount val=&quot;76&quot;/&gt;&lt;lineCharCount val=&quot;73&quot;/&gt;&lt;lineCharCount val=&quot;8&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82&quot;/&gt;&lt;lineCharCount val=&quot;31&quot;/&gt;&lt;lineCharCount val=&quot;1&quot;/&gt;&lt;lineCharCount val=&quot;74&quot;/&gt;&lt;lineCharCount val=&quot;54&quot;/&gt;&lt;lineCharCount val=&quot;1&quot;/&gt;&lt;lineCharCount val=&quot;74&quot;/&gt;&lt;lineCharCount val=&quot;72&quot;/&gt;&lt;lineCharCount val=&quot;66&quot;/&gt;&lt;lineCharCount val=&quot;1&quot;/&gt;&lt;lineCharCount val=&quot;76&quot;/&gt;&lt;lineCharCount val=&quot;73&quot;/&gt;&lt;lineCharCount val=&quot;8&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0&quot;/&gt;&lt;lineCharCount val=&quot;1&quot;/&gt;&lt;lineCharCount val=&quot;24&quot;/&gt;&lt;lineCharCount val=&quot;37&quot;/&gt;&lt;lineCharCount val=&quot;7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9&quot;/&gt;&lt;lineCharCount val=&quot;7&quot;/&gt;&lt;lineCharCount val=&quot;1&quot;/&gt;&lt;lineCharCount val=&quot;66&quot;/&gt;&lt;lineCharCount val=&quot;79&quot;/&gt;&lt;lineCharCount val=&quot;5&quot;/&gt;&lt;lineCharCount val=&quot;75&quot;/&gt;&lt;lineCharCount val=&quot;79&quot;/&gt;&lt;lineCharCount val=&quot;8&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1&quot;/&gt;&lt;lineCharCount val=&quot;33&quot;/&gt;&lt;lineCharCount val=&quot;1&quot;/&gt;&lt;lineCharCount val=&quot;70&quot;/&gt;&lt;lineCharCount val=&quot;75&quot;/&gt;&lt;lineCharCount val=&quot;74&quot;/&gt;&lt;lineCharCount val=&quot;2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8805</TotalTime>
  <Words>4733</Words>
  <Application>Microsoft Office PowerPoint</Application>
  <PresentationFormat>On-screen Show (4:3)</PresentationFormat>
  <Paragraphs>398</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Tahoma</vt:lpstr>
      <vt:lpstr>Times New Roman</vt:lpstr>
      <vt:lpstr>VA Design Style Theme 2</vt:lpstr>
      <vt:lpstr>Entitlement to Individual Unemployability Benefit </vt:lpstr>
      <vt:lpstr>Objectives</vt:lpstr>
      <vt:lpstr>References</vt:lpstr>
      <vt:lpstr>What is IU?</vt:lpstr>
      <vt:lpstr>Establishing Entitlement to Increased  Compensation Based on IU</vt:lpstr>
      <vt:lpstr>Unemployed v. Unemployable </vt:lpstr>
      <vt:lpstr>Definition: Substantially Gainful Employment </vt:lpstr>
      <vt:lpstr>Definition: Marginal Employment</vt:lpstr>
      <vt:lpstr>Schedular Criteria under §4.16</vt:lpstr>
      <vt:lpstr>38 CFR 4.16(a)</vt:lpstr>
      <vt:lpstr>38 CFR 4.16(a) Examples</vt:lpstr>
      <vt:lpstr>38 CFR 4.16(a) (continued)</vt:lpstr>
      <vt:lpstr>38 CFR 4.16(a) (continued)</vt:lpstr>
      <vt:lpstr>Developing IU Claims</vt:lpstr>
      <vt:lpstr>Evaluating Evidence to Establish Entitlement to IU</vt:lpstr>
      <vt:lpstr>Section 5103 Notice</vt:lpstr>
      <vt:lpstr>VA Form 21-8940</vt:lpstr>
      <vt:lpstr>Veteran’s Responsibility to Specify a  Disability or Disabilities</vt:lpstr>
      <vt:lpstr>Employment History Requirements in  IU Claims</vt:lpstr>
      <vt:lpstr>Employment History Requirements in  IU Claims (continued)</vt:lpstr>
      <vt:lpstr>Requesting Employment Information from Employers</vt:lpstr>
      <vt:lpstr>Medical Evidence Requirements in IU Claims</vt:lpstr>
      <vt:lpstr>Exam Request Builder Language</vt:lpstr>
      <vt:lpstr>When to Obtain SSA Reports in IU Claims </vt:lpstr>
      <vt:lpstr>How to Obtain SSA Reports</vt:lpstr>
      <vt:lpstr>When and How to Obtain Vocational  Rehabilitation Records in IU Claims</vt:lpstr>
      <vt:lpstr>Considering IU Claims for National Guard and Reservists</vt:lpstr>
      <vt:lpstr>Considering IU Claims for National Guard and Reservists (continued)</vt:lpstr>
      <vt:lpstr>Self-Employment Development</vt:lpstr>
      <vt:lpstr>Promulgation Considerations for IU</vt:lpstr>
      <vt:lpstr>Reasonably Raised Claims of IU</vt:lpstr>
      <vt:lpstr>Ancillary Considerations</vt:lpstr>
      <vt:lpstr>Entitlement to SMC at Housebound Rate</vt:lpstr>
      <vt:lpstr>SMC Housebound (continued)</vt:lpstr>
      <vt:lpstr>Considering IU for Incarcerated Veterans</vt:lpstr>
      <vt:lpstr>Monitoring Changes in Employability Status</vt:lpstr>
      <vt:lpstr>When Monitoring Changes in Employability  Status Is Not Required </vt:lpstr>
      <vt:lpstr>Action Taken if VA Form 21-4140 Is  Not Returned</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Entitlement to Individual Unemployability Benefit PowerPoint Presentation</dc:title>
  <dc:subject>VSR, Special Ops VSR, AQRS, RQRS, RVSR, Special Ops RVSR</dc:subject>
  <dc:creator>Department of Veterans Affairs, Veterans Benefits Administration, Compensation Service, STAFF</dc:creator>
  <cp:keywords>total,disability,entitlement,individual,unemployability,benefit,eligibility,claim,IU,TDIU,8940,vocational rehabilitation,social security,4140,4192,employ,SSA,gainful,protected,voc rehab</cp:keywords>
  <dc:description>This lesson provides employees with the information required to develop a claim for entitlement to Individual Unemployability benefits, including any ancillary benefits.</dc:description>
  <cp:lastModifiedBy>Kathy Poole</cp:lastModifiedBy>
  <cp:revision>491</cp:revision>
  <dcterms:created xsi:type="dcterms:W3CDTF">2014-04-30T02:32:11Z</dcterms:created>
  <dcterms:modified xsi:type="dcterms:W3CDTF">2018-08-09T14:01:57Z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ContentTypeId">
    <vt:lpwstr>0x0101003DB869E3E810774AA7B17315F3F50FE5</vt:lpwstr>
  </property>
  <property fmtid="{D5CDD505-2E9C-101B-9397-08002B2CF9AE}" pid="6" name="Language">
    <vt:lpwstr>en</vt:lpwstr>
  </property>
  <property fmtid="{D5CDD505-2E9C-101B-9397-08002B2CF9AE}" pid="7" name="Type">
    <vt:lpwstr>Presentation</vt:lpwstr>
  </property>
  <property fmtid="{D5CDD505-2E9C-101B-9397-08002B2CF9AE}" pid="8" name="ArticulateGUID">
    <vt:lpwstr>14AAD385-4D9C-455C-8828-B6A820891961</vt:lpwstr>
  </property>
  <property fmtid="{D5CDD505-2E9C-101B-9397-08002B2CF9AE}" pid="9" name="ArticulateProjectFull">
    <vt:lpwstr>C:\Users\Rob\Desktop\Entitlement to Unemployability.ppta</vt:lpwstr>
  </property>
</Properties>
</file>