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Lst>
  <p:notesMasterIdLst>
    <p:notesMasterId r:id="rId83"/>
  </p:notesMasterIdLst>
  <p:sldIdLst>
    <p:sldId id="333" r:id="rId6"/>
    <p:sldId id="257" r:id="rId7"/>
    <p:sldId id="370" r:id="rId8"/>
    <p:sldId id="334" r:id="rId9"/>
    <p:sldId id="371" r:id="rId10"/>
    <p:sldId id="372" r:id="rId11"/>
    <p:sldId id="373" r:id="rId12"/>
    <p:sldId id="374" r:id="rId13"/>
    <p:sldId id="375" r:id="rId14"/>
    <p:sldId id="406" r:id="rId15"/>
    <p:sldId id="377" r:id="rId16"/>
    <p:sldId id="378" r:id="rId17"/>
    <p:sldId id="379" r:id="rId18"/>
    <p:sldId id="380" r:id="rId19"/>
    <p:sldId id="381" r:id="rId20"/>
    <p:sldId id="383" r:id="rId21"/>
    <p:sldId id="382" r:id="rId22"/>
    <p:sldId id="384" r:id="rId23"/>
    <p:sldId id="385" r:id="rId24"/>
    <p:sldId id="386" r:id="rId25"/>
    <p:sldId id="387" r:id="rId26"/>
    <p:sldId id="388" r:id="rId27"/>
    <p:sldId id="389" r:id="rId28"/>
    <p:sldId id="390" r:id="rId29"/>
    <p:sldId id="391" r:id="rId30"/>
    <p:sldId id="392" r:id="rId31"/>
    <p:sldId id="394" r:id="rId32"/>
    <p:sldId id="393" r:id="rId33"/>
    <p:sldId id="402" r:id="rId34"/>
    <p:sldId id="403" r:id="rId35"/>
    <p:sldId id="395" r:id="rId36"/>
    <p:sldId id="396" r:id="rId37"/>
    <p:sldId id="404"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37" r:id="rId53"/>
    <p:sldId id="438" r:id="rId54"/>
    <p:sldId id="439" r:id="rId55"/>
    <p:sldId id="440" r:id="rId56"/>
    <p:sldId id="441" r:id="rId57"/>
    <p:sldId id="442" r:id="rId58"/>
    <p:sldId id="443" r:id="rId59"/>
    <p:sldId id="421" r:id="rId60"/>
    <p:sldId id="422" r:id="rId61"/>
    <p:sldId id="446" r:id="rId62"/>
    <p:sldId id="447" r:id="rId63"/>
    <p:sldId id="448" r:id="rId64"/>
    <p:sldId id="449" r:id="rId65"/>
    <p:sldId id="450" r:id="rId66"/>
    <p:sldId id="451" r:id="rId67"/>
    <p:sldId id="452" r:id="rId68"/>
    <p:sldId id="453" r:id="rId69"/>
    <p:sldId id="454" r:id="rId70"/>
    <p:sldId id="455" r:id="rId71"/>
    <p:sldId id="456" r:id="rId72"/>
    <p:sldId id="457" r:id="rId73"/>
    <p:sldId id="466" r:id="rId74"/>
    <p:sldId id="467" r:id="rId75"/>
    <p:sldId id="432" r:id="rId76"/>
    <p:sldId id="433" r:id="rId77"/>
    <p:sldId id="434" r:id="rId78"/>
    <p:sldId id="458" r:id="rId79"/>
    <p:sldId id="459" r:id="rId80"/>
    <p:sldId id="460" r:id="rId81"/>
    <p:sldId id="468" r:id="rId82"/>
  </p:sldIdLst>
  <p:sldSz cx="9144000" cy="6858000" type="screen4x3"/>
  <p:notesSz cx="7010400" cy="9296400"/>
  <p:custDataLst>
    <p:tags r:id="rId8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gures, Lamoyd, VAVBACO" initials="FLV" lastIdx="7" clrIdx="0">
    <p:extLst>
      <p:ext uri="{19B8F6BF-5375-455C-9EA6-DF929625EA0E}">
        <p15:presenceInfo xmlns:p15="http://schemas.microsoft.com/office/powerpoint/2012/main" userId="S-1-5-21-1409082233-764733703-682003330-334355" providerId="AD"/>
      </p:ext>
    </p:extLst>
  </p:cmAuthor>
  <p:cmAuthor id="2" name="Rosen, Alison, VBAVACO" initials="RAV" lastIdx="8" clrIdx="1">
    <p:extLst>
      <p:ext uri="{19B8F6BF-5375-455C-9EA6-DF929625EA0E}">
        <p15:presenceInfo xmlns:p15="http://schemas.microsoft.com/office/powerpoint/2012/main" userId="S-1-5-21-1409082233-764733703-682003330-36723" providerId="AD"/>
      </p:ext>
    </p:extLst>
  </p:cmAuthor>
  <p:cmAuthor id="3" name="Hirsch, Sharon M., VBAVACO" initials="HSMV" lastIdx="1" clrIdx="2">
    <p:extLst>
      <p:ext uri="{19B8F6BF-5375-455C-9EA6-DF929625EA0E}">
        <p15:presenceInfo xmlns:p15="http://schemas.microsoft.com/office/powerpoint/2012/main" userId="S-1-5-21-1409082233-764733703-682003330-413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0532" autoAdjust="0"/>
  </p:normalViewPr>
  <p:slideViewPr>
    <p:cSldViewPr snapToGrid="0">
      <p:cViewPr varScale="1">
        <p:scale>
          <a:sx n="89" d="100"/>
          <a:sy n="89" d="100"/>
        </p:scale>
        <p:origin x="134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1A3E0-9CDF-47BC-ADE8-F0C11B6884A1}" type="doc">
      <dgm:prSet loTypeId="urn:microsoft.com/office/officeart/2005/8/layout/lProcess1" loCatId="process" qsTypeId="urn:microsoft.com/office/officeart/2005/8/quickstyle/simple2" qsCatId="simple" csTypeId="urn:microsoft.com/office/officeart/2005/8/colors/accent2_2" csCatId="accent2" phldr="1"/>
      <dgm:spPr/>
      <dgm:t>
        <a:bodyPr/>
        <a:lstStyle/>
        <a:p>
          <a:endParaRPr lang="en-US"/>
        </a:p>
      </dgm:t>
    </dgm:pt>
    <dgm:pt modelId="{425F370E-95AF-4EAB-BADB-1E47A029D439}">
      <dgm:prSet phldrT="[Text]"/>
      <dgm:spPr/>
      <dgm:t>
        <a:bodyPr/>
        <a:lstStyle/>
        <a:p>
          <a:r>
            <a:rPr lang="en-US" dirty="0"/>
            <a:t>IPPS</a:t>
          </a:r>
        </a:p>
      </dgm:t>
    </dgm:pt>
    <dgm:pt modelId="{6EEED49A-7AB1-42F3-BD48-5F25002393BD}" type="parTrans" cxnId="{37A42509-8CAC-4681-81D8-0BBC2B01CD83}">
      <dgm:prSet/>
      <dgm:spPr/>
      <dgm:t>
        <a:bodyPr/>
        <a:lstStyle/>
        <a:p>
          <a:endParaRPr lang="en-US"/>
        </a:p>
      </dgm:t>
    </dgm:pt>
    <dgm:pt modelId="{E88117F2-471F-44B3-805A-56F0A1615644}" type="sibTrans" cxnId="{37A42509-8CAC-4681-81D8-0BBC2B01CD83}">
      <dgm:prSet/>
      <dgm:spPr/>
      <dgm:t>
        <a:bodyPr/>
        <a:lstStyle/>
        <a:p>
          <a:endParaRPr lang="en-US"/>
        </a:p>
      </dgm:t>
    </dgm:pt>
    <dgm:pt modelId="{6E9A7503-E4E9-4EE8-90AC-DD53316F07AF}">
      <dgm:prSet phldrT="[Text]"/>
      <dgm:spPr/>
      <dgm:t>
        <a:bodyPr/>
        <a:lstStyle/>
        <a:p>
          <a:r>
            <a:rPr lang="en-US" dirty="0"/>
            <a:t>VRC creates Authorization in IPPS</a:t>
          </a:r>
        </a:p>
      </dgm:t>
    </dgm:pt>
    <dgm:pt modelId="{F387FD58-50F0-4BD0-8F6F-166AD210440E}" type="parTrans" cxnId="{A18FC536-CEF5-4C84-AA8D-D9C4916C65F9}">
      <dgm:prSet/>
      <dgm:spPr/>
      <dgm:t>
        <a:bodyPr/>
        <a:lstStyle/>
        <a:p>
          <a:endParaRPr lang="en-US"/>
        </a:p>
      </dgm:t>
    </dgm:pt>
    <dgm:pt modelId="{C7F96693-B707-4820-9E15-03684C1176D6}" type="sibTrans" cxnId="{A18FC536-CEF5-4C84-AA8D-D9C4916C65F9}">
      <dgm:prSet/>
      <dgm:spPr/>
      <dgm:t>
        <a:bodyPr/>
        <a:lstStyle/>
        <a:p>
          <a:endParaRPr lang="en-US"/>
        </a:p>
      </dgm:t>
    </dgm:pt>
    <dgm:pt modelId="{053C2160-36DB-42C1-B1DD-66AC69C5A4DC}">
      <dgm:prSet phldrT="[Text]"/>
      <dgm:spPr/>
      <dgm:t>
        <a:bodyPr/>
        <a:lstStyle/>
        <a:p>
          <a:r>
            <a:rPr lang="en-US" dirty="0"/>
            <a:t>IPPS sends Authorization to Tungsten</a:t>
          </a:r>
        </a:p>
      </dgm:t>
    </dgm:pt>
    <dgm:pt modelId="{F5362CD2-44DB-4826-B83D-60F494FD8F96}" type="parTrans" cxnId="{58650FD2-7745-4985-B7A5-CFBC4BDD381E}">
      <dgm:prSet/>
      <dgm:spPr/>
      <dgm:t>
        <a:bodyPr/>
        <a:lstStyle/>
        <a:p>
          <a:endParaRPr lang="en-US"/>
        </a:p>
      </dgm:t>
    </dgm:pt>
    <dgm:pt modelId="{DF502B26-75D6-4EBF-A57C-7308BEC1D19C}" type="sibTrans" cxnId="{58650FD2-7745-4985-B7A5-CFBC4BDD381E}">
      <dgm:prSet/>
      <dgm:spPr/>
      <dgm:t>
        <a:bodyPr/>
        <a:lstStyle/>
        <a:p>
          <a:endParaRPr lang="en-US"/>
        </a:p>
      </dgm:t>
    </dgm:pt>
    <dgm:pt modelId="{CAF8DBD8-14F3-4430-B873-E80259835B03}">
      <dgm:prSet phldrT="[Text]"/>
      <dgm:spPr/>
      <dgm:t>
        <a:bodyPr/>
        <a:lstStyle/>
        <a:p>
          <a:r>
            <a:rPr lang="en-US" dirty="0"/>
            <a:t>Vendor/Facility </a:t>
          </a:r>
        </a:p>
      </dgm:t>
    </dgm:pt>
    <dgm:pt modelId="{1ABDFA65-9174-41E0-9FD6-9C55FAED34E6}" type="parTrans" cxnId="{CFBE73CF-3925-4F97-BAD7-3C3EBBA0E027}">
      <dgm:prSet/>
      <dgm:spPr/>
      <dgm:t>
        <a:bodyPr/>
        <a:lstStyle/>
        <a:p>
          <a:endParaRPr lang="en-US"/>
        </a:p>
      </dgm:t>
    </dgm:pt>
    <dgm:pt modelId="{4EA4DA3B-21A6-4306-B6A7-C22BD1A2B579}" type="sibTrans" cxnId="{CFBE73CF-3925-4F97-BAD7-3C3EBBA0E027}">
      <dgm:prSet/>
      <dgm:spPr/>
      <dgm:t>
        <a:bodyPr/>
        <a:lstStyle/>
        <a:p>
          <a:endParaRPr lang="en-US"/>
        </a:p>
      </dgm:t>
    </dgm:pt>
    <dgm:pt modelId="{D0BC371B-CAA5-41ED-A7A5-D0A84DCB2325}">
      <dgm:prSet phldrT="[Text]"/>
      <dgm:spPr/>
      <dgm:t>
        <a:bodyPr/>
        <a:lstStyle/>
        <a:p>
          <a:r>
            <a:rPr lang="en-US" dirty="0"/>
            <a:t>Vendor locates created </a:t>
          </a:r>
          <a:r>
            <a:rPr lang="en-US" dirty="0">
              <a:solidFill>
                <a:schemeClr val="tx1"/>
              </a:solidFill>
            </a:rPr>
            <a:t>Authorization in Tungsten</a:t>
          </a:r>
        </a:p>
      </dgm:t>
    </dgm:pt>
    <dgm:pt modelId="{1450D0E6-A8CB-4BCD-A3E1-E9501E0E5BEF}" type="parTrans" cxnId="{E6DE696D-68B1-4411-95A7-FE97255F4057}">
      <dgm:prSet/>
      <dgm:spPr/>
      <dgm:t>
        <a:bodyPr/>
        <a:lstStyle/>
        <a:p>
          <a:endParaRPr lang="en-US"/>
        </a:p>
      </dgm:t>
    </dgm:pt>
    <dgm:pt modelId="{54122667-7D21-4089-A410-7939B6B54883}" type="sibTrans" cxnId="{E6DE696D-68B1-4411-95A7-FE97255F4057}">
      <dgm:prSet/>
      <dgm:spPr/>
      <dgm:t>
        <a:bodyPr/>
        <a:lstStyle/>
        <a:p>
          <a:endParaRPr lang="en-US"/>
        </a:p>
      </dgm:t>
    </dgm:pt>
    <dgm:pt modelId="{6169DF5C-3CEC-42AD-AC91-389671E061BB}">
      <dgm:prSet phldrT="[Text]"/>
      <dgm:spPr/>
      <dgm:t>
        <a:bodyPr/>
        <a:lstStyle/>
        <a:p>
          <a:r>
            <a:rPr lang="en-US" dirty="0"/>
            <a:t>Vendor creates Invoice</a:t>
          </a:r>
        </a:p>
      </dgm:t>
    </dgm:pt>
    <dgm:pt modelId="{922A75A9-B01A-49F0-96E5-DDAFFA844D25}" type="parTrans" cxnId="{5CAF1D57-54E7-4EF7-BAB1-19FD3D46F4AC}">
      <dgm:prSet/>
      <dgm:spPr/>
      <dgm:t>
        <a:bodyPr/>
        <a:lstStyle/>
        <a:p>
          <a:endParaRPr lang="en-US"/>
        </a:p>
      </dgm:t>
    </dgm:pt>
    <dgm:pt modelId="{BCE783ED-A6DB-4199-92D5-B9C17710A52F}" type="sibTrans" cxnId="{5CAF1D57-54E7-4EF7-BAB1-19FD3D46F4AC}">
      <dgm:prSet/>
      <dgm:spPr/>
      <dgm:t>
        <a:bodyPr/>
        <a:lstStyle/>
        <a:p>
          <a:endParaRPr lang="en-US"/>
        </a:p>
      </dgm:t>
    </dgm:pt>
    <dgm:pt modelId="{9EE120EA-5B62-4260-B58D-8E48A619DF9A}">
      <dgm:prSet phldrT="[Text]"/>
      <dgm:spPr/>
      <dgm:t>
        <a:bodyPr/>
        <a:lstStyle/>
        <a:p>
          <a:r>
            <a:rPr lang="en-US" dirty="0"/>
            <a:t>Tungsten sends Invoice to IPPS for certification and payment</a:t>
          </a:r>
        </a:p>
      </dgm:t>
    </dgm:pt>
    <dgm:pt modelId="{736F5EB3-77CF-44D6-A47C-67FC6A0EED64}" type="parTrans" cxnId="{E43DF054-3727-4DD4-B6EB-BB52A5591794}">
      <dgm:prSet/>
      <dgm:spPr/>
      <dgm:t>
        <a:bodyPr/>
        <a:lstStyle/>
        <a:p>
          <a:endParaRPr lang="en-US"/>
        </a:p>
      </dgm:t>
    </dgm:pt>
    <dgm:pt modelId="{0960F239-4788-4EE0-8B14-4E89558EAF26}" type="sibTrans" cxnId="{E43DF054-3727-4DD4-B6EB-BB52A5591794}">
      <dgm:prSet/>
      <dgm:spPr/>
      <dgm:t>
        <a:bodyPr/>
        <a:lstStyle/>
        <a:p>
          <a:endParaRPr lang="en-US"/>
        </a:p>
      </dgm:t>
    </dgm:pt>
    <dgm:pt modelId="{6FA30443-DA95-4C25-BF3E-B7BFD7C93E9C}">
      <dgm:prSet phldrT="[Text]"/>
      <dgm:spPr/>
      <dgm:t>
        <a:bodyPr/>
        <a:lstStyle/>
        <a:p>
          <a:r>
            <a:rPr lang="en-US" dirty="0"/>
            <a:t>IPPS</a:t>
          </a:r>
        </a:p>
      </dgm:t>
    </dgm:pt>
    <dgm:pt modelId="{0688D2C8-92C3-4771-98B1-977C464AF7D8}" type="parTrans" cxnId="{3D23D212-912D-426F-AB25-7CA8C3CD94F0}">
      <dgm:prSet/>
      <dgm:spPr/>
      <dgm:t>
        <a:bodyPr/>
        <a:lstStyle/>
        <a:p>
          <a:endParaRPr lang="en-US"/>
        </a:p>
      </dgm:t>
    </dgm:pt>
    <dgm:pt modelId="{2EE95C05-054B-4A2F-A3E8-14A869E6546E}" type="sibTrans" cxnId="{3D23D212-912D-426F-AB25-7CA8C3CD94F0}">
      <dgm:prSet/>
      <dgm:spPr/>
      <dgm:t>
        <a:bodyPr/>
        <a:lstStyle/>
        <a:p>
          <a:endParaRPr lang="en-US"/>
        </a:p>
      </dgm:t>
    </dgm:pt>
    <dgm:pt modelId="{617FC934-F95F-4836-BB8B-A54654258E9D}">
      <dgm:prSet phldrT="[Text]"/>
      <dgm:spPr/>
      <dgm:t>
        <a:bodyPr/>
        <a:lstStyle/>
        <a:p>
          <a:r>
            <a:rPr lang="en-US" dirty="0"/>
            <a:t>VRC reviews Invoice</a:t>
          </a:r>
        </a:p>
      </dgm:t>
    </dgm:pt>
    <dgm:pt modelId="{0509201F-D26D-4DC2-BFD2-4C7B0739EDF2}" type="parTrans" cxnId="{0915E90D-DC4F-426A-92B6-4394806D32D5}">
      <dgm:prSet/>
      <dgm:spPr/>
      <dgm:t>
        <a:bodyPr/>
        <a:lstStyle/>
        <a:p>
          <a:endParaRPr lang="en-US"/>
        </a:p>
      </dgm:t>
    </dgm:pt>
    <dgm:pt modelId="{BB6B69E1-21C3-4A2D-A7DF-A1CA427B3048}" type="sibTrans" cxnId="{0915E90D-DC4F-426A-92B6-4394806D32D5}">
      <dgm:prSet/>
      <dgm:spPr/>
      <dgm:t>
        <a:bodyPr/>
        <a:lstStyle/>
        <a:p>
          <a:endParaRPr lang="en-US"/>
        </a:p>
      </dgm:t>
    </dgm:pt>
    <dgm:pt modelId="{3F96C1AA-64C2-475C-B805-CE1AEDEC6C32}">
      <dgm:prSet phldrT="[Text]"/>
      <dgm:spPr/>
      <dgm:t>
        <a:bodyPr/>
        <a:lstStyle/>
        <a:p>
          <a:r>
            <a:rPr lang="en-US" dirty="0"/>
            <a:t>VRC approves and certifies for payment</a:t>
          </a:r>
        </a:p>
      </dgm:t>
    </dgm:pt>
    <dgm:pt modelId="{1DA1F8D8-97B4-47F5-80F6-3A52F8AD8A93}" type="parTrans" cxnId="{4B3D5AB0-9B2C-448B-9C93-3EEFE24D4383}">
      <dgm:prSet/>
      <dgm:spPr/>
      <dgm:t>
        <a:bodyPr/>
        <a:lstStyle/>
        <a:p>
          <a:endParaRPr lang="en-US"/>
        </a:p>
      </dgm:t>
    </dgm:pt>
    <dgm:pt modelId="{1FC6E968-7DE6-4810-96F0-860D4EC27CEF}" type="sibTrans" cxnId="{4B3D5AB0-9B2C-448B-9C93-3EEFE24D4383}">
      <dgm:prSet/>
      <dgm:spPr/>
      <dgm:t>
        <a:bodyPr/>
        <a:lstStyle/>
        <a:p>
          <a:endParaRPr lang="en-US"/>
        </a:p>
      </dgm:t>
    </dgm:pt>
    <dgm:pt modelId="{01E4CF15-1901-406C-8AF5-04824586C947}">
      <dgm:prSet phldrT="[Text]"/>
      <dgm:spPr/>
      <dgm:t>
        <a:bodyPr/>
        <a:lstStyle/>
        <a:p>
          <a:r>
            <a:rPr lang="en-US" dirty="0"/>
            <a:t>Note: School Certifying Official certifies training hours in VA-ONCE (nothing changes with this process)</a:t>
          </a:r>
        </a:p>
      </dgm:t>
    </dgm:pt>
    <dgm:pt modelId="{80E4B261-CD1D-40CD-847C-E260C66DD967}" type="parTrans" cxnId="{D9B192B5-294A-4CA6-BC21-E55A37A28DF9}">
      <dgm:prSet/>
      <dgm:spPr/>
      <dgm:t>
        <a:bodyPr/>
        <a:lstStyle/>
        <a:p>
          <a:endParaRPr lang="en-US"/>
        </a:p>
      </dgm:t>
    </dgm:pt>
    <dgm:pt modelId="{2E7FFD3E-1973-4668-97A2-18042BCF8780}" type="sibTrans" cxnId="{D9B192B5-294A-4CA6-BC21-E55A37A28DF9}">
      <dgm:prSet/>
      <dgm:spPr/>
      <dgm:t>
        <a:bodyPr/>
        <a:lstStyle/>
        <a:p>
          <a:endParaRPr lang="en-US"/>
        </a:p>
      </dgm:t>
    </dgm:pt>
    <dgm:pt modelId="{F2854FBA-FB3D-423F-933C-9BC3442EC512}">
      <dgm:prSet phldrT="[Text]"/>
      <dgm:spPr/>
      <dgm:t>
        <a:bodyPr/>
        <a:lstStyle/>
        <a:p>
          <a:r>
            <a:rPr lang="en-US" dirty="0"/>
            <a:t>Vendor is notified via email</a:t>
          </a:r>
        </a:p>
      </dgm:t>
    </dgm:pt>
    <dgm:pt modelId="{9EB8D365-BACB-43B8-93B7-03F4F5E7B47F}" type="parTrans" cxnId="{974BF26C-F705-4D96-BE18-C7E0C23AFE1E}">
      <dgm:prSet/>
      <dgm:spPr/>
      <dgm:t>
        <a:bodyPr/>
        <a:lstStyle/>
        <a:p>
          <a:endParaRPr lang="en-US"/>
        </a:p>
      </dgm:t>
    </dgm:pt>
    <dgm:pt modelId="{A8C9B18B-E24E-4822-8DDE-E80EFE90B7DF}" type="sibTrans" cxnId="{974BF26C-F705-4D96-BE18-C7E0C23AFE1E}">
      <dgm:prSet/>
      <dgm:spPr/>
      <dgm:t>
        <a:bodyPr/>
        <a:lstStyle/>
        <a:p>
          <a:endParaRPr lang="en-US"/>
        </a:p>
      </dgm:t>
    </dgm:pt>
    <dgm:pt modelId="{B2AF8AF2-FD61-444C-8BB7-5C4B3BDA225B}" type="pres">
      <dgm:prSet presAssocID="{85C1A3E0-9CDF-47BC-ADE8-F0C11B6884A1}" presName="Name0" presStyleCnt="0">
        <dgm:presLayoutVars>
          <dgm:dir/>
          <dgm:animLvl val="lvl"/>
          <dgm:resizeHandles val="exact"/>
        </dgm:presLayoutVars>
      </dgm:prSet>
      <dgm:spPr/>
    </dgm:pt>
    <dgm:pt modelId="{C17EE5B7-11D1-45A8-B189-F090EFB0ECE6}" type="pres">
      <dgm:prSet presAssocID="{425F370E-95AF-4EAB-BADB-1E47A029D439}" presName="vertFlow" presStyleCnt="0"/>
      <dgm:spPr/>
    </dgm:pt>
    <dgm:pt modelId="{6E9D4C1E-75CE-472C-B5C7-8B4AB62C5F83}" type="pres">
      <dgm:prSet presAssocID="{425F370E-95AF-4EAB-BADB-1E47A029D439}" presName="header" presStyleLbl="node1" presStyleIdx="0" presStyleCnt="3"/>
      <dgm:spPr/>
    </dgm:pt>
    <dgm:pt modelId="{851A8F29-B60F-4BDD-9E4D-BF481BCB55F9}" type="pres">
      <dgm:prSet presAssocID="{F387FD58-50F0-4BD0-8F6F-166AD210440E}" presName="parTrans" presStyleLbl="sibTrans2D1" presStyleIdx="0" presStyleCnt="9"/>
      <dgm:spPr/>
    </dgm:pt>
    <dgm:pt modelId="{9EAAAF78-24DC-4DEB-ABDD-B8A490E610CE}" type="pres">
      <dgm:prSet presAssocID="{6E9A7503-E4E9-4EE8-90AC-DD53316F07AF}" presName="child" presStyleLbl="alignAccFollowNode1" presStyleIdx="0" presStyleCnt="9">
        <dgm:presLayoutVars>
          <dgm:chMax val="0"/>
          <dgm:bulletEnabled val="1"/>
        </dgm:presLayoutVars>
      </dgm:prSet>
      <dgm:spPr/>
    </dgm:pt>
    <dgm:pt modelId="{7544B45A-A4CB-4306-A4B4-C9DAE3262D70}" type="pres">
      <dgm:prSet presAssocID="{C7F96693-B707-4820-9E15-03684C1176D6}" presName="sibTrans" presStyleLbl="sibTrans2D1" presStyleIdx="1" presStyleCnt="9"/>
      <dgm:spPr/>
    </dgm:pt>
    <dgm:pt modelId="{BD0B6734-2B9D-4488-AFA8-6BEAB9A1D908}" type="pres">
      <dgm:prSet presAssocID="{053C2160-36DB-42C1-B1DD-66AC69C5A4DC}" presName="child" presStyleLbl="alignAccFollowNode1" presStyleIdx="1" presStyleCnt="9">
        <dgm:presLayoutVars>
          <dgm:chMax val="0"/>
          <dgm:bulletEnabled val="1"/>
        </dgm:presLayoutVars>
      </dgm:prSet>
      <dgm:spPr/>
    </dgm:pt>
    <dgm:pt modelId="{FD28C6F3-34D0-4071-BB8B-BBCCF351082D}" type="pres">
      <dgm:prSet presAssocID="{DF502B26-75D6-4EBF-A57C-7308BEC1D19C}" presName="sibTrans" presStyleLbl="sibTrans2D1" presStyleIdx="2" presStyleCnt="9"/>
      <dgm:spPr/>
    </dgm:pt>
    <dgm:pt modelId="{C7FB24A7-855F-488E-B151-AD66FA78C579}" type="pres">
      <dgm:prSet presAssocID="{F2854FBA-FB3D-423F-933C-9BC3442EC512}" presName="child" presStyleLbl="alignAccFollowNode1" presStyleIdx="2" presStyleCnt="9">
        <dgm:presLayoutVars>
          <dgm:chMax val="0"/>
          <dgm:bulletEnabled val="1"/>
        </dgm:presLayoutVars>
      </dgm:prSet>
      <dgm:spPr/>
    </dgm:pt>
    <dgm:pt modelId="{2CEFC8AC-BB80-4F4C-A8C8-E977171BED2B}" type="pres">
      <dgm:prSet presAssocID="{425F370E-95AF-4EAB-BADB-1E47A029D439}" presName="hSp" presStyleCnt="0"/>
      <dgm:spPr/>
    </dgm:pt>
    <dgm:pt modelId="{8D073578-8F67-4261-A5FB-674EC2D77F9D}" type="pres">
      <dgm:prSet presAssocID="{CAF8DBD8-14F3-4430-B873-E80259835B03}" presName="vertFlow" presStyleCnt="0"/>
      <dgm:spPr/>
    </dgm:pt>
    <dgm:pt modelId="{0E0DD08A-C6B7-46D1-84C6-0B6194FB4BCF}" type="pres">
      <dgm:prSet presAssocID="{CAF8DBD8-14F3-4430-B873-E80259835B03}" presName="header" presStyleLbl="node1" presStyleIdx="1" presStyleCnt="3"/>
      <dgm:spPr/>
    </dgm:pt>
    <dgm:pt modelId="{4ACE0616-39D4-4C76-A574-B6ADD3682461}" type="pres">
      <dgm:prSet presAssocID="{1450D0E6-A8CB-4BCD-A3E1-E9501E0E5BEF}" presName="parTrans" presStyleLbl="sibTrans2D1" presStyleIdx="3" presStyleCnt="9"/>
      <dgm:spPr/>
    </dgm:pt>
    <dgm:pt modelId="{E1EF6746-97B3-45E2-A05E-8DC16CE7F7F8}" type="pres">
      <dgm:prSet presAssocID="{D0BC371B-CAA5-41ED-A7A5-D0A84DCB2325}" presName="child" presStyleLbl="alignAccFollowNode1" presStyleIdx="3" presStyleCnt="9">
        <dgm:presLayoutVars>
          <dgm:chMax val="0"/>
          <dgm:bulletEnabled val="1"/>
        </dgm:presLayoutVars>
      </dgm:prSet>
      <dgm:spPr/>
    </dgm:pt>
    <dgm:pt modelId="{635EB7F5-B1DA-43A2-9F68-444EB1A2519F}" type="pres">
      <dgm:prSet presAssocID="{54122667-7D21-4089-A410-7939B6B54883}" presName="sibTrans" presStyleLbl="sibTrans2D1" presStyleIdx="4" presStyleCnt="9"/>
      <dgm:spPr/>
    </dgm:pt>
    <dgm:pt modelId="{28038FB9-042A-4061-8987-ADB996E64BE4}" type="pres">
      <dgm:prSet presAssocID="{6169DF5C-3CEC-42AD-AC91-389671E061BB}" presName="child" presStyleLbl="alignAccFollowNode1" presStyleIdx="4" presStyleCnt="9">
        <dgm:presLayoutVars>
          <dgm:chMax val="0"/>
          <dgm:bulletEnabled val="1"/>
        </dgm:presLayoutVars>
      </dgm:prSet>
      <dgm:spPr/>
    </dgm:pt>
    <dgm:pt modelId="{A2667138-7C9E-42F3-804F-0895556815EA}" type="pres">
      <dgm:prSet presAssocID="{BCE783ED-A6DB-4199-92D5-B9C17710A52F}" presName="sibTrans" presStyleLbl="sibTrans2D1" presStyleIdx="5" presStyleCnt="9"/>
      <dgm:spPr/>
    </dgm:pt>
    <dgm:pt modelId="{E1FFA4BA-D46E-4AE3-A591-F019F0ACFA6D}" type="pres">
      <dgm:prSet presAssocID="{9EE120EA-5B62-4260-B58D-8E48A619DF9A}" presName="child" presStyleLbl="alignAccFollowNode1" presStyleIdx="5" presStyleCnt="9">
        <dgm:presLayoutVars>
          <dgm:chMax val="0"/>
          <dgm:bulletEnabled val="1"/>
        </dgm:presLayoutVars>
      </dgm:prSet>
      <dgm:spPr/>
    </dgm:pt>
    <dgm:pt modelId="{690B4BE3-2D83-4B08-A63A-1095E0658DCC}" type="pres">
      <dgm:prSet presAssocID="{0960F239-4788-4EE0-8B14-4E89558EAF26}" presName="sibTrans" presStyleLbl="sibTrans2D1" presStyleIdx="6" presStyleCnt="9"/>
      <dgm:spPr/>
    </dgm:pt>
    <dgm:pt modelId="{5CE1D301-4281-4896-BAAF-8F843698C607}" type="pres">
      <dgm:prSet presAssocID="{01E4CF15-1901-406C-8AF5-04824586C947}" presName="child" presStyleLbl="alignAccFollowNode1" presStyleIdx="6" presStyleCnt="9">
        <dgm:presLayoutVars>
          <dgm:chMax val="0"/>
          <dgm:bulletEnabled val="1"/>
        </dgm:presLayoutVars>
      </dgm:prSet>
      <dgm:spPr/>
    </dgm:pt>
    <dgm:pt modelId="{778270CE-5E97-4C16-BC02-1067AAA05888}" type="pres">
      <dgm:prSet presAssocID="{CAF8DBD8-14F3-4430-B873-E80259835B03}" presName="hSp" presStyleCnt="0"/>
      <dgm:spPr/>
    </dgm:pt>
    <dgm:pt modelId="{2187B804-D048-450B-981E-2974B8EC9ED4}" type="pres">
      <dgm:prSet presAssocID="{6FA30443-DA95-4C25-BF3E-B7BFD7C93E9C}" presName="vertFlow" presStyleCnt="0"/>
      <dgm:spPr/>
    </dgm:pt>
    <dgm:pt modelId="{0AB9CBB2-F1BE-411A-987F-8CF6CC4C4DF7}" type="pres">
      <dgm:prSet presAssocID="{6FA30443-DA95-4C25-BF3E-B7BFD7C93E9C}" presName="header" presStyleLbl="node1" presStyleIdx="2" presStyleCnt="3"/>
      <dgm:spPr/>
    </dgm:pt>
    <dgm:pt modelId="{4493FC94-A9C7-44DB-B2CD-3C930E94ACF2}" type="pres">
      <dgm:prSet presAssocID="{0509201F-D26D-4DC2-BFD2-4C7B0739EDF2}" presName="parTrans" presStyleLbl="sibTrans2D1" presStyleIdx="7" presStyleCnt="9"/>
      <dgm:spPr/>
    </dgm:pt>
    <dgm:pt modelId="{A8208563-1F9D-41B0-B0CE-6FCC5399079E}" type="pres">
      <dgm:prSet presAssocID="{617FC934-F95F-4836-BB8B-A54654258E9D}" presName="child" presStyleLbl="alignAccFollowNode1" presStyleIdx="7" presStyleCnt="9">
        <dgm:presLayoutVars>
          <dgm:chMax val="0"/>
          <dgm:bulletEnabled val="1"/>
        </dgm:presLayoutVars>
      </dgm:prSet>
      <dgm:spPr/>
    </dgm:pt>
    <dgm:pt modelId="{6E66B8E2-DEBF-41B0-A03A-9786240B24CC}" type="pres">
      <dgm:prSet presAssocID="{BB6B69E1-21C3-4A2D-A7DF-A1CA427B3048}" presName="sibTrans" presStyleLbl="sibTrans2D1" presStyleIdx="8" presStyleCnt="9"/>
      <dgm:spPr/>
    </dgm:pt>
    <dgm:pt modelId="{77299725-9C83-4E01-B523-C3BD4AE7031D}" type="pres">
      <dgm:prSet presAssocID="{3F96C1AA-64C2-475C-B805-CE1AEDEC6C32}" presName="child" presStyleLbl="alignAccFollowNode1" presStyleIdx="8" presStyleCnt="9">
        <dgm:presLayoutVars>
          <dgm:chMax val="0"/>
          <dgm:bulletEnabled val="1"/>
        </dgm:presLayoutVars>
      </dgm:prSet>
      <dgm:spPr/>
    </dgm:pt>
  </dgm:ptLst>
  <dgm:cxnLst>
    <dgm:cxn modelId="{37A42509-8CAC-4681-81D8-0BBC2B01CD83}" srcId="{85C1A3E0-9CDF-47BC-ADE8-F0C11B6884A1}" destId="{425F370E-95AF-4EAB-BADB-1E47A029D439}" srcOrd="0" destOrd="0" parTransId="{6EEED49A-7AB1-42F3-BD48-5F25002393BD}" sibTransId="{E88117F2-471F-44B3-805A-56F0A1615644}"/>
    <dgm:cxn modelId="{4A69530D-9705-49C2-A19E-E60C0402B41C}" type="presOf" srcId="{6169DF5C-3CEC-42AD-AC91-389671E061BB}" destId="{28038FB9-042A-4061-8987-ADB996E64BE4}" srcOrd="0" destOrd="0" presId="urn:microsoft.com/office/officeart/2005/8/layout/lProcess1"/>
    <dgm:cxn modelId="{0915E90D-DC4F-426A-92B6-4394806D32D5}" srcId="{6FA30443-DA95-4C25-BF3E-B7BFD7C93E9C}" destId="{617FC934-F95F-4836-BB8B-A54654258E9D}" srcOrd="0" destOrd="0" parTransId="{0509201F-D26D-4DC2-BFD2-4C7B0739EDF2}" sibTransId="{BB6B69E1-21C3-4A2D-A7DF-A1CA427B3048}"/>
    <dgm:cxn modelId="{99706D11-C8A1-4BF9-8689-B49A94FC6DCE}" type="presOf" srcId="{9EE120EA-5B62-4260-B58D-8E48A619DF9A}" destId="{E1FFA4BA-D46E-4AE3-A591-F019F0ACFA6D}" srcOrd="0" destOrd="0" presId="urn:microsoft.com/office/officeart/2005/8/layout/lProcess1"/>
    <dgm:cxn modelId="{3D23D212-912D-426F-AB25-7CA8C3CD94F0}" srcId="{85C1A3E0-9CDF-47BC-ADE8-F0C11B6884A1}" destId="{6FA30443-DA95-4C25-BF3E-B7BFD7C93E9C}" srcOrd="2" destOrd="0" parTransId="{0688D2C8-92C3-4771-98B1-977C464AF7D8}" sibTransId="{2EE95C05-054B-4A2F-A3E8-14A869E6546E}"/>
    <dgm:cxn modelId="{84883413-69DC-4973-BE26-43A95C822955}" type="presOf" srcId="{3F96C1AA-64C2-475C-B805-CE1AEDEC6C32}" destId="{77299725-9C83-4E01-B523-C3BD4AE7031D}" srcOrd="0" destOrd="0" presId="urn:microsoft.com/office/officeart/2005/8/layout/lProcess1"/>
    <dgm:cxn modelId="{4B2A2914-9B6E-483E-96BA-AE93C7EBC26B}" type="presOf" srcId="{F2854FBA-FB3D-423F-933C-9BC3442EC512}" destId="{C7FB24A7-855F-488E-B151-AD66FA78C579}" srcOrd="0" destOrd="0" presId="urn:microsoft.com/office/officeart/2005/8/layout/lProcess1"/>
    <dgm:cxn modelId="{07D56314-ECD5-4803-9F41-8AF2D5457E65}" type="presOf" srcId="{6FA30443-DA95-4C25-BF3E-B7BFD7C93E9C}" destId="{0AB9CBB2-F1BE-411A-987F-8CF6CC4C4DF7}" srcOrd="0" destOrd="0" presId="urn:microsoft.com/office/officeart/2005/8/layout/lProcess1"/>
    <dgm:cxn modelId="{E3BE6424-9675-4740-BAA5-BCF1B4F4EB52}" type="presOf" srcId="{617FC934-F95F-4836-BB8B-A54654258E9D}" destId="{A8208563-1F9D-41B0-B0CE-6FCC5399079E}" srcOrd="0" destOrd="0" presId="urn:microsoft.com/office/officeart/2005/8/layout/lProcess1"/>
    <dgm:cxn modelId="{A18FC536-CEF5-4C84-AA8D-D9C4916C65F9}" srcId="{425F370E-95AF-4EAB-BADB-1E47A029D439}" destId="{6E9A7503-E4E9-4EE8-90AC-DD53316F07AF}" srcOrd="0" destOrd="0" parTransId="{F387FD58-50F0-4BD0-8F6F-166AD210440E}" sibTransId="{C7F96693-B707-4820-9E15-03684C1176D6}"/>
    <dgm:cxn modelId="{89E7815C-744F-4AB3-8902-8048EAE4E0C7}" type="presOf" srcId="{6E9A7503-E4E9-4EE8-90AC-DD53316F07AF}" destId="{9EAAAF78-24DC-4DEB-ABDD-B8A490E610CE}" srcOrd="0" destOrd="0" presId="urn:microsoft.com/office/officeart/2005/8/layout/lProcess1"/>
    <dgm:cxn modelId="{5F31B741-DDAD-4E47-9947-D21DC8625218}" type="presOf" srcId="{85C1A3E0-9CDF-47BC-ADE8-F0C11B6884A1}" destId="{B2AF8AF2-FD61-444C-8BB7-5C4B3BDA225B}" srcOrd="0" destOrd="0" presId="urn:microsoft.com/office/officeart/2005/8/layout/lProcess1"/>
    <dgm:cxn modelId="{4CEDA746-EF85-496A-AC8F-D3DA8B77D6F5}" type="presOf" srcId="{053C2160-36DB-42C1-B1DD-66AC69C5A4DC}" destId="{BD0B6734-2B9D-4488-AFA8-6BEAB9A1D908}" srcOrd="0" destOrd="0" presId="urn:microsoft.com/office/officeart/2005/8/layout/lProcess1"/>
    <dgm:cxn modelId="{B6E1436A-384E-4A16-8693-2AB451A75850}" type="presOf" srcId="{01E4CF15-1901-406C-8AF5-04824586C947}" destId="{5CE1D301-4281-4896-BAAF-8F843698C607}" srcOrd="0" destOrd="0" presId="urn:microsoft.com/office/officeart/2005/8/layout/lProcess1"/>
    <dgm:cxn modelId="{C62B146C-DEE1-4B5E-A496-C01E4CE59D76}" type="presOf" srcId="{F387FD58-50F0-4BD0-8F6F-166AD210440E}" destId="{851A8F29-B60F-4BDD-9E4D-BF481BCB55F9}" srcOrd="0" destOrd="0" presId="urn:microsoft.com/office/officeart/2005/8/layout/lProcess1"/>
    <dgm:cxn modelId="{974BF26C-F705-4D96-BE18-C7E0C23AFE1E}" srcId="{425F370E-95AF-4EAB-BADB-1E47A029D439}" destId="{F2854FBA-FB3D-423F-933C-9BC3442EC512}" srcOrd="2" destOrd="0" parTransId="{9EB8D365-BACB-43B8-93B7-03F4F5E7B47F}" sibTransId="{A8C9B18B-E24E-4822-8DDE-E80EFE90B7DF}"/>
    <dgm:cxn modelId="{E6DE696D-68B1-4411-95A7-FE97255F4057}" srcId="{CAF8DBD8-14F3-4430-B873-E80259835B03}" destId="{D0BC371B-CAA5-41ED-A7A5-D0A84DCB2325}" srcOrd="0" destOrd="0" parTransId="{1450D0E6-A8CB-4BCD-A3E1-E9501E0E5BEF}" sibTransId="{54122667-7D21-4089-A410-7939B6B54883}"/>
    <dgm:cxn modelId="{C1187D74-7941-4CA1-8743-ACF68CD1C25F}" type="presOf" srcId="{425F370E-95AF-4EAB-BADB-1E47A029D439}" destId="{6E9D4C1E-75CE-472C-B5C7-8B4AB62C5F83}" srcOrd="0" destOrd="0" presId="urn:microsoft.com/office/officeart/2005/8/layout/lProcess1"/>
    <dgm:cxn modelId="{EB1DD774-EECF-454B-8F93-4A1B0A6B681C}" type="presOf" srcId="{CAF8DBD8-14F3-4430-B873-E80259835B03}" destId="{0E0DD08A-C6B7-46D1-84C6-0B6194FB4BCF}" srcOrd="0" destOrd="0" presId="urn:microsoft.com/office/officeart/2005/8/layout/lProcess1"/>
    <dgm:cxn modelId="{E43DF054-3727-4DD4-B6EB-BB52A5591794}" srcId="{CAF8DBD8-14F3-4430-B873-E80259835B03}" destId="{9EE120EA-5B62-4260-B58D-8E48A619DF9A}" srcOrd="2" destOrd="0" parTransId="{736F5EB3-77CF-44D6-A47C-67FC6A0EED64}" sibTransId="{0960F239-4788-4EE0-8B14-4E89558EAF26}"/>
    <dgm:cxn modelId="{5CAF1D57-54E7-4EF7-BAB1-19FD3D46F4AC}" srcId="{CAF8DBD8-14F3-4430-B873-E80259835B03}" destId="{6169DF5C-3CEC-42AD-AC91-389671E061BB}" srcOrd="1" destOrd="0" parTransId="{922A75A9-B01A-49F0-96E5-DDAFFA844D25}" sibTransId="{BCE783ED-A6DB-4199-92D5-B9C17710A52F}"/>
    <dgm:cxn modelId="{B8437058-26F6-4D53-859A-AB5559338EAE}" type="presOf" srcId="{BB6B69E1-21C3-4A2D-A7DF-A1CA427B3048}" destId="{6E66B8E2-DEBF-41B0-A03A-9786240B24CC}" srcOrd="0" destOrd="0" presId="urn:microsoft.com/office/officeart/2005/8/layout/lProcess1"/>
    <dgm:cxn modelId="{C8E7AD7D-0916-4B02-B25C-918F978D6589}" type="presOf" srcId="{54122667-7D21-4089-A410-7939B6B54883}" destId="{635EB7F5-B1DA-43A2-9F68-444EB1A2519F}" srcOrd="0" destOrd="0" presId="urn:microsoft.com/office/officeart/2005/8/layout/lProcess1"/>
    <dgm:cxn modelId="{C24E9E8E-F919-417C-826E-86F3F81918AA}" type="presOf" srcId="{0509201F-D26D-4DC2-BFD2-4C7B0739EDF2}" destId="{4493FC94-A9C7-44DB-B2CD-3C930E94ACF2}" srcOrd="0" destOrd="0" presId="urn:microsoft.com/office/officeart/2005/8/layout/lProcess1"/>
    <dgm:cxn modelId="{4B3D5AB0-9B2C-448B-9C93-3EEFE24D4383}" srcId="{6FA30443-DA95-4C25-BF3E-B7BFD7C93E9C}" destId="{3F96C1AA-64C2-475C-B805-CE1AEDEC6C32}" srcOrd="1" destOrd="0" parTransId="{1DA1F8D8-97B4-47F5-80F6-3A52F8AD8A93}" sibTransId="{1FC6E968-7DE6-4810-96F0-860D4EC27CEF}"/>
    <dgm:cxn modelId="{D9B192B5-294A-4CA6-BC21-E55A37A28DF9}" srcId="{CAF8DBD8-14F3-4430-B873-E80259835B03}" destId="{01E4CF15-1901-406C-8AF5-04824586C947}" srcOrd="3" destOrd="0" parTransId="{80E4B261-CD1D-40CD-847C-E260C66DD967}" sibTransId="{2E7FFD3E-1973-4668-97A2-18042BCF8780}"/>
    <dgm:cxn modelId="{126F70BB-0FA1-41C7-ACCB-EB0BF9D23AE5}" type="presOf" srcId="{C7F96693-B707-4820-9E15-03684C1176D6}" destId="{7544B45A-A4CB-4306-A4B4-C9DAE3262D70}" srcOrd="0" destOrd="0" presId="urn:microsoft.com/office/officeart/2005/8/layout/lProcess1"/>
    <dgm:cxn modelId="{FF2AECC6-68EE-47CB-8E62-8F0184A31175}" type="presOf" srcId="{D0BC371B-CAA5-41ED-A7A5-D0A84DCB2325}" destId="{E1EF6746-97B3-45E2-A05E-8DC16CE7F7F8}" srcOrd="0" destOrd="0" presId="urn:microsoft.com/office/officeart/2005/8/layout/lProcess1"/>
    <dgm:cxn modelId="{AE5097C9-3E59-429A-93CB-435CC2F06391}" type="presOf" srcId="{0960F239-4788-4EE0-8B14-4E89558EAF26}" destId="{690B4BE3-2D83-4B08-A63A-1095E0658DCC}" srcOrd="0" destOrd="0" presId="urn:microsoft.com/office/officeart/2005/8/layout/lProcess1"/>
    <dgm:cxn modelId="{CFBE73CF-3925-4F97-BAD7-3C3EBBA0E027}" srcId="{85C1A3E0-9CDF-47BC-ADE8-F0C11B6884A1}" destId="{CAF8DBD8-14F3-4430-B873-E80259835B03}" srcOrd="1" destOrd="0" parTransId="{1ABDFA65-9174-41E0-9FD6-9C55FAED34E6}" sibTransId="{4EA4DA3B-21A6-4306-B6A7-C22BD1A2B579}"/>
    <dgm:cxn modelId="{58650FD2-7745-4985-B7A5-CFBC4BDD381E}" srcId="{425F370E-95AF-4EAB-BADB-1E47A029D439}" destId="{053C2160-36DB-42C1-B1DD-66AC69C5A4DC}" srcOrd="1" destOrd="0" parTransId="{F5362CD2-44DB-4826-B83D-60F494FD8F96}" sibTransId="{DF502B26-75D6-4EBF-A57C-7308BEC1D19C}"/>
    <dgm:cxn modelId="{9A4A19DD-8D0A-4CAD-A4D5-7FD6152B61D4}" type="presOf" srcId="{DF502B26-75D6-4EBF-A57C-7308BEC1D19C}" destId="{FD28C6F3-34D0-4071-BB8B-BBCCF351082D}" srcOrd="0" destOrd="0" presId="urn:microsoft.com/office/officeart/2005/8/layout/lProcess1"/>
    <dgm:cxn modelId="{D221C3EA-8582-457F-9541-B31FEAF13F87}" type="presOf" srcId="{1450D0E6-A8CB-4BCD-A3E1-E9501E0E5BEF}" destId="{4ACE0616-39D4-4C76-A574-B6ADD3682461}" srcOrd="0" destOrd="0" presId="urn:microsoft.com/office/officeart/2005/8/layout/lProcess1"/>
    <dgm:cxn modelId="{D4B65DFD-FC21-4967-8DB6-38116FFBF898}" type="presOf" srcId="{BCE783ED-A6DB-4199-92D5-B9C17710A52F}" destId="{A2667138-7C9E-42F3-804F-0895556815EA}" srcOrd="0" destOrd="0" presId="urn:microsoft.com/office/officeart/2005/8/layout/lProcess1"/>
    <dgm:cxn modelId="{E520BE6C-4D6C-4746-B3DD-68D45CB10082}" type="presParOf" srcId="{B2AF8AF2-FD61-444C-8BB7-5C4B3BDA225B}" destId="{C17EE5B7-11D1-45A8-B189-F090EFB0ECE6}" srcOrd="0" destOrd="0" presId="urn:microsoft.com/office/officeart/2005/8/layout/lProcess1"/>
    <dgm:cxn modelId="{5F97979C-F31B-4659-A6CB-6C6196A75A62}" type="presParOf" srcId="{C17EE5B7-11D1-45A8-B189-F090EFB0ECE6}" destId="{6E9D4C1E-75CE-472C-B5C7-8B4AB62C5F83}" srcOrd="0" destOrd="0" presId="urn:microsoft.com/office/officeart/2005/8/layout/lProcess1"/>
    <dgm:cxn modelId="{2B1AC02A-7C7C-4989-8C89-812FBB0D1C35}" type="presParOf" srcId="{C17EE5B7-11D1-45A8-B189-F090EFB0ECE6}" destId="{851A8F29-B60F-4BDD-9E4D-BF481BCB55F9}" srcOrd="1" destOrd="0" presId="urn:microsoft.com/office/officeart/2005/8/layout/lProcess1"/>
    <dgm:cxn modelId="{498B809D-77FD-406D-9C08-F9F22AC154ED}" type="presParOf" srcId="{C17EE5B7-11D1-45A8-B189-F090EFB0ECE6}" destId="{9EAAAF78-24DC-4DEB-ABDD-B8A490E610CE}" srcOrd="2" destOrd="0" presId="urn:microsoft.com/office/officeart/2005/8/layout/lProcess1"/>
    <dgm:cxn modelId="{8A385901-FFE6-498D-89A0-55E04819CE47}" type="presParOf" srcId="{C17EE5B7-11D1-45A8-B189-F090EFB0ECE6}" destId="{7544B45A-A4CB-4306-A4B4-C9DAE3262D70}" srcOrd="3" destOrd="0" presId="urn:microsoft.com/office/officeart/2005/8/layout/lProcess1"/>
    <dgm:cxn modelId="{232887E6-8097-41B5-92D5-F899E8125987}" type="presParOf" srcId="{C17EE5B7-11D1-45A8-B189-F090EFB0ECE6}" destId="{BD0B6734-2B9D-4488-AFA8-6BEAB9A1D908}" srcOrd="4" destOrd="0" presId="urn:microsoft.com/office/officeart/2005/8/layout/lProcess1"/>
    <dgm:cxn modelId="{8B74DF71-D7DE-41C3-B18A-84B6F8125DFB}" type="presParOf" srcId="{C17EE5B7-11D1-45A8-B189-F090EFB0ECE6}" destId="{FD28C6F3-34D0-4071-BB8B-BBCCF351082D}" srcOrd="5" destOrd="0" presId="urn:microsoft.com/office/officeart/2005/8/layout/lProcess1"/>
    <dgm:cxn modelId="{F6AA1589-7144-4FA7-89CE-8794DB3F2E50}" type="presParOf" srcId="{C17EE5B7-11D1-45A8-B189-F090EFB0ECE6}" destId="{C7FB24A7-855F-488E-B151-AD66FA78C579}" srcOrd="6" destOrd="0" presId="urn:microsoft.com/office/officeart/2005/8/layout/lProcess1"/>
    <dgm:cxn modelId="{7B32C184-28E3-4511-A812-5D50D085022B}" type="presParOf" srcId="{B2AF8AF2-FD61-444C-8BB7-5C4B3BDA225B}" destId="{2CEFC8AC-BB80-4F4C-A8C8-E977171BED2B}" srcOrd="1" destOrd="0" presId="urn:microsoft.com/office/officeart/2005/8/layout/lProcess1"/>
    <dgm:cxn modelId="{78D2341B-23A1-4C48-8D99-DF368F58B583}" type="presParOf" srcId="{B2AF8AF2-FD61-444C-8BB7-5C4B3BDA225B}" destId="{8D073578-8F67-4261-A5FB-674EC2D77F9D}" srcOrd="2" destOrd="0" presId="urn:microsoft.com/office/officeart/2005/8/layout/lProcess1"/>
    <dgm:cxn modelId="{88946D2F-615D-4A7F-876D-046BD799AAC9}" type="presParOf" srcId="{8D073578-8F67-4261-A5FB-674EC2D77F9D}" destId="{0E0DD08A-C6B7-46D1-84C6-0B6194FB4BCF}" srcOrd="0" destOrd="0" presId="urn:microsoft.com/office/officeart/2005/8/layout/lProcess1"/>
    <dgm:cxn modelId="{5988715B-DF18-45D1-80AC-2C40D8E8FF61}" type="presParOf" srcId="{8D073578-8F67-4261-A5FB-674EC2D77F9D}" destId="{4ACE0616-39D4-4C76-A574-B6ADD3682461}" srcOrd="1" destOrd="0" presId="urn:microsoft.com/office/officeart/2005/8/layout/lProcess1"/>
    <dgm:cxn modelId="{B5A78D3A-FB2F-4674-959B-58E46EE60FC0}" type="presParOf" srcId="{8D073578-8F67-4261-A5FB-674EC2D77F9D}" destId="{E1EF6746-97B3-45E2-A05E-8DC16CE7F7F8}" srcOrd="2" destOrd="0" presId="urn:microsoft.com/office/officeart/2005/8/layout/lProcess1"/>
    <dgm:cxn modelId="{99F29E40-A423-49A4-B4BE-42F99BD2DE64}" type="presParOf" srcId="{8D073578-8F67-4261-A5FB-674EC2D77F9D}" destId="{635EB7F5-B1DA-43A2-9F68-444EB1A2519F}" srcOrd="3" destOrd="0" presId="urn:microsoft.com/office/officeart/2005/8/layout/lProcess1"/>
    <dgm:cxn modelId="{3006F3F8-F396-4454-B943-8A0BBCF8F9E9}" type="presParOf" srcId="{8D073578-8F67-4261-A5FB-674EC2D77F9D}" destId="{28038FB9-042A-4061-8987-ADB996E64BE4}" srcOrd="4" destOrd="0" presId="urn:microsoft.com/office/officeart/2005/8/layout/lProcess1"/>
    <dgm:cxn modelId="{E0287F5F-9C73-4B6C-8E78-05D98E133CB4}" type="presParOf" srcId="{8D073578-8F67-4261-A5FB-674EC2D77F9D}" destId="{A2667138-7C9E-42F3-804F-0895556815EA}" srcOrd="5" destOrd="0" presId="urn:microsoft.com/office/officeart/2005/8/layout/lProcess1"/>
    <dgm:cxn modelId="{337A757D-5D8D-497E-8DA6-47471AAC6B2E}" type="presParOf" srcId="{8D073578-8F67-4261-A5FB-674EC2D77F9D}" destId="{E1FFA4BA-D46E-4AE3-A591-F019F0ACFA6D}" srcOrd="6" destOrd="0" presId="urn:microsoft.com/office/officeart/2005/8/layout/lProcess1"/>
    <dgm:cxn modelId="{F2288E16-3AD8-43F5-899C-DF85C7F15F65}" type="presParOf" srcId="{8D073578-8F67-4261-A5FB-674EC2D77F9D}" destId="{690B4BE3-2D83-4B08-A63A-1095E0658DCC}" srcOrd="7" destOrd="0" presId="urn:microsoft.com/office/officeart/2005/8/layout/lProcess1"/>
    <dgm:cxn modelId="{AD3D9E2F-29FC-4595-A4E7-06F59497ECDB}" type="presParOf" srcId="{8D073578-8F67-4261-A5FB-674EC2D77F9D}" destId="{5CE1D301-4281-4896-BAAF-8F843698C607}" srcOrd="8" destOrd="0" presId="urn:microsoft.com/office/officeart/2005/8/layout/lProcess1"/>
    <dgm:cxn modelId="{34951734-4D11-437E-90DB-F5422057C71B}" type="presParOf" srcId="{B2AF8AF2-FD61-444C-8BB7-5C4B3BDA225B}" destId="{778270CE-5E97-4C16-BC02-1067AAA05888}" srcOrd="3" destOrd="0" presId="urn:microsoft.com/office/officeart/2005/8/layout/lProcess1"/>
    <dgm:cxn modelId="{E63885EE-1C89-47D6-ABC1-8071D1B3C7F2}" type="presParOf" srcId="{B2AF8AF2-FD61-444C-8BB7-5C4B3BDA225B}" destId="{2187B804-D048-450B-981E-2974B8EC9ED4}" srcOrd="4" destOrd="0" presId="urn:microsoft.com/office/officeart/2005/8/layout/lProcess1"/>
    <dgm:cxn modelId="{95F2B213-EABB-4D06-B4F9-BFF5E497BF2E}" type="presParOf" srcId="{2187B804-D048-450B-981E-2974B8EC9ED4}" destId="{0AB9CBB2-F1BE-411A-987F-8CF6CC4C4DF7}" srcOrd="0" destOrd="0" presId="urn:microsoft.com/office/officeart/2005/8/layout/lProcess1"/>
    <dgm:cxn modelId="{A9918039-11C2-4F6C-B17C-FFEA2F19F6E0}" type="presParOf" srcId="{2187B804-D048-450B-981E-2974B8EC9ED4}" destId="{4493FC94-A9C7-44DB-B2CD-3C930E94ACF2}" srcOrd="1" destOrd="0" presId="urn:microsoft.com/office/officeart/2005/8/layout/lProcess1"/>
    <dgm:cxn modelId="{B4FDF780-5720-4B3D-A5A2-9130AB843AAA}" type="presParOf" srcId="{2187B804-D048-450B-981E-2974B8EC9ED4}" destId="{A8208563-1F9D-41B0-B0CE-6FCC5399079E}" srcOrd="2" destOrd="0" presId="urn:microsoft.com/office/officeart/2005/8/layout/lProcess1"/>
    <dgm:cxn modelId="{2608436E-C7BB-4DC9-9763-3FF519567959}" type="presParOf" srcId="{2187B804-D048-450B-981E-2974B8EC9ED4}" destId="{6E66B8E2-DEBF-41B0-A03A-9786240B24CC}" srcOrd="3" destOrd="0" presId="urn:microsoft.com/office/officeart/2005/8/layout/lProcess1"/>
    <dgm:cxn modelId="{653882AC-21F3-46A2-902F-1FB94945588E}" type="presParOf" srcId="{2187B804-D048-450B-981E-2974B8EC9ED4}" destId="{77299725-9C83-4E01-B523-C3BD4AE7031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55F3A-3BA6-4130-BEB3-631E69CD291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61156255-9242-400E-A233-B7A217195322}">
      <dgm:prSet phldrT="[Text]"/>
      <dgm:spPr/>
      <dgm:t>
        <a:bodyPr/>
        <a:lstStyle/>
        <a:p>
          <a:r>
            <a:rPr lang="en-US" dirty="0"/>
            <a:t>Invoice</a:t>
          </a:r>
        </a:p>
      </dgm:t>
    </dgm:pt>
    <dgm:pt modelId="{12E923D3-8CBA-46E1-A447-68E5AB99111B}" type="parTrans" cxnId="{EB895971-93EA-446C-8BD2-B7AD6C494552}">
      <dgm:prSet/>
      <dgm:spPr/>
      <dgm:t>
        <a:bodyPr/>
        <a:lstStyle/>
        <a:p>
          <a:endParaRPr lang="en-US"/>
        </a:p>
      </dgm:t>
    </dgm:pt>
    <dgm:pt modelId="{703FC187-236A-4DA8-9A18-69798BD288EF}" type="sibTrans" cxnId="{EB895971-93EA-446C-8BD2-B7AD6C494552}">
      <dgm:prSet/>
      <dgm:spPr/>
      <dgm:t>
        <a:bodyPr/>
        <a:lstStyle/>
        <a:p>
          <a:endParaRPr lang="en-US"/>
        </a:p>
      </dgm:t>
    </dgm:pt>
    <dgm:pt modelId="{1AED19B4-F5B0-4825-B445-DB7963B32371}">
      <dgm:prSet phldrT="[Text]"/>
      <dgm:spPr/>
      <dgm:t>
        <a:bodyPr/>
        <a:lstStyle/>
        <a:p>
          <a:r>
            <a:rPr lang="en-US" dirty="0"/>
            <a:t>Approved</a:t>
          </a:r>
        </a:p>
      </dgm:t>
    </dgm:pt>
    <dgm:pt modelId="{0FA7F139-99BA-469D-9415-402C91403EDF}" type="parTrans" cxnId="{DD97DD26-DB27-48FC-8372-3CE5E4B41B30}">
      <dgm:prSet/>
      <dgm:spPr/>
      <dgm:t>
        <a:bodyPr/>
        <a:lstStyle/>
        <a:p>
          <a:endParaRPr lang="en-US"/>
        </a:p>
      </dgm:t>
    </dgm:pt>
    <dgm:pt modelId="{E76EB2F7-92CE-474D-9796-405D7DDA9D45}" type="sibTrans" cxnId="{DD97DD26-DB27-48FC-8372-3CE5E4B41B30}">
      <dgm:prSet/>
      <dgm:spPr/>
      <dgm:t>
        <a:bodyPr/>
        <a:lstStyle/>
        <a:p>
          <a:endParaRPr lang="en-US"/>
        </a:p>
      </dgm:t>
    </dgm:pt>
    <dgm:pt modelId="{8B6B6BC4-6775-4C6B-9E1D-D708403AD284}">
      <dgm:prSet phldrT="[Text]"/>
      <dgm:spPr/>
      <dgm:t>
        <a:bodyPr/>
        <a:lstStyle/>
        <a:p>
          <a:r>
            <a:rPr lang="en-US" dirty="0"/>
            <a:t>Invoice is Paid</a:t>
          </a:r>
        </a:p>
      </dgm:t>
    </dgm:pt>
    <dgm:pt modelId="{E0565B38-6CB7-4F31-BEAF-42114B798A43}" type="parTrans" cxnId="{2D0E44E6-73DF-4796-BE7C-7E929D88A4F4}">
      <dgm:prSet/>
      <dgm:spPr/>
      <dgm:t>
        <a:bodyPr/>
        <a:lstStyle/>
        <a:p>
          <a:endParaRPr lang="en-US"/>
        </a:p>
      </dgm:t>
    </dgm:pt>
    <dgm:pt modelId="{0032C3E8-A207-4D98-A4BC-148D6E5D1139}" type="sibTrans" cxnId="{2D0E44E6-73DF-4796-BE7C-7E929D88A4F4}">
      <dgm:prSet/>
      <dgm:spPr/>
      <dgm:t>
        <a:bodyPr/>
        <a:lstStyle/>
        <a:p>
          <a:endParaRPr lang="en-US"/>
        </a:p>
      </dgm:t>
    </dgm:pt>
    <dgm:pt modelId="{E9A2FD7D-043B-4CA9-A78B-1AF2CC60582B}">
      <dgm:prSet phldrT="[Text]"/>
      <dgm:spPr/>
      <dgm:t>
        <a:bodyPr/>
        <a:lstStyle/>
        <a:p>
          <a:r>
            <a:rPr lang="en-US" dirty="0"/>
            <a:t>Refuse</a:t>
          </a:r>
        </a:p>
      </dgm:t>
    </dgm:pt>
    <dgm:pt modelId="{32C98766-E51D-4885-B349-780EF2A4D418}" type="parTrans" cxnId="{803CE879-F023-4954-A0BE-B63FA5F2B31A}">
      <dgm:prSet/>
      <dgm:spPr/>
      <dgm:t>
        <a:bodyPr/>
        <a:lstStyle/>
        <a:p>
          <a:endParaRPr lang="en-US"/>
        </a:p>
      </dgm:t>
    </dgm:pt>
    <dgm:pt modelId="{D7C4A63C-1ECE-46D6-8D46-E24C4A54B82A}" type="sibTrans" cxnId="{803CE879-F023-4954-A0BE-B63FA5F2B31A}">
      <dgm:prSet/>
      <dgm:spPr/>
      <dgm:t>
        <a:bodyPr/>
        <a:lstStyle/>
        <a:p>
          <a:endParaRPr lang="en-US"/>
        </a:p>
      </dgm:t>
    </dgm:pt>
    <dgm:pt modelId="{85B9F912-E541-4A95-B441-FEFADAFB5C57}">
      <dgm:prSet phldrT="[Text]"/>
      <dgm:spPr/>
      <dgm:t>
        <a:bodyPr/>
        <a:lstStyle/>
        <a:p>
          <a:r>
            <a:rPr lang="en-US" dirty="0"/>
            <a:t>Back to Service Provider</a:t>
          </a:r>
        </a:p>
      </dgm:t>
    </dgm:pt>
    <dgm:pt modelId="{D5AC2251-FE4D-43CC-A7A7-FE44E2935525}" type="parTrans" cxnId="{D1E10EEF-F09A-4CD7-9BFC-C7179205246C}">
      <dgm:prSet/>
      <dgm:spPr/>
      <dgm:t>
        <a:bodyPr/>
        <a:lstStyle/>
        <a:p>
          <a:endParaRPr lang="en-US"/>
        </a:p>
      </dgm:t>
    </dgm:pt>
    <dgm:pt modelId="{5EE21C6E-9672-45BE-9B3D-B9A3F1C64401}" type="sibTrans" cxnId="{D1E10EEF-F09A-4CD7-9BFC-C7179205246C}">
      <dgm:prSet/>
      <dgm:spPr/>
      <dgm:t>
        <a:bodyPr/>
        <a:lstStyle/>
        <a:p>
          <a:endParaRPr lang="en-US"/>
        </a:p>
      </dgm:t>
    </dgm:pt>
    <dgm:pt modelId="{EC8859D9-C7E8-44BA-9FD3-E6449B1A41F5}" type="pres">
      <dgm:prSet presAssocID="{1B855F3A-3BA6-4130-BEB3-631E69CD2915}" presName="hierChild1" presStyleCnt="0">
        <dgm:presLayoutVars>
          <dgm:chPref val="1"/>
          <dgm:dir/>
          <dgm:animOne val="branch"/>
          <dgm:animLvl val="lvl"/>
          <dgm:resizeHandles/>
        </dgm:presLayoutVars>
      </dgm:prSet>
      <dgm:spPr/>
    </dgm:pt>
    <dgm:pt modelId="{1D519FED-9C41-4B78-AE55-55574202D9ED}" type="pres">
      <dgm:prSet presAssocID="{61156255-9242-400E-A233-B7A217195322}" presName="hierRoot1" presStyleCnt="0"/>
      <dgm:spPr/>
    </dgm:pt>
    <dgm:pt modelId="{7450866C-AA0E-48F7-A5C3-FDE9CCD105E9}" type="pres">
      <dgm:prSet presAssocID="{61156255-9242-400E-A233-B7A217195322}" presName="composite" presStyleCnt="0"/>
      <dgm:spPr/>
    </dgm:pt>
    <dgm:pt modelId="{DF7C73C8-1883-4563-A1FD-B19F203C7B77}" type="pres">
      <dgm:prSet presAssocID="{61156255-9242-400E-A233-B7A217195322}" presName="background" presStyleLbl="node0" presStyleIdx="0" presStyleCnt="1"/>
      <dgm:spPr/>
    </dgm:pt>
    <dgm:pt modelId="{AFBD8C24-3522-4BE7-8C4E-96B1FC3DEEE0}" type="pres">
      <dgm:prSet presAssocID="{61156255-9242-400E-A233-B7A217195322}" presName="text" presStyleLbl="fgAcc0" presStyleIdx="0" presStyleCnt="1" custScaleX="49219" custScaleY="47003">
        <dgm:presLayoutVars>
          <dgm:chPref val="3"/>
        </dgm:presLayoutVars>
      </dgm:prSet>
      <dgm:spPr/>
    </dgm:pt>
    <dgm:pt modelId="{0A984ABE-C9FA-4D38-B054-273B56AD5F79}" type="pres">
      <dgm:prSet presAssocID="{61156255-9242-400E-A233-B7A217195322}" presName="hierChild2" presStyleCnt="0"/>
      <dgm:spPr/>
    </dgm:pt>
    <dgm:pt modelId="{6BCAA558-ECC5-4D41-B63E-86072C837FA6}" type="pres">
      <dgm:prSet presAssocID="{0FA7F139-99BA-469D-9415-402C91403EDF}" presName="Name10" presStyleLbl="parChTrans1D2" presStyleIdx="0" presStyleCnt="2"/>
      <dgm:spPr/>
    </dgm:pt>
    <dgm:pt modelId="{32A85777-FA69-4013-81EF-26BBB53A40BD}" type="pres">
      <dgm:prSet presAssocID="{1AED19B4-F5B0-4825-B445-DB7963B32371}" presName="hierRoot2" presStyleCnt="0"/>
      <dgm:spPr/>
    </dgm:pt>
    <dgm:pt modelId="{DE3D4F12-4F1F-4E45-9A81-38BA03CE6223}" type="pres">
      <dgm:prSet presAssocID="{1AED19B4-F5B0-4825-B445-DB7963B32371}" presName="composite2" presStyleCnt="0"/>
      <dgm:spPr/>
    </dgm:pt>
    <dgm:pt modelId="{3CBBE2DA-1D88-406F-BBA1-B7BE54645D09}" type="pres">
      <dgm:prSet presAssocID="{1AED19B4-F5B0-4825-B445-DB7963B32371}" presName="background2" presStyleLbl="node2" presStyleIdx="0" presStyleCnt="2"/>
      <dgm:spPr/>
    </dgm:pt>
    <dgm:pt modelId="{B06A833E-9130-4370-A78C-38D75E9FEEBD}" type="pres">
      <dgm:prSet presAssocID="{1AED19B4-F5B0-4825-B445-DB7963B32371}" presName="text2" presStyleLbl="fgAcc2" presStyleIdx="0" presStyleCnt="2" custScaleX="45436" custScaleY="42257">
        <dgm:presLayoutVars>
          <dgm:chPref val="3"/>
        </dgm:presLayoutVars>
      </dgm:prSet>
      <dgm:spPr/>
    </dgm:pt>
    <dgm:pt modelId="{EABF5A66-6722-4E63-9C10-0EA788AB4583}" type="pres">
      <dgm:prSet presAssocID="{1AED19B4-F5B0-4825-B445-DB7963B32371}" presName="hierChild3" presStyleCnt="0"/>
      <dgm:spPr/>
    </dgm:pt>
    <dgm:pt modelId="{5608F5BA-7643-4F7D-9369-1D1C3281BA68}" type="pres">
      <dgm:prSet presAssocID="{E0565B38-6CB7-4F31-BEAF-42114B798A43}" presName="Name17" presStyleLbl="parChTrans1D3" presStyleIdx="0" presStyleCnt="2"/>
      <dgm:spPr/>
    </dgm:pt>
    <dgm:pt modelId="{5CAB22F9-4148-487F-B06A-8BD09DBD22DA}" type="pres">
      <dgm:prSet presAssocID="{8B6B6BC4-6775-4C6B-9E1D-D708403AD284}" presName="hierRoot3" presStyleCnt="0"/>
      <dgm:spPr/>
    </dgm:pt>
    <dgm:pt modelId="{27D9050B-820D-4568-A25F-22B20BFB309A}" type="pres">
      <dgm:prSet presAssocID="{8B6B6BC4-6775-4C6B-9E1D-D708403AD284}" presName="composite3" presStyleCnt="0"/>
      <dgm:spPr/>
    </dgm:pt>
    <dgm:pt modelId="{255B0CF5-1935-425C-A6DA-488B4D0C5B52}" type="pres">
      <dgm:prSet presAssocID="{8B6B6BC4-6775-4C6B-9E1D-D708403AD284}" presName="background3" presStyleLbl="node3" presStyleIdx="0" presStyleCnt="2"/>
      <dgm:spPr/>
    </dgm:pt>
    <dgm:pt modelId="{1A1DD073-2BA8-46AF-A206-E568EC2443B6}" type="pres">
      <dgm:prSet presAssocID="{8B6B6BC4-6775-4C6B-9E1D-D708403AD284}" presName="text3" presStyleLbl="fgAcc3" presStyleIdx="0" presStyleCnt="2" custScaleX="53965" custScaleY="50957">
        <dgm:presLayoutVars>
          <dgm:chPref val="3"/>
        </dgm:presLayoutVars>
      </dgm:prSet>
      <dgm:spPr/>
    </dgm:pt>
    <dgm:pt modelId="{E39043DD-067D-4D42-BEB3-273A559BD43D}" type="pres">
      <dgm:prSet presAssocID="{8B6B6BC4-6775-4C6B-9E1D-D708403AD284}" presName="hierChild4" presStyleCnt="0"/>
      <dgm:spPr/>
    </dgm:pt>
    <dgm:pt modelId="{16EB20F8-6AD3-4B0D-ACB5-A185964A97A9}" type="pres">
      <dgm:prSet presAssocID="{32C98766-E51D-4885-B349-780EF2A4D418}" presName="Name10" presStyleLbl="parChTrans1D2" presStyleIdx="1" presStyleCnt="2"/>
      <dgm:spPr/>
    </dgm:pt>
    <dgm:pt modelId="{79EC4865-8116-48B4-ABB7-0A76BFE9AA1F}" type="pres">
      <dgm:prSet presAssocID="{E9A2FD7D-043B-4CA9-A78B-1AF2CC60582B}" presName="hierRoot2" presStyleCnt="0"/>
      <dgm:spPr/>
    </dgm:pt>
    <dgm:pt modelId="{24D78640-2810-49B1-B6E5-45C2CA641105}" type="pres">
      <dgm:prSet presAssocID="{E9A2FD7D-043B-4CA9-A78B-1AF2CC60582B}" presName="composite2" presStyleCnt="0"/>
      <dgm:spPr/>
    </dgm:pt>
    <dgm:pt modelId="{B2CDE775-481E-4EC1-9C22-0D20B57D8CAB}" type="pres">
      <dgm:prSet presAssocID="{E9A2FD7D-043B-4CA9-A78B-1AF2CC60582B}" presName="background2" presStyleLbl="node2" presStyleIdx="1" presStyleCnt="2"/>
      <dgm:spPr/>
    </dgm:pt>
    <dgm:pt modelId="{2699D04E-23DE-429F-8497-29FFD745E477}" type="pres">
      <dgm:prSet presAssocID="{E9A2FD7D-043B-4CA9-A78B-1AF2CC60582B}" presName="text2" presStyleLbl="fgAcc2" presStyleIdx="1" presStyleCnt="2" custScaleX="45467" custScaleY="44271">
        <dgm:presLayoutVars>
          <dgm:chPref val="3"/>
        </dgm:presLayoutVars>
      </dgm:prSet>
      <dgm:spPr/>
    </dgm:pt>
    <dgm:pt modelId="{0942CF3E-E736-4B53-B273-AB0D8E041AFF}" type="pres">
      <dgm:prSet presAssocID="{E9A2FD7D-043B-4CA9-A78B-1AF2CC60582B}" presName="hierChild3" presStyleCnt="0"/>
      <dgm:spPr/>
    </dgm:pt>
    <dgm:pt modelId="{CA4436DE-E977-42E4-857C-766EEE03139B}" type="pres">
      <dgm:prSet presAssocID="{D5AC2251-FE4D-43CC-A7A7-FE44E2935525}" presName="Name17" presStyleLbl="parChTrans1D3" presStyleIdx="1" presStyleCnt="2"/>
      <dgm:spPr/>
    </dgm:pt>
    <dgm:pt modelId="{1F24F37D-4155-4888-96B0-2F86D2DEE375}" type="pres">
      <dgm:prSet presAssocID="{85B9F912-E541-4A95-B441-FEFADAFB5C57}" presName="hierRoot3" presStyleCnt="0"/>
      <dgm:spPr/>
    </dgm:pt>
    <dgm:pt modelId="{BA6DC02D-0FE3-49B2-A02E-D77AFB5E2301}" type="pres">
      <dgm:prSet presAssocID="{85B9F912-E541-4A95-B441-FEFADAFB5C57}" presName="composite3" presStyleCnt="0"/>
      <dgm:spPr/>
    </dgm:pt>
    <dgm:pt modelId="{07781A1E-C948-4D2E-A90F-A0CC8D7E8D99}" type="pres">
      <dgm:prSet presAssocID="{85B9F912-E541-4A95-B441-FEFADAFB5C57}" presName="background3" presStyleLbl="node3" presStyleIdx="1" presStyleCnt="2"/>
      <dgm:spPr/>
    </dgm:pt>
    <dgm:pt modelId="{0B9FB141-851E-4A8D-B7A2-7FDD1A8E6644}" type="pres">
      <dgm:prSet presAssocID="{85B9F912-E541-4A95-B441-FEFADAFB5C57}" presName="text3" presStyleLbl="fgAcc3" presStyleIdx="1" presStyleCnt="2" custScaleX="56081" custScaleY="48149">
        <dgm:presLayoutVars>
          <dgm:chPref val="3"/>
        </dgm:presLayoutVars>
      </dgm:prSet>
      <dgm:spPr/>
    </dgm:pt>
    <dgm:pt modelId="{C472C675-A488-4950-A515-B4DEF359B066}" type="pres">
      <dgm:prSet presAssocID="{85B9F912-E541-4A95-B441-FEFADAFB5C57}" presName="hierChild4" presStyleCnt="0"/>
      <dgm:spPr/>
    </dgm:pt>
  </dgm:ptLst>
  <dgm:cxnLst>
    <dgm:cxn modelId="{85239500-6320-4E6C-A64A-EBCAFAA61C26}" type="presOf" srcId="{32C98766-E51D-4885-B349-780EF2A4D418}" destId="{16EB20F8-6AD3-4B0D-ACB5-A185964A97A9}" srcOrd="0" destOrd="0" presId="urn:microsoft.com/office/officeart/2005/8/layout/hierarchy1"/>
    <dgm:cxn modelId="{A715C810-4060-4EA8-A4EB-6FC8F9F3D18E}" type="presOf" srcId="{61156255-9242-400E-A233-B7A217195322}" destId="{AFBD8C24-3522-4BE7-8C4E-96B1FC3DEEE0}" srcOrd="0" destOrd="0" presId="urn:microsoft.com/office/officeart/2005/8/layout/hierarchy1"/>
    <dgm:cxn modelId="{35BE3525-CEC6-419F-9589-588CC5DF2A69}" type="presOf" srcId="{E0565B38-6CB7-4F31-BEAF-42114B798A43}" destId="{5608F5BA-7643-4F7D-9369-1D1C3281BA68}" srcOrd="0" destOrd="0" presId="urn:microsoft.com/office/officeart/2005/8/layout/hierarchy1"/>
    <dgm:cxn modelId="{FEBA8525-4DC6-4999-B278-FEE7059AE614}" type="presOf" srcId="{85B9F912-E541-4A95-B441-FEFADAFB5C57}" destId="{0B9FB141-851E-4A8D-B7A2-7FDD1A8E6644}" srcOrd="0" destOrd="0" presId="urn:microsoft.com/office/officeart/2005/8/layout/hierarchy1"/>
    <dgm:cxn modelId="{DD97DD26-DB27-48FC-8372-3CE5E4B41B30}" srcId="{61156255-9242-400E-A233-B7A217195322}" destId="{1AED19B4-F5B0-4825-B445-DB7963B32371}" srcOrd="0" destOrd="0" parTransId="{0FA7F139-99BA-469D-9415-402C91403EDF}" sibTransId="{E76EB2F7-92CE-474D-9796-405D7DDA9D45}"/>
    <dgm:cxn modelId="{0F62E247-6BEF-4FF5-91DB-DFDE68D12095}" type="presOf" srcId="{1B855F3A-3BA6-4130-BEB3-631E69CD2915}" destId="{EC8859D9-C7E8-44BA-9FD3-E6449B1A41F5}" srcOrd="0" destOrd="0" presId="urn:microsoft.com/office/officeart/2005/8/layout/hierarchy1"/>
    <dgm:cxn modelId="{EB895971-93EA-446C-8BD2-B7AD6C494552}" srcId="{1B855F3A-3BA6-4130-BEB3-631E69CD2915}" destId="{61156255-9242-400E-A233-B7A217195322}" srcOrd="0" destOrd="0" parTransId="{12E923D3-8CBA-46E1-A447-68E5AB99111B}" sibTransId="{703FC187-236A-4DA8-9A18-69798BD288EF}"/>
    <dgm:cxn modelId="{803CE879-F023-4954-A0BE-B63FA5F2B31A}" srcId="{61156255-9242-400E-A233-B7A217195322}" destId="{E9A2FD7D-043B-4CA9-A78B-1AF2CC60582B}" srcOrd="1" destOrd="0" parTransId="{32C98766-E51D-4885-B349-780EF2A4D418}" sibTransId="{D7C4A63C-1ECE-46D6-8D46-E24C4A54B82A}"/>
    <dgm:cxn modelId="{8BB29C85-CF55-4B90-8B29-004A01E54949}" type="presOf" srcId="{D5AC2251-FE4D-43CC-A7A7-FE44E2935525}" destId="{CA4436DE-E977-42E4-857C-766EEE03139B}" srcOrd="0" destOrd="0" presId="urn:microsoft.com/office/officeart/2005/8/layout/hierarchy1"/>
    <dgm:cxn modelId="{9AFFABB7-DD4E-4B10-BCCC-DD3C06C9CE3D}" type="presOf" srcId="{1AED19B4-F5B0-4825-B445-DB7963B32371}" destId="{B06A833E-9130-4370-A78C-38D75E9FEEBD}" srcOrd="0" destOrd="0" presId="urn:microsoft.com/office/officeart/2005/8/layout/hierarchy1"/>
    <dgm:cxn modelId="{6D3E69D0-B8B1-4F2C-9B8D-59B98156045A}" type="presOf" srcId="{0FA7F139-99BA-469D-9415-402C91403EDF}" destId="{6BCAA558-ECC5-4D41-B63E-86072C837FA6}" srcOrd="0" destOrd="0" presId="urn:microsoft.com/office/officeart/2005/8/layout/hierarchy1"/>
    <dgm:cxn modelId="{2D0E44E6-73DF-4796-BE7C-7E929D88A4F4}" srcId="{1AED19B4-F5B0-4825-B445-DB7963B32371}" destId="{8B6B6BC4-6775-4C6B-9E1D-D708403AD284}" srcOrd="0" destOrd="0" parTransId="{E0565B38-6CB7-4F31-BEAF-42114B798A43}" sibTransId="{0032C3E8-A207-4D98-A4BC-148D6E5D1139}"/>
    <dgm:cxn modelId="{91CE2EED-E39E-4B54-AE7D-A902A17B600F}" type="presOf" srcId="{E9A2FD7D-043B-4CA9-A78B-1AF2CC60582B}" destId="{2699D04E-23DE-429F-8497-29FFD745E477}" srcOrd="0" destOrd="0" presId="urn:microsoft.com/office/officeart/2005/8/layout/hierarchy1"/>
    <dgm:cxn modelId="{D1E10EEF-F09A-4CD7-9BFC-C7179205246C}" srcId="{E9A2FD7D-043B-4CA9-A78B-1AF2CC60582B}" destId="{85B9F912-E541-4A95-B441-FEFADAFB5C57}" srcOrd="0" destOrd="0" parTransId="{D5AC2251-FE4D-43CC-A7A7-FE44E2935525}" sibTransId="{5EE21C6E-9672-45BE-9B3D-B9A3F1C64401}"/>
    <dgm:cxn modelId="{21C57CF9-A61B-4497-8786-EC6865574794}" type="presOf" srcId="{8B6B6BC4-6775-4C6B-9E1D-D708403AD284}" destId="{1A1DD073-2BA8-46AF-A206-E568EC2443B6}" srcOrd="0" destOrd="0" presId="urn:microsoft.com/office/officeart/2005/8/layout/hierarchy1"/>
    <dgm:cxn modelId="{66D75CEF-F848-4624-B70F-8B69E11C193C}" type="presParOf" srcId="{EC8859D9-C7E8-44BA-9FD3-E6449B1A41F5}" destId="{1D519FED-9C41-4B78-AE55-55574202D9ED}" srcOrd="0" destOrd="0" presId="urn:microsoft.com/office/officeart/2005/8/layout/hierarchy1"/>
    <dgm:cxn modelId="{F8BCDE20-11B8-4478-A2AE-4A8532D0FD79}" type="presParOf" srcId="{1D519FED-9C41-4B78-AE55-55574202D9ED}" destId="{7450866C-AA0E-48F7-A5C3-FDE9CCD105E9}" srcOrd="0" destOrd="0" presId="urn:microsoft.com/office/officeart/2005/8/layout/hierarchy1"/>
    <dgm:cxn modelId="{16B50642-CDC7-4821-AABD-0618B56E7509}" type="presParOf" srcId="{7450866C-AA0E-48F7-A5C3-FDE9CCD105E9}" destId="{DF7C73C8-1883-4563-A1FD-B19F203C7B77}" srcOrd="0" destOrd="0" presId="urn:microsoft.com/office/officeart/2005/8/layout/hierarchy1"/>
    <dgm:cxn modelId="{B66FC845-C58B-4A60-942E-B23A630FB6AF}" type="presParOf" srcId="{7450866C-AA0E-48F7-A5C3-FDE9CCD105E9}" destId="{AFBD8C24-3522-4BE7-8C4E-96B1FC3DEEE0}" srcOrd="1" destOrd="0" presId="urn:microsoft.com/office/officeart/2005/8/layout/hierarchy1"/>
    <dgm:cxn modelId="{FAD936B7-7623-4BBC-A866-AF00C88821C6}" type="presParOf" srcId="{1D519FED-9C41-4B78-AE55-55574202D9ED}" destId="{0A984ABE-C9FA-4D38-B054-273B56AD5F79}" srcOrd="1" destOrd="0" presId="urn:microsoft.com/office/officeart/2005/8/layout/hierarchy1"/>
    <dgm:cxn modelId="{96DEDFAE-2F8A-494B-9892-AEF92E2404E8}" type="presParOf" srcId="{0A984ABE-C9FA-4D38-B054-273B56AD5F79}" destId="{6BCAA558-ECC5-4D41-B63E-86072C837FA6}" srcOrd="0" destOrd="0" presId="urn:microsoft.com/office/officeart/2005/8/layout/hierarchy1"/>
    <dgm:cxn modelId="{43030E4F-AA57-4A02-8B8A-3DC1F51DFD81}" type="presParOf" srcId="{0A984ABE-C9FA-4D38-B054-273B56AD5F79}" destId="{32A85777-FA69-4013-81EF-26BBB53A40BD}" srcOrd="1" destOrd="0" presId="urn:microsoft.com/office/officeart/2005/8/layout/hierarchy1"/>
    <dgm:cxn modelId="{DD2426B3-6062-4CB1-9BE3-E8F37EDFC074}" type="presParOf" srcId="{32A85777-FA69-4013-81EF-26BBB53A40BD}" destId="{DE3D4F12-4F1F-4E45-9A81-38BA03CE6223}" srcOrd="0" destOrd="0" presId="urn:microsoft.com/office/officeart/2005/8/layout/hierarchy1"/>
    <dgm:cxn modelId="{2C9CEA35-C0DF-4697-B5F5-226EFB8A400A}" type="presParOf" srcId="{DE3D4F12-4F1F-4E45-9A81-38BA03CE6223}" destId="{3CBBE2DA-1D88-406F-BBA1-B7BE54645D09}" srcOrd="0" destOrd="0" presId="urn:microsoft.com/office/officeart/2005/8/layout/hierarchy1"/>
    <dgm:cxn modelId="{2ACDF8B5-E4B7-48C5-9D2C-EC426A15EB9A}" type="presParOf" srcId="{DE3D4F12-4F1F-4E45-9A81-38BA03CE6223}" destId="{B06A833E-9130-4370-A78C-38D75E9FEEBD}" srcOrd="1" destOrd="0" presId="urn:microsoft.com/office/officeart/2005/8/layout/hierarchy1"/>
    <dgm:cxn modelId="{C81EA34A-8DC1-479C-8741-16FFE0876832}" type="presParOf" srcId="{32A85777-FA69-4013-81EF-26BBB53A40BD}" destId="{EABF5A66-6722-4E63-9C10-0EA788AB4583}" srcOrd="1" destOrd="0" presId="urn:microsoft.com/office/officeart/2005/8/layout/hierarchy1"/>
    <dgm:cxn modelId="{5D93215F-14DA-4F7C-A862-8A0046ABB0C2}" type="presParOf" srcId="{EABF5A66-6722-4E63-9C10-0EA788AB4583}" destId="{5608F5BA-7643-4F7D-9369-1D1C3281BA68}" srcOrd="0" destOrd="0" presId="urn:microsoft.com/office/officeart/2005/8/layout/hierarchy1"/>
    <dgm:cxn modelId="{A36D65F3-73B7-4A6F-9769-D90188BB41C0}" type="presParOf" srcId="{EABF5A66-6722-4E63-9C10-0EA788AB4583}" destId="{5CAB22F9-4148-487F-B06A-8BD09DBD22DA}" srcOrd="1" destOrd="0" presId="urn:microsoft.com/office/officeart/2005/8/layout/hierarchy1"/>
    <dgm:cxn modelId="{7FD06460-6E20-43E1-8B0A-82300165A23B}" type="presParOf" srcId="{5CAB22F9-4148-487F-B06A-8BD09DBD22DA}" destId="{27D9050B-820D-4568-A25F-22B20BFB309A}" srcOrd="0" destOrd="0" presId="urn:microsoft.com/office/officeart/2005/8/layout/hierarchy1"/>
    <dgm:cxn modelId="{476172BE-D909-487D-AEEB-5E82778EE1AF}" type="presParOf" srcId="{27D9050B-820D-4568-A25F-22B20BFB309A}" destId="{255B0CF5-1935-425C-A6DA-488B4D0C5B52}" srcOrd="0" destOrd="0" presId="urn:microsoft.com/office/officeart/2005/8/layout/hierarchy1"/>
    <dgm:cxn modelId="{BF4D076B-2F07-4931-A065-5721FA46809F}" type="presParOf" srcId="{27D9050B-820D-4568-A25F-22B20BFB309A}" destId="{1A1DD073-2BA8-46AF-A206-E568EC2443B6}" srcOrd="1" destOrd="0" presId="urn:microsoft.com/office/officeart/2005/8/layout/hierarchy1"/>
    <dgm:cxn modelId="{359E6CE9-072E-4D7E-A98C-F6349C1540A5}" type="presParOf" srcId="{5CAB22F9-4148-487F-B06A-8BD09DBD22DA}" destId="{E39043DD-067D-4D42-BEB3-273A559BD43D}" srcOrd="1" destOrd="0" presId="urn:microsoft.com/office/officeart/2005/8/layout/hierarchy1"/>
    <dgm:cxn modelId="{944223A6-12C4-41FC-8513-5F3239D97D18}" type="presParOf" srcId="{0A984ABE-C9FA-4D38-B054-273B56AD5F79}" destId="{16EB20F8-6AD3-4B0D-ACB5-A185964A97A9}" srcOrd="2" destOrd="0" presId="urn:microsoft.com/office/officeart/2005/8/layout/hierarchy1"/>
    <dgm:cxn modelId="{17C1F3D1-A9E4-4BB9-B9B2-F40DCBCCDEF5}" type="presParOf" srcId="{0A984ABE-C9FA-4D38-B054-273B56AD5F79}" destId="{79EC4865-8116-48B4-ABB7-0A76BFE9AA1F}" srcOrd="3" destOrd="0" presId="urn:microsoft.com/office/officeart/2005/8/layout/hierarchy1"/>
    <dgm:cxn modelId="{8A4A57CB-29E4-4DCF-8BE9-AB09168CCAAD}" type="presParOf" srcId="{79EC4865-8116-48B4-ABB7-0A76BFE9AA1F}" destId="{24D78640-2810-49B1-B6E5-45C2CA641105}" srcOrd="0" destOrd="0" presId="urn:microsoft.com/office/officeart/2005/8/layout/hierarchy1"/>
    <dgm:cxn modelId="{0E1405A4-D72D-485B-8B29-F7C6D77C4D35}" type="presParOf" srcId="{24D78640-2810-49B1-B6E5-45C2CA641105}" destId="{B2CDE775-481E-4EC1-9C22-0D20B57D8CAB}" srcOrd="0" destOrd="0" presId="urn:microsoft.com/office/officeart/2005/8/layout/hierarchy1"/>
    <dgm:cxn modelId="{A8CC659C-334C-4178-BCA6-8BA8DC7CFD71}" type="presParOf" srcId="{24D78640-2810-49B1-B6E5-45C2CA641105}" destId="{2699D04E-23DE-429F-8497-29FFD745E477}" srcOrd="1" destOrd="0" presId="urn:microsoft.com/office/officeart/2005/8/layout/hierarchy1"/>
    <dgm:cxn modelId="{5959C8A2-5EE4-4B04-AAFC-DBB9734050A8}" type="presParOf" srcId="{79EC4865-8116-48B4-ABB7-0A76BFE9AA1F}" destId="{0942CF3E-E736-4B53-B273-AB0D8E041AFF}" srcOrd="1" destOrd="0" presId="urn:microsoft.com/office/officeart/2005/8/layout/hierarchy1"/>
    <dgm:cxn modelId="{0646439E-EBCC-471F-A578-5FB274DA05DE}" type="presParOf" srcId="{0942CF3E-E736-4B53-B273-AB0D8E041AFF}" destId="{CA4436DE-E977-42E4-857C-766EEE03139B}" srcOrd="0" destOrd="0" presId="urn:microsoft.com/office/officeart/2005/8/layout/hierarchy1"/>
    <dgm:cxn modelId="{125ECEA1-1490-406C-9831-C29BCEAECDDB}" type="presParOf" srcId="{0942CF3E-E736-4B53-B273-AB0D8E041AFF}" destId="{1F24F37D-4155-4888-96B0-2F86D2DEE375}" srcOrd="1" destOrd="0" presId="urn:microsoft.com/office/officeart/2005/8/layout/hierarchy1"/>
    <dgm:cxn modelId="{8332C090-20FF-4446-A6EA-BD2AB7EE1D4B}" type="presParOf" srcId="{1F24F37D-4155-4888-96B0-2F86D2DEE375}" destId="{BA6DC02D-0FE3-49B2-A02E-D77AFB5E2301}" srcOrd="0" destOrd="0" presId="urn:microsoft.com/office/officeart/2005/8/layout/hierarchy1"/>
    <dgm:cxn modelId="{6BD3CB3E-A2C7-4B49-87E3-4243C42E35C0}" type="presParOf" srcId="{BA6DC02D-0FE3-49B2-A02E-D77AFB5E2301}" destId="{07781A1E-C948-4D2E-A90F-A0CC8D7E8D99}" srcOrd="0" destOrd="0" presId="urn:microsoft.com/office/officeart/2005/8/layout/hierarchy1"/>
    <dgm:cxn modelId="{A6C3C2DF-4146-497B-B16F-A59B98D91836}" type="presParOf" srcId="{BA6DC02D-0FE3-49B2-A02E-D77AFB5E2301}" destId="{0B9FB141-851E-4A8D-B7A2-7FDD1A8E6644}" srcOrd="1" destOrd="0" presId="urn:microsoft.com/office/officeart/2005/8/layout/hierarchy1"/>
    <dgm:cxn modelId="{A00ECA12-A43B-4E1F-AE00-5E26541DFC96}" type="presParOf" srcId="{1F24F37D-4155-4888-96B0-2F86D2DEE375}" destId="{C472C675-A488-4950-A515-B4DEF359B06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55F3A-3BA6-4130-BEB3-631E69CD291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61156255-9242-400E-A233-B7A217195322}">
      <dgm:prSet phldrT="[Text]"/>
      <dgm:spPr/>
      <dgm:t>
        <a:bodyPr/>
        <a:lstStyle/>
        <a:p>
          <a:r>
            <a:rPr lang="en-US" dirty="0"/>
            <a:t>Invoice</a:t>
          </a:r>
        </a:p>
      </dgm:t>
    </dgm:pt>
    <dgm:pt modelId="{12E923D3-8CBA-46E1-A447-68E5AB99111B}" type="parTrans" cxnId="{EB895971-93EA-446C-8BD2-B7AD6C494552}">
      <dgm:prSet/>
      <dgm:spPr/>
      <dgm:t>
        <a:bodyPr/>
        <a:lstStyle/>
        <a:p>
          <a:endParaRPr lang="en-US"/>
        </a:p>
      </dgm:t>
    </dgm:pt>
    <dgm:pt modelId="{703FC187-236A-4DA8-9A18-69798BD288EF}" type="sibTrans" cxnId="{EB895971-93EA-446C-8BD2-B7AD6C494552}">
      <dgm:prSet/>
      <dgm:spPr/>
      <dgm:t>
        <a:bodyPr/>
        <a:lstStyle/>
        <a:p>
          <a:endParaRPr lang="en-US"/>
        </a:p>
      </dgm:t>
    </dgm:pt>
    <dgm:pt modelId="{1AED19B4-F5B0-4825-B445-DB7963B32371}">
      <dgm:prSet phldrT="[Text]"/>
      <dgm:spPr/>
      <dgm:t>
        <a:bodyPr/>
        <a:lstStyle/>
        <a:p>
          <a:r>
            <a:rPr lang="en-US" dirty="0"/>
            <a:t>Recommend Approval</a:t>
          </a:r>
        </a:p>
      </dgm:t>
    </dgm:pt>
    <dgm:pt modelId="{0FA7F139-99BA-469D-9415-402C91403EDF}" type="parTrans" cxnId="{DD97DD26-DB27-48FC-8372-3CE5E4B41B30}">
      <dgm:prSet/>
      <dgm:spPr/>
      <dgm:t>
        <a:bodyPr/>
        <a:lstStyle/>
        <a:p>
          <a:endParaRPr lang="en-US"/>
        </a:p>
      </dgm:t>
    </dgm:pt>
    <dgm:pt modelId="{E76EB2F7-92CE-474D-9796-405D7DDA9D45}" type="sibTrans" cxnId="{DD97DD26-DB27-48FC-8372-3CE5E4B41B30}">
      <dgm:prSet/>
      <dgm:spPr/>
      <dgm:t>
        <a:bodyPr/>
        <a:lstStyle/>
        <a:p>
          <a:endParaRPr lang="en-US"/>
        </a:p>
      </dgm:t>
    </dgm:pt>
    <dgm:pt modelId="{8B6B6BC4-6775-4C6B-9E1D-D708403AD284}">
      <dgm:prSet phldrT="[Text]"/>
      <dgm:spPr/>
      <dgm:t>
        <a:bodyPr/>
        <a:lstStyle/>
        <a:p>
          <a:r>
            <a:rPr lang="en-US" dirty="0"/>
            <a:t>Supervisor</a:t>
          </a:r>
        </a:p>
      </dgm:t>
    </dgm:pt>
    <dgm:pt modelId="{E0565B38-6CB7-4F31-BEAF-42114B798A43}" type="parTrans" cxnId="{2D0E44E6-73DF-4796-BE7C-7E929D88A4F4}">
      <dgm:prSet/>
      <dgm:spPr/>
      <dgm:t>
        <a:bodyPr/>
        <a:lstStyle/>
        <a:p>
          <a:endParaRPr lang="en-US"/>
        </a:p>
      </dgm:t>
    </dgm:pt>
    <dgm:pt modelId="{0032C3E8-A207-4D98-A4BC-148D6E5D1139}" type="sibTrans" cxnId="{2D0E44E6-73DF-4796-BE7C-7E929D88A4F4}">
      <dgm:prSet/>
      <dgm:spPr/>
      <dgm:t>
        <a:bodyPr/>
        <a:lstStyle/>
        <a:p>
          <a:endParaRPr lang="en-US"/>
        </a:p>
      </dgm:t>
    </dgm:pt>
    <dgm:pt modelId="{E9A2FD7D-043B-4CA9-A78B-1AF2CC60582B}">
      <dgm:prSet phldrT="[Text]"/>
      <dgm:spPr/>
      <dgm:t>
        <a:bodyPr/>
        <a:lstStyle/>
        <a:p>
          <a:r>
            <a:rPr lang="en-US" dirty="0"/>
            <a:t>Refuse</a:t>
          </a:r>
        </a:p>
      </dgm:t>
    </dgm:pt>
    <dgm:pt modelId="{32C98766-E51D-4885-B349-780EF2A4D418}" type="parTrans" cxnId="{803CE879-F023-4954-A0BE-B63FA5F2B31A}">
      <dgm:prSet/>
      <dgm:spPr/>
      <dgm:t>
        <a:bodyPr/>
        <a:lstStyle/>
        <a:p>
          <a:endParaRPr lang="en-US"/>
        </a:p>
      </dgm:t>
    </dgm:pt>
    <dgm:pt modelId="{D7C4A63C-1ECE-46D6-8D46-E24C4A54B82A}" type="sibTrans" cxnId="{803CE879-F023-4954-A0BE-B63FA5F2B31A}">
      <dgm:prSet/>
      <dgm:spPr/>
      <dgm:t>
        <a:bodyPr/>
        <a:lstStyle/>
        <a:p>
          <a:endParaRPr lang="en-US"/>
        </a:p>
      </dgm:t>
    </dgm:pt>
    <dgm:pt modelId="{85B9F912-E541-4A95-B441-FEFADAFB5C57}">
      <dgm:prSet phldrT="[Text]"/>
      <dgm:spPr/>
      <dgm:t>
        <a:bodyPr/>
        <a:lstStyle/>
        <a:p>
          <a:r>
            <a:rPr lang="en-US" dirty="0"/>
            <a:t>Back to Service Provider</a:t>
          </a:r>
        </a:p>
      </dgm:t>
    </dgm:pt>
    <dgm:pt modelId="{D5AC2251-FE4D-43CC-A7A7-FE44E2935525}" type="parTrans" cxnId="{D1E10EEF-F09A-4CD7-9BFC-C7179205246C}">
      <dgm:prSet/>
      <dgm:spPr/>
      <dgm:t>
        <a:bodyPr/>
        <a:lstStyle/>
        <a:p>
          <a:endParaRPr lang="en-US"/>
        </a:p>
      </dgm:t>
    </dgm:pt>
    <dgm:pt modelId="{5EE21C6E-9672-45BE-9B3D-B9A3F1C64401}" type="sibTrans" cxnId="{D1E10EEF-F09A-4CD7-9BFC-C7179205246C}">
      <dgm:prSet/>
      <dgm:spPr/>
      <dgm:t>
        <a:bodyPr/>
        <a:lstStyle/>
        <a:p>
          <a:endParaRPr lang="en-US"/>
        </a:p>
      </dgm:t>
    </dgm:pt>
    <dgm:pt modelId="{41472900-8FF5-4539-8395-1265A3ADB66C}">
      <dgm:prSet phldrT="[Text]"/>
      <dgm:spPr/>
      <dgm:t>
        <a:bodyPr/>
        <a:lstStyle/>
        <a:p>
          <a:r>
            <a:rPr lang="en-US" dirty="0"/>
            <a:t>Approved</a:t>
          </a:r>
        </a:p>
      </dgm:t>
    </dgm:pt>
    <dgm:pt modelId="{EF7BDA37-8412-4BB4-A299-3CF877FDC059}" type="parTrans" cxnId="{EA979943-3D9A-40C6-9AF8-63CCE2F86579}">
      <dgm:prSet/>
      <dgm:spPr/>
      <dgm:t>
        <a:bodyPr/>
        <a:lstStyle/>
        <a:p>
          <a:endParaRPr lang="en-US"/>
        </a:p>
      </dgm:t>
    </dgm:pt>
    <dgm:pt modelId="{5D051791-3A71-4411-8CF3-428CFD9F8FAE}" type="sibTrans" cxnId="{EA979943-3D9A-40C6-9AF8-63CCE2F86579}">
      <dgm:prSet/>
      <dgm:spPr/>
      <dgm:t>
        <a:bodyPr/>
        <a:lstStyle/>
        <a:p>
          <a:endParaRPr lang="en-US"/>
        </a:p>
      </dgm:t>
    </dgm:pt>
    <dgm:pt modelId="{B8E11897-6414-43BC-9EF8-9DEA26286927}">
      <dgm:prSet phldrT="[Text]"/>
      <dgm:spPr/>
      <dgm:t>
        <a:bodyPr/>
        <a:lstStyle/>
        <a:p>
          <a:r>
            <a:rPr lang="en-US" dirty="0"/>
            <a:t>Recommend Approval</a:t>
          </a:r>
        </a:p>
      </dgm:t>
    </dgm:pt>
    <dgm:pt modelId="{E495818F-9C87-4440-B3C7-DCE14C626D7C}" type="parTrans" cxnId="{53F52B4D-1E45-491F-BD0E-54FE18D15A65}">
      <dgm:prSet/>
      <dgm:spPr/>
      <dgm:t>
        <a:bodyPr/>
        <a:lstStyle/>
        <a:p>
          <a:endParaRPr lang="en-US"/>
        </a:p>
      </dgm:t>
    </dgm:pt>
    <dgm:pt modelId="{D9D930A9-D728-428C-9CC6-17961D13C8CF}" type="sibTrans" cxnId="{53F52B4D-1E45-491F-BD0E-54FE18D15A65}">
      <dgm:prSet/>
      <dgm:spPr/>
      <dgm:t>
        <a:bodyPr/>
        <a:lstStyle/>
        <a:p>
          <a:endParaRPr lang="en-US"/>
        </a:p>
      </dgm:t>
    </dgm:pt>
    <dgm:pt modelId="{54F55E1D-6EB0-4677-9C39-E1015B6CAFB9}">
      <dgm:prSet phldrT="[Text]"/>
      <dgm:spPr/>
      <dgm:t>
        <a:bodyPr/>
        <a:lstStyle/>
        <a:p>
          <a:r>
            <a:rPr lang="en-US" dirty="0"/>
            <a:t>Invoice is Paid</a:t>
          </a:r>
        </a:p>
      </dgm:t>
    </dgm:pt>
    <dgm:pt modelId="{B3A7CD33-FA92-457A-9C28-247809D25F93}" type="parTrans" cxnId="{2912A9C5-BBED-4747-9430-9D8DC2802BAE}">
      <dgm:prSet/>
      <dgm:spPr/>
      <dgm:t>
        <a:bodyPr/>
        <a:lstStyle/>
        <a:p>
          <a:endParaRPr lang="en-US"/>
        </a:p>
      </dgm:t>
    </dgm:pt>
    <dgm:pt modelId="{3358B52D-9335-448F-B8B1-D7E109F441C4}" type="sibTrans" cxnId="{2912A9C5-BBED-4747-9430-9D8DC2802BAE}">
      <dgm:prSet/>
      <dgm:spPr/>
      <dgm:t>
        <a:bodyPr/>
        <a:lstStyle/>
        <a:p>
          <a:endParaRPr lang="en-US"/>
        </a:p>
      </dgm:t>
    </dgm:pt>
    <dgm:pt modelId="{9E0FF792-E60A-4C8F-B90F-1D1DAB195BAA}">
      <dgm:prSet phldrT="[Text]"/>
      <dgm:spPr/>
      <dgm:t>
        <a:bodyPr/>
        <a:lstStyle/>
        <a:p>
          <a:r>
            <a:rPr lang="en-US" dirty="0"/>
            <a:t>RO Director</a:t>
          </a:r>
        </a:p>
      </dgm:t>
    </dgm:pt>
    <dgm:pt modelId="{5D41808A-991B-48EC-ACC7-3B0F0E8FFE6D}" type="parTrans" cxnId="{A5809CF6-BD2E-47C9-8531-04706594D3F9}">
      <dgm:prSet/>
      <dgm:spPr/>
      <dgm:t>
        <a:bodyPr/>
        <a:lstStyle/>
        <a:p>
          <a:endParaRPr lang="en-US"/>
        </a:p>
      </dgm:t>
    </dgm:pt>
    <dgm:pt modelId="{B157ECD8-99CA-4892-A90E-EEBC1D8446CC}" type="sibTrans" cxnId="{A5809CF6-BD2E-47C9-8531-04706594D3F9}">
      <dgm:prSet/>
      <dgm:spPr/>
      <dgm:t>
        <a:bodyPr/>
        <a:lstStyle/>
        <a:p>
          <a:endParaRPr lang="en-US"/>
        </a:p>
      </dgm:t>
    </dgm:pt>
    <dgm:pt modelId="{09D65B4D-D966-445F-BFFA-EE978000CED2}">
      <dgm:prSet phldrT="[Text]"/>
      <dgm:spPr/>
      <dgm:t>
        <a:bodyPr/>
        <a:lstStyle/>
        <a:p>
          <a:r>
            <a:rPr lang="en-US" dirty="0"/>
            <a:t>Return to Reviewer</a:t>
          </a:r>
        </a:p>
      </dgm:t>
    </dgm:pt>
    <dgm:pt modelId="{16976FB8-C1C7-4DD8-B332-7359580B89CA}" type="parTrans" cxnId="{43FA0964-DB46-4FC5-AE84-4FBDA2BBBBC3}">
      <dgm:prSet/>
      <dgm:spPr/>
      <dgm:t>
        <a:bodyPr/>
        <a:lstStyle/>
        <a:p>
          <a:endParaRPr lang="en-US"/>
        </a:p>
      </dgm:t>
    </dgm:pt>
    <dgm:pt modelId="{6F6914E7-3544-4B94-8C66-9966E8CFFAE8}" type="sibTrans" cxnId="{43FA0964-DB46-4FC5-AE84-4FBDA2BBBBC3}">
      <dgm:prSet/>
      <dgm:spPr/>
      <dgm:t>
        <a:bodyPr/>
        <a:lstStyle/>
        <a:p>
          <a:endParaRPr lang="en-US"/>
        </a:p>
      </dgm:t>
    </dgm:pt>
    <dgm:pt modelId="{5AB7B373-643E-4543-958E-3437FE174363}">
      <dgm:prSet phldrT="[Text]"/>
      <dgm:spPr/>
      <dgm:t>
        <a:bodyPr/>
        <a:lstStyle/>
        <a:p>
          <a:r>
            <a:rPr lang="en-US" dirty="0"/>
            <a:t>Refuse</a:t>
          </a:r>
        </a:p>
      </dgm:t>
    </dgm:pt>
    <dgm:pt modelId="{2140F7CC-847E-43B9-904B-7EF6ACDE0CAB}" type="parTrans" cxnId="{F59BB74E-3BA0-4F77-B044-22ED31D63997}">
      <dgm:prSet/>
      <dgm:spPr/>
      <dgm:t>
        <a:bodyPr/>
        <a:lstStyle/>
        <a:p>
          <a:endParaRPr lang="en-US"/>
        </a:p>
      </dgm:t>
    </dgm:pt>
    <dgm:pt modelId="{D0C9AB7F-39B1-4817-B113-D31CF7217A0F}" type="sibTrans" cxnId="{F59BB74E-3BA0-4F77-B044-22ED31D63997}">
      <dgm:prSet/>
      <dgm:spPr/>
      <dgm:t>
        <a:bodyPr/>
        <a:lstStyle/>
        <a:p>
          <a:endParaRPr lang="en-US"/>
        </a:p>
      </dgm:t>
    </dgm:pt>
    <dgm:pt modelId="{EA785222-A393-4529-8179-BD545D64765A}">
      <dgm:prSet phldrT="[Text]"/>
      <dgm:spPr/>
      <dgm:t>
        <a:bodyPr/>
        <a:lstStyle/>
        <a:p>
          <a:r>
            <a:rPr lang="en-US" dirty="0"/>
            <a:t>Back to Original Reviewer</a:t>
          </a:r>
        </a:p>
      </dgm:t>
    </dgm:pt>
    <dgm:pt modelId="{19760585-F3FA-4762-A803-EB8FE1C2AE61}" type="parTrans" cxnId="{5E1F6216-EA51-44BB-9B5D-86172BE851AF}">
      <dgm:prSet/>
      <dgm:spPr/>
      <dgm:t>
        <a:bodyPr/>
        <a:lstStyle/>
        <a:p>
          <a:endParaRPr lang="en-US"/>
        </a:p>
      </dgm:t>
    </dgm:pt>
    <dgm:pt modelId="{B0A81B3C-FDFB-43BF-AF09-D4A76C8C36B3}" type="sibTrans" cxnId="{5E1F6216-EA51-44BB-9B5D-86172BE851AF}">
      <dgm:prSet/>
      <dgm:spPr/>
      <dgm:t>
        <a:bodyPr/>
        <a:lstStyle/>
        <a:p>
          <a:endParaRPr lang="en-US"/>
        </a:p>
      </dgm:t>
    </dgm:pt>
    <dgm:pt modelId="{227D1424-83C8-47F8-A7BD-019050A7E8EA}">
      <dgm:prSet phldrT="[Text]"/>
      <dgm:spPr/>
      <dgm:t>
        <a:bodyPr/>
        <a:lstStyle/>
        <a:p>
          <a:r>
            <a:rPr lang="en-US" dirty="0"/>
            <a:t>Back to Service Provider</a:t>
          </a:r>
        </a:p>
      </dgm:t>
    </dgm:pt>
    <dgm:pt modelId="{32C32B7A-2FD2-4929-B2C5-90E9D35B4F0F}" type="parTrans" cxnId="{EAC41697-C5E2-4826-946B-795F485CF5D8}">
      <dgm:prSet/>
      <dgm:spPr/>
      <dgm:t>
        <a:bodyPr/>
        <a:lstStyle/>
        <a:p>
          <a:endParaRPr lang="en-US"/>
        </a:p>
      </dgm:t>
    </dgm:pt>
    <dgm:pt modelId="{52FAA6BD-DAC1-44CB-9ADE-C420B6463B4B}" type="sibTrans" cxnId="{EAC41697-C5E2-4826-946B-795F485CF5D8}">
      <dgm:prSet/>
      <dgm:spPr/>
      <dgm:t>
        <a:bodyPr/>
        <a:lstStyle/>
        <a:p>
          <a:endParaRPr lang="en-US"/>
        </a:p>
      </dgm:t>
    </dgm:pt>
    <dgm:pt modelId="{EC8859D9-C7E8-44BA-9FD3-E6449B1A41F5}" type="pres">
      <dgm:prSet presAssocID="{1B855F3A-3BA6-4130-BEB3-631E69CD2915}" presName="hierChild1" presStyleCnt="0">
        <dgm:presLayoutVars>
          <dgm:chPref val="1"/>
          <dgm:dir/>
          <dgm:animOne val="branch"/>
          <dgm:animLvl val="lvl"/>
          <dgm:resizeHandles/>
        </dgm:presLayoutVars>
      </dgm:prSet>
      <dgm:spPr/>
    </dgm:pt>
    <dgm:pt modelId="{1D519FED-9C41-4B78-AE55-55574202D9ED}" type="pres">
      <dgm:prSet presAssocID="{61156255-9242-400E-A233-B7A217195322}" presName="hierRoot1" presStyleCnt="0"/>
      <dgm:spPr/>
    </dgm:pt>
    <dgm:pt modelId="{7450866C-AA0E-48F7-A5C3-FDE9CCD105E9}" type="pres">
      <dgm:prSet presAssocID="{61156255-9242-400E-A233-B7A217195322}" presName="composite" presStyleCnt="0"/>
      <dgm:spPr/>
    </dgm:pt>
    <dgm:pt modelId="{DF7C73C8-1883-4563-A1FD-B19F203C7B77}" type="pres">
      <dgm:prSet presAssocID="{61156255-9242-400E-A233-B7A217195322}" presName="background" presStyleLbl="node0" presStyleIdx="0" presStyleCnt="1"/>
      <dgm:spPr/>
    </dgm:pt>
    <dgm:pt modelId="{AFBD8C24-3522-4BE7-8C4E-96B1FC3DEEE0}" type="pres">
      <dgm:prSet presAssocID="{61156255-9242-400E-A233-B7A217195322}" presName="text" presStyleLbl="fgAcc0" presStyleIdx="0" presStyleCnt="1">
        <dgm:presLayoutVars>
          <dgm:chPref val="3"/>
        </dgm:presLayoutVars>
      </dgm:prSet>
      <dgm:spPr/>
    </dgm:pt>
    <dgm:pt modelId="{0A984ABE-C9FA-4D38-B054-273B56AD5F79}" type="pres">
      <dgm:prSet presAssocID="{61156255-9242-400E-A233-B7A217195322}" presName="hierChild2" presStyleCnt="0"/>
      <dgm:spPr/>
    </dgm:pt>
    <dgm:pt modelId="{6BCAA558-ECC5-4D41-B63E-86072C837FA6}" type="pres">
      <dgm:prSet presAssocID="{0FA7F139-99BA-469D-9415-402C91403EDF}" presName="Name10" presStyleLbl="parChTrans1D2" presStyleIdx="0" presStyleCnt="2"/>
      <dgm:spPr/>
    </dgm:pt>
    <dgm:pt modelId="{32A85777-FA69-4013-81EF-26BBB53A40BD}" type="pres">
      <dgm:prSet presAssocID="{1AED19B4-F5B0-4825-B445-DB7963B32371}" presName="hierRoot2" presStyleCnt="0"/>
      <dgm:spPr/>
    </dgm:pt>
    <dgm:pt modelId="{DE3D4F12-4F1F-4E45-9A81-38BA03CE6223}" type="pres">
      <dgm:prSet presAssocID="{1AED19B4-F5B0-4825-B445-DB7963B32371}" presName="composite2" presStyleCnt="0"/>
      <dgm:spPr/>
    </dgm:pt>
    <dgm:pt modelId="{3CBBE2DA-1D88-406F-BBA1-B7BE54645D09}" type="pres">
      <dgm:prSet presAssocID="{1AED19B4-F5B0-4825-B445-DB7963B32371}" presName="background2" presStyleLbl="node2" presStyleIdx="0" presStyleCnt="2"/>
      <dgm:spPr/>
    </dgm:pt>
    <dgm:pt modelId="{B06A833E-9130-4370-A78C-38D75E9FEEBD}" type="pres">
      <dgm:prSet presAssocID="{1AED19B4-F5B0-4825-B445-DB7963B32371}" presName="text2" presStyleLbl="fgAcc2" presStyleIdx="0" presStyleCnt="2">
        <dgm:presLayoutVars>
          <dgm:chPref val="3"/>
        </dgm:presLayoutVars>
      </dgm:prSet>
      <dgm:spPr/>
    </dgm:pt>
    <dgm:pt modelId="{EABF5A66-6722-4E63-9C10-0EA788AB4583}" type="pres">
      <dgm:prSet presAssocID="{1AED19B4-F5B0-4825-B445-DB7963B32371}" presName="hierChild3" presStyleCnt="0"/>
      <dgm:spPr/>
    </dgm:pt>
    <dgm:pt modelId="{5608F5BA-7643-4F7D-9369-1D1C3281BA68}" type="pres">
      <dgm:prSet presAssocID="{E0565B38-6CB7-4F31-BEAF-42114B798A43}" presName="Name17" presStyleLbl="parChTrans1D3" presStyleIdx="0" presStyleCnt="2"/>
      <dgm:spPr/>
    </dgm:pt>
    <dgm:pt modelId="{5CAB22F9-4148-487F-B06A-8BD09DBD22DA}" type="pres">
      <dgm:prSet presAssocID="{8B6B6BC4-6775-4C6B-9E1D-D708403AD284}" presName="hierRoot3" presStyleCnt="0"/>
      <dgm:spPr/>
    </dgm:pt>
    <dgm:pt modelId="{27D9050B-820D-4568-A25F-22B20BFB309A}" type="pres">
      <dgm:prSet presAssocID="{8B6B6BC4-6775-4C6B-9E1D-D708403AD284}" presName="composite3" presStyleCnt="0"/>
      <dgm:spPr/>
    </dgm:pt>
    <dgm:pt modelId="{255B0CF5-1935-425C-A6DA-488B4D0C5B52}" type="pres">
      <dgm:prSet presAssocID="{8B6B6BC4-6775-4C6B-9E1D-D708403AD284}" presName="background3" presStyleLbl="node3" presStyleIdx="0" presStyleCnt="2"/>
      <dgm:spPr/>
    </dgm:pt>
    <dgm:pt modelId="{1A1DD073-2BA8-46AF-A206-E568EC2443B6}" type="pres">
      <dgm:prSet presAssocID="{8B6B6BC4-6775-4C6B-9E1D-D708403AD284}" presName="text3" presStyleLbl="fgAcc3" presStyleIdx="0" presStyleCnt="2">
        <dgm:presLayoutVars>
          <dgm:chPref val="3"/>
        </dgm:presLayoutVars>
      </dgm:prSet>
      <dgm:spPr/>
    </dgm:pt>
    <dgm:pt modelId="{E39043DD-067D-4D42-BEB3-273A559BD43D}" type="pres">
      <dgm:prSet presAssocID="{8B6B6BC4-6775-4C6B-9E1D-D708403AD284}" presName="hierChild4" presStyleCnt="0"/>
      <dgm:spPr/>
    </dgm:pt>
    <dgm:pt modelId="{94ADE358-66D9-4FB5-82B1-442918A57DFB}" type="pres">
      <dgm:prSet presAssocID="{EF7BDA37-8412-4BB4-A299-3CF877FDC059}" presName="Name23" presStyleLbl="parChTrans1D4" presStyleIdx="0" presStyleCnt="8"/>
      <dgm:spPr/>
    </dgm:pt>
    <dgm:pt modelId="{04521E61-6796-4A04-85CD-C8CC5C21A735}" type="pres">
      <dgm:prSet presAssocID="{41472900-8FF5-4539-8395-1265A3ADB66C}" presName="hierRoot4" presStyleCnt="0"/>
      <dgm:spPr/>
    </dgm:pt>
    <dgm:pt modelId="{47BA5E6F-0D8A-4548-8AF1-23394CFDE1BA}" type="pres">
      <dgm:prSet presAssocID="{41472900-8FF5-4539-8395-1265A3ADB66C}" presName="composite4" presStyleCnt="0"/>
      <dgm:spPr/>
    </dgm:pt>
    <dgm:pt modelId="{D385436F-D8E1-4EF6-BF7B-B024792B00F7}" type="pres">
      <dgm:prSet presAssocID="{41472900-8FF5-4539-8395-1265A3ADB66C}" presName="background4" presStyleLbl="node4" presStyleIdx="0" presStyleCnt="8"/>
      <dgm:spPr/>
    </dgm:pt>
    <dgm:pt modelId="{D04671CC-B89A-48D3-B74E-51D685F26C5C}" type="pres">
      <dgm:prSet presAssocID="{41472900-8FF5-4539-8395-1265A3ADB66C}" presName="text4" presStyleLbl="fgAcc4" presStyleIdx="0" presStyleCnt="8">
        <dgm:presLayoutVars>
          <dgm:chPref val="3"/>
        </dgm:presLayoutVars>
      </dgm:prSet>
      <dgm:spPr/>
    </dgm:pt>
    <dgm:pt modelId="{5E027AE1-0F37-4944-88BC-440CEEF0C283}" type="pres">
      <dgm:prSet presAssocID="{41472900-8FF5-4539-8395-1265A3ADB66C}" presName="hierChild5" presStyleCnt="0"/>
      <dgm:spPr/>
    </dgm:pt>
    <dgm:pt modelId="{8C3FB8BF-4C1D-4D91-9DFD-37346D075E09}" type="pres">
      <dgm:prSet presAssocID="{B3A7CD33-FA92-457A-9C28-247809D25F93}" presName="Name23" presStyleLbl="parChTrans1D4" presStyleIdx="1" presStyleCnt="8"/>
      <dgm:spPr/>
    </dgm:pt>
    <dgm:pt modelId="{0A4BBA84-50F6-4E29-B165-A1AEAE7D5E8D}" type="pres">
      <dgm:prSet presAssocID="{54F55E1D-6EB0-4677-9C39-E1015B6CAFB9}" presName="hierRoot4" presStyleCnt="0"/>
      <dgm:spPr/>
    </dgm:pt>
    <dgm:pt modelId="{1386FDDC-326F-4E62-A4C8-3E166D04B712}" type="pres">
      <dgm:prSet presAssocID="{54F55E1D-6EB0-4677-9C39-E1015B6CAFB9}" presName="composite4" presStyleCnt="0"/>
      <dgm:spPr/>
    </dgm:pt>
    <dgm:pt modelId="{5A3DB549-9085-4D79-8972-CBA29061DB83}" type="pres">
      <dgm:prSet presAssocID="{54F55E1D-6EB0-4677-9C39-E1015B6CAFB9}" presName="background4" presStyleLbl="node4" presStyleIdx="1" presStyleCnt="8"/>
      <dgm:spPr/>
    </dgm:pt>
    <dgm:pt modelId="{43DF574C-1C86-4880-BD17-8AA11F7A0D68}" type="pres">
      <dgm:prSet presAssocID="{54F55E1D-6EB0-4677-9C39-E1015B6CAFB9}" presName="text4" presStyleLbl="fgAcc4" presStyleIdx="1" presStyleCnt="8">
        <dgm:presLayoutVars>
          <dgm:chPref val="3"/>
        </dgm:presLayoutVars>
      </dgm:prSet>
      <dgm:spPr/>
    </dgm:pt>
    <dgm:pt modelId="{F7E0F45F-372E-4415-B886-25D8DFC802A7}" type="pres">
      <dgm:prSet presAssocID="{54F55E1D-6EB0-4677-9C39-E1015B6CAFB9}" presName="hierChild5" presStyleCnt="0"/>
      <dgm:spPr/>
    </dgm:pt>
    <dgm:pt modelId="{E47EF181-75C5-4D23-800A-632176AF2CFC}" type="pres">
      <dgm:prSet presAssocID="{E495818F-9C87-4440-B3C7-DCE14C626D7C}" presName="Name23" presStyleLbl="parChTrans1D4" presStyleIdx="2" presStyleCnt="8"/>
      <dgm:spPr/>
    </dgm:pt>
    <dgm:pt modelId="{2CF91C68-2BE0-4254-9607-30C20EBF2C77}" type="pres">
      <dgm:prSet presAssocID="{B8E11897-6414-43BC-9EF8-9DEA26286927}" presName="hierRoot4" presStyleCnt="0"/>
      <dgm:spPr/>
    </dgm:pt>
    <dgm:pt modelId="{D830A165-3546-4EEE-B374-C2BCE58FFF4A}" type="pres">
      <dgm:prSet presAssocID="{B8E11897-6414-43BC-9EF8-9DEA26286927}" presName="composite4" presStyleCnt="0"/>
      <dgm:spPr/>
    </dgm:pt>
    <dgm:pt modelId="{20D3A3EB-27D1-4DDD-B89E-110958F94A9F}" type="pres">
      <dgm:prSet presAssocID="{B8E11897-6414-43BC-9EF8-9DEA26286927}" presName="background4" presStyleLbl="node4" presStyleIdx="2" presStyleCnt="8"/>
      <dgm:spPr/>
    </dgm:pt>
    <dgm:pt modelId="{EE211784-9131-404F-82BC-1FE86F9953BD}" type="pres">
      <dgm:prSet presAssocID="{B8E11897-6414-43BC-9EF8-9DEA26286927}" presName="text4" presStyleLbl="fgAcc4" presStyleIdx="2" presStyleCnt="8">
        <dgm:presLayoutVars>
          <dgm:chPref val="3"/>
        </dgm:presLayoutVars>
      </dgm:prSet>
      <dgm:spPr/>
    </dgm:pt>
    <dgm:pt modelId="{88B46320-D931-4172-8088-D493A5AD2872}" type="pres">
      <dgm:prSet presAssocID="{B8E11897-6414-43BC-9EF8-9DEA26286927}" presName="hierChild5" presStyleCnt="0"/>
      <dgm:spPr/>
    </dgm:pt>
    <dgm:pt modelId="{BA7E4FF3-042B-48AE-8BED-57B7C6F5C79F}" type="pres">
      <dgm:prSet presAssocID="{5D41808A-991B-48EC-ACC7-3B0F0E8FFE6D}" presName="Name23" presStyleLbl="parChTrans1D4" presStyleIdx="3" presStyleCnt="8"/>
      <dgm:spPr/>
    </dgm:pt>
    <dgm:pt modelId="{8CCA8B57-615E-4BBC-B809-CB6CA6CB74A2}" type="pres">
      <dgm:prSet presAssocID="{9E0FF792-E60A-4C8F-B90F-1D1DAB195BAA}" presName="hierRoot4" presStyleCnt="0"/>
      <dgm:spPr/>
    </dgm:pt>
    <dgm:pt modelId="{4BB09AC3-69C0-40E6-979B-9350002DFFE7}" type="pres">
      <dgm:prSet presAssocID="{9E0FF792-E60A-4C8F-B90F-1D1DAB195BAA}" presName="composite4" presStyleCnt="0"/>
      <dgm:spPr/>
    </dgm:pt>
    <dgm:pt modelId="{ECAEF87D-90E3-49BB-8C90-0B33385D1F40}" type="pres">
      <dgm:prSet presAssocID="{9E0FF792-E60A-4C8F-B90F-1D1DAB195BAA}" presName="background4" presStyleLbl="node4" presStyleIdx="3" presStyleCnt="8"/>
      <dgm:spPr/>
    </dgm:pt>
    <dgm:pt modelId="{6F63C5C4-A51B-4D13-A520-3E9823E5FC09}" type="pres">
      <dgm:prSet presAssocID="{9E0FF792-E60A-4C8F-B90F-1D1DAB195BAA}" presName="text4" presStyleLbl="fgAcc4" presStyleIdx="3" presStyleCnt="8">
        <dgm:presLayoutVars>
          <dgm:chPref val="3"/>
        </dgm:presLayoutVars>
      </dgm:prSet>
      <dgm:spPr/>
    </dgm:pt>
    <dgm:pt modelId="{FF5B854B-96A5-4BEF-8CAA-F1F405117A01}" type="pres">
      <dgm:prSet presAssocID="{9E0FF792-E60A-4C8F-B90F-1D1DAB195BAA}" presName="hierChild5" presStyleCnt="0"/>
      <dgm:spPr/>
    </dgm:pt>
    <dgm:pt modelId="{9DF68D45-CA84-4508-BEDC-FC3C2F21166B}" type="pres">
      <dgm:prSet presAssocID="{16976FB8-C1C7-4DD8-B332-7359580B89CA}" presName="Name23" presStyleLbl="parChTrans1D4" presStyleIdx="4" presStyleCnt="8"/>
      <dgm:spPr/>
    </dgm:pt>
    <dgm:pt modelId="{C92F9043-77A7-443B-BF2D-09F40B134A77}" type="pres">
      <dgm:prSet presAssocID="{09D65B4D-D966-445F-BFFA-EE978000CED2}" presName="hierRoot4" presStyleCnt="0"/>
      <dgm:spPr/>
    </dgm:pt>
    <dgm:pt modelId="{3C3BD69C-2FF1-4C1C-B914-F1278481A966}" type="pres">
      <dgm:prSet presAssocID="{09D65B4D-D966-445F-BFFA-EE978000CED2}" presName="composite4" presStyleCnt="0"/>
      <dgm:spPr/>
    </dgm:pt>
    <dgm:pt modelId="{5782DEC6-15A3-4641-8A28-2F3F3F48E348}" type="pres">
      <dgm:prSet presAssocID="{09D65B4D-D966-445F-BFFA-EE978000CED2}" presName="background4" presStyleLbl="node4" presStyleIdx="4" presStyleCnt="8"/>
      <dgm:spPr/>
    </dgm:pt>
    <dgm:pt modelId="{0276962C-0E9F-4DFD-A9A9-A8C791F342B4}" type="pres">
      <dgm:prSet presAssocID="{09D65B4D-D966-445F-BFFA-EE978000CED2}" presName="text4" presStyleLbl="fgAcc4" presStyleIdx="4" presStyleCnt="8">
        <dgm:presLayoutVars>
          <dgm:chPref val="3"/>
        </dgm:presLayoutVars>
      </dgm:prSet>
      <dgm:spPr/>
    </dgm:pt>
    <dgm:pt modelId="{EE51C759-8136-4EB3-958F-832BBC57DB0A}" type="pres">
      <dgm:prSet presAssocID="{09D65B4D-D966-445F-BFFA-EE978000CED2}" presName="hierChild5" presStyleCnt="0"/>
      <dgm:spPr/>
    </dgm:pt>
    <dgm:pt modelId="{CA265369-D7DD-4476-82AC-04BED8C04810}" type="pres">
      <dgm:prSet presAssocID="{19760585-F3FA-4762-A803-EB8FE1C2AE61}" presName="Name23" presStyleLbl="parChTrans1D4" presStyleIdx="5" presStyleCnt="8"/>
      <dgm:spPr/>
    </dgm:pt>
    <dgm:pt modelId="{D6ABBE70-DA29-4F54-A7E7-E89E18405170}" type="pres">
      <dgm:prSet presAssocID="{EA785222-A393-4529-8179-BD545D64765A}" presName="hierRoot4" presStyleCnt="0"/>
      <dgm:spPr/>
    </dgm:pt>
    <dgm:pt modelId="{79ADF0A0-DF56-4ECF-ABF7-D5B03D60680A}" type="pres">
      <dgm:prSet presAssocID="{EA785222-A393-4529-8179-BD545D64765A}" presName="composite4" presStyleCnt="0"/>
      <dgm:spPr/>
    </dgm:pt>
    <dgm:pt modelId="{4C66C9A5-9D65-41DE-9919-74194E8BCA6A}" type="pres">
      <dgm:prSet presAssocID="{EA785222-A393-4529-8179-BD545D64765A}" presName="background4" presStyleLbl="node4" presStyleIdx="5" presStyleCnt="8"/>
      <dgm:spPr/>
    </dgm:pt>
    <dgm:pt modelId="{16271F7C-A7D2-471A-8E75-C8D117800454}" type="pres">
      <dgm:prSet presAssocID="{EA785222-A393-4529-8179-BD545D64765A}" presName="text4" presStyleLbl="fgAcc4" presStyleIdx="5" presStyleCnt="8">
        <dgm:presLayoutVars>
          <dgm:chPref val="3"/>
        </dgm:presLayoutVars>
      </dgm:prSet>
      <dgm:spPr/>
    </dgm:pt>
    <dgm:pt modelId="{B4E7D184-0707-4767-AADE-9782DEA9DF53}" type="pres">
      <dgm:prSet presAssocID="{EA785222-A393-4529-8179-BD545D64765A}" presName="hierChild5" presStyleCnt="0"/>
      <dgm:spPr/>
    </dgm:pt>
    <dgm:pt modelId="{8A9FE8DA-3A7F-41F8-BDA2-E302793330FE}" type="pres">
      <dgm:prSet presAssocID="{2140F7CC-847E-43B9-904B-7EF6ACDE0CAB}" presName="Name23" presStyleLbl="parChTrans1D4" presStyleIdx="6" presStyleCnt="8"/>
      <dgm:spPr/>
    </dgm:pt>
    <dgm:pt modelId="{A8207AE1-2947-4DAA-9CF9-976DF794A38C}" type="pres">
      <dgm:prSet presAssocID="{5AB7B373-643E-4543-958E-3437FE174363}" presName="hierRoot4" presStyleCnt="0"/>
      <dgm:spPr/>
    </dgm:pt>
    <dgm:pt modelId="{CA4EFE0D-46DE-460D-A9D6-67DF7C46E5E5}" type="pres">
      <dgm:prSet presAssocID="{5AB7B373-643E-4543-958E-3437FE174363}" presName="composite4" presStyleCnt="0"/>
      <dgm:spPr/>
    </dgm:pt>
    <dgm:pt modelId="{A77107F3-929D-4CE3-82E2-B5944EDEBA34}" type="pres">
      <dgm:prSet presAssocID="{5AB7B373-643E-4543-958E-3437FE174363}" presName="background4" presStyleLbl="node4" presStyleIdx="6" presStyleCnt="8"/>
      <dgm:spPr/>
    </dgm:pt>
    <dgm:pt modelId="{3551433D-268B-4DEF-83D8-98812450E5F2}" type="pres">
      <dgm:prSet presAssocID="{5AB7B373-643E-4543-958E-3437FE174363}" presName="text4" presStyleLbl="fgAcc4" presStyleIdx="6" presStyleCnt="8">
        <dgm:presLayoutVars>
          <dgm:chPref val="3"/>
        </dgm:presLayoutVars>
      </dgm:prSet>
      <dgm:spPr/>
    </dgm:pt>
    <dgm:pt modelId="{BB9EFB63-EC16-4552-9DE9-BF325DDC4AD8}" type="pres">
      <dgm:prSet presAssocID="{5AB7B373-643E-4543-958E-3437FE174363}" presName="hierChild5" presStyleCnt="0"/>
      <dgm:spPr/>
    </dgm:pt>
    <dgm:pt modelId="{59EE869B-2574-4930-853A-6E223ECE801B}" type="pres">
      <dgm:prSet presAssocID="{32C32B7A-2FD2-4929-B2C5-90E9D35B4F0F}" presName="Name23" presStyleLbl="parChTrans1D4" presStyleIdx="7" presStyleCnt="8"/>
      <dgm:spPr/>
    </dgm:pt>
    <dgm:pt modelId="{D39E7125-CB5B-4575-A7FF-F380AAD060AA}" type="pres">
      <dgm:prSet presAssocID="{227D1424-83C8-47F8-A7BD-019050A7E8EA}" presName="hierRoot4" presStyleCnt="0"/>
      <dgm:spPr/>
    </dgm:pt>
    <dgm:pt modelId="{0161CD8D-27F6-4D6F-B1D1-B45575254296}" type="pres">
      <dgm:prSet presAssocID="{227D1424-83C8-47F8-A7BD-019050A7E8EA}" presName="composite4" presStyleCnt="0"/>
      <dgm:spPr/>
    </dgm:pt>
    <dgm:pt modelId="{D8F4F32B-8FE3-4A12-9D8E-02D3594455A4}" type="pres">
      <dgm:prSet presAssocID="{227D1424-83C8-47F8-A7BD-019050A7E8EA}" presName="background4" presStyleLbl="node4" presStyleIdx="7" presStyleCnt="8"/>
      <dgm:spPr/>
    </dgm:pt>
    <dgm:pt modelId="{5EC494B9-75BC-41FE-AA0B-67FC3503F796}" type="pres">
      <dgm:prSet presAssocID="{227D1424-83C8-47F8-A7BD-019050A7E8EA}" presName="text4" presStyleLbl="fgAcc4" presStyleIdx="7" presStyleCnt="8">
        <dgm:presLayoutVars>
          <dgm:chPref val="3"/>
        </dgm:presLayoutVars>
      </dgm:prSet>
      <dgm:spPr/>
    </dgm:pt>
    <dgm:pt modelId="{581AE257-6D65-4962-AAC7-220348EEECEB}" type="pres">
      <dgm:prSet presAssocID="{227D1424-83C8-47F8-A7BD-019050A7E8EA}" presName="hierChild5" presStyleCnt="0"/>
      <dgm:spPr/>
    </dgm:pt>
    <dgm:pt modelId="{16EB20F8-6AD3-4B0D-ACB5-A185964A97A9}" type="pres">
      <dgm:prSet presAssocID="{32C98766-E51D-4885-B349-780EF2A4D418}" presName="Name10" presStyleLbl="parChTrans1D2" presStyleIdx="1" presStyleCnt="2"/>
      <dgm:spPr/>
    </dgm:pt>
    <dgm:pt modelId="{79EC4865-8116-48B4-ABB7-0A76BFE9AA1F}" type="pres">
      <dgm:prSet presAssocID="{E9A2FD7D-043B-4CA9-A78B-1AF2CC60582B}" presName="hierRoot2" presStyleCnt="0"/>
      <dgm:spPr/>
    </dgm:pt>
    <dgm:pt modelId="{24D78640-2810-49B1-B6E5-45C2CA641105}" type="pres">
      <dgm:prSet presAssocID="{E9A2FD7D-043B-4CA9-A78B-1AF2CC60582B}" presName="composite2" presStyleCnt="0"/>
      <dgm:spPr/>
    </dgm:pt>
    <dgm:pt modelId="{B2CDE775-481E-4EC1-9C22-0D20B57D8CAB}" type="pres">
      <dgm:prSet presAssocID="{E9A2FD7D-043B-4CA9-A78B-1AF2CC60582B}" presName="background2" presStyleLbl="node2" presStyleIdx="1" presStyleCnt="2"/>
      <dgm:spPr/>
    </dgm:pt>
    <dgm:pt modelId="{2699D04E-23DE-429F-8497-29FFD745E477}" type="pres">
      <dgm:prSet presAssocID="{E9A2FD7D-043B-4CA9-A78B-1AF2CC60582B}" presName="text2" presStyleLbl="fgAcc2" presStyleIdx="1" presStyleCnt="2">
        <dgm:presLayoutVars>
          <dgm:chPref val="3"/>
        </dgm:presLayoutVars>
      </dgm:prSet>
      <dgm:spPr/>
    </dgm:pt>
    <dgm:pt modelId="{0942CF3E-E736-4B53-B273-AB0D8E041AFF}" type="pres">
      <dgm:prSet presAssocID="{E9A2FD7D-043B-4CA9-A78B-1AF2CC60582B}" presName="hierChild3" presStyleCnt="0"/>
      <dgm:spPr/>
    </dgm:pt>
    <dgm:pt modelId="{CA4436DE-E977-42E4-857C-766EEE03139B}" type="pres">
      <dgm:prSet presAssocID="{D5AC2251-FE4D-43CC-A7A7-FE44E2935525}" presName="Name17" presStyleLbl="parChTrans1D3" presStyleIdx="1" presStyleCnt="2"/>
      <dgm:spPr/>
    </dgm:pt>
    <dgm:pt modelId="{1F24F37D-4155-4888-96B0-2F86D2DEE375}" type="pres">
      <dgm:prSet presAssocID="{85B9F912-E541-4A95-B441-FEFADAFB5C57}" presName="hierRoot3" presStyleCnt="0"/>
      <dgm:spPr/>
    </dgm:pt>
    <dgm:pt modelId="{BA6DC02D-0FE3-49B2-A02E-D77AFB5E2301}" type="pres">
      <dgm:prSet presAssocID="{85B9F912-E541-4A95-B441-FEFADAFB5C57}" presName="composite3" presStyleCnt="0"/>
      <dgm:spPr/>
    </dgm:pt>
    <dgm:pt modelId="{07781A1E-C948-4D2E-A90F-A0CC8D7E8D99}" type="pres">
      <dgm:prSet presAssocID="{85B9F912-E541-4A95-B441-FEFADAFB5C57}" presName="background3" presStyleLbl="node3" presStyleIdx="1" presStyleCnt="2"/>
      <dgm:spPr/>
    </dgm:pt>
    <dgm:pt modelId="{0B9FB141-851E-4A8D-B7A2-7FDD1A8E6644}" type="pres">
      <dgm:prSet presAssocID="{85B9F912-E541-4A95-B441-FEFADAFB5C57}" presName="text3" presStyleLbl="fgAcc3" presStyleIdx="1" presStyleCnt="2">
        <dgm:presLayoutVars>
          <dgm:chPref val="3"/>
        </dgm:presLayoutVars>
      </dgm:prSet>
      <dgm:spPr/>
    </dgm:pt>
    <dgm:pt modelId="{C472C675-A488-4950-A515-B4DEF359B066}" type="pres">
      <dgm:prSet presAssocID="{85B9F912-E541-4A95-B441-FEFADAFB5C57}" presName="hierChild4" presStyleCnt="0"/>
      <dgm:spPr/>
    </dgm:pt>
  </dgm:ptLst>
  <dgm:cxnLst>
    <dgm:cxn modelId="{85239500-6320-4E6C-A64A-EBCAFAA61C26}" type="presOf" srcId="{32C98766-E51D-4885-B349-780EF2A4D418}" destId="{16EB20F8-6AD3-4B0D-ACB5-A185964A97A9}" srcOrd="0" destOrd="0" presId="urn:microsoft.com/office/officeart/2005/8/layout/hierarchy1"/>
    <dgm:cxn modelId="{ADEC6A07-63E5-43C4-BA42-BE05ED9298BC}" type="presOf" srcId="{41472900-8FF5-4539-8395-1265A3ADB66C}" destId="{D04671CC-B89A-48D3-B74E-51D685F26C5C}" srcOrd="0" destOrd="0" presId="urn:microsoft.com/office/officeart/2005/8/layout/hierarchy1"/>
    <dgm:cxn modelId="{A715C810-4060-4EA8-A4EB-6FC8F9F3D18E}" type="presOf" srcId="{61156255-9242-400E-A233-B7A217195322}" destId="{AFBD8C24-3522-4BE7-8C4E-96B1FC3DEEE0}" srcOrd="0" destOrd="0" presId="urn:microsoft.com/office/officeart/2005/8/layout/hierarchy1"/>
    <dgm:cxn modelId="{5E1F6216-EA51-44BB-9B5D-86172BE851AF}" srcId="{09D65B4D-D966-445F-BFFA-EE978000CED2}" destId="{EA785222-A393-4529-8179-BD545D64765A}" srcOrd="0" destOrd="0" parTransId="{19760585-F3FA-4762-A803-EB8FE1C2AE61}" sibTransId="{B0A81B3C-FDFB-43BF-AF09-D4A76C8C36B3}"/>
    <dgm:cxn modelId="{C200B716-6E2B-4DE3-8CC2-2F9BBD6DB837}" type="presOf" srcId="{B3A7CD33-FA92-457A-9C28-247809D25F93}" destId="{8C3FB8BF-4C1D-4D91-9DFD-37346D075E09}" srcOrd="0" destOrd="0" presId="urn:microsoft.com/office/officeart/2005/8/layout/hierarchy1"/>
    <dgm:cxn modelId="{35BE3525-CEC6-419F-9589-588CC5DF2A69}" type="presOf" srcId="{E0565B38-6CB7-4F31-BEAF-42114B798A43}" destId="{5608F5BA-7643-4F7D-9369-1D1C3281BA68}" srcOrd="0" destOrd="0" presId="urn:microsoft.com/office/officeart/2005/8/layout/hierarchy1"/>
    <dgm:cxn modelId="{FEBA8525-4DC6-4999-B278-FEE7059AE614}" type="presOf" srcId="{85B9F912-E541-4A95-B441-FEFADAFB5C57}" destId="{0B9FB141-851E-4A8D-B7A2-7FDD1A8E6644}" srcOrd="0" destOrd="0" presId="urn:microsoft.com/office/officeart/2005/8/layout/hierarchy1"/>
    <dgm:cxn modelId="{DD97DD26-DB27-48FC-8372-3CE5E4B41B30}" srcId="{61156255-9242-400E-A233-B7A217195322}" destId="{1AED19B4-F5B0-4825-B445-DB7963B32371}" srcOrd="0" destOrd="0" parTransId="{0FA7F139-99BA-469D-9415-402C91403EDF}" sibTransId="{E76EB2F7-92CE-474D-9796-405D7DDA9D45}"/>
    <dgm:cxn modelId="{BE8BC82B-4746-4CA5-86C4-45E832FF2B58}" type="presOf" srcId="{16976FB8-C1C7-4DD8-B332-7359580B89CA}" destId="{9DF68D45-CA84-4508-BEDC-FC3C2F21166B}" srcOrd="0" destOrd="0" presId="urn:microsoft.com/office/officeart/2005/8/layout/hierarchy1"/>
    <dgm:cxn modelId="{0C4B6935-306F-446F-9BCA-06F0896E8528}" type="presOf" srcId="{2140F7CC-847E-43B9-904B-7EF6ACDE0CAB}" destId="{8A9FE8DA-3A7F-41F8-BDA2-E302793330FE}" srcOrd="0" destOrd="0" presId="urn:microsoft.com/office/officeart/2005/8/layout/hierarchy1"/>
    <dgm:cxn modelId="{EA979943-3D9A-40C6-9AF8-63CCE2F86579}" srcId="{8B6B6BC4-6775-4C6B-9E1D-D708403AD284}" destId="{41472900-8FF5-4539-8395-1265A3ADB66C}" srcOrd="0" destOrd="0" parTransId="{EF7BDA37-8412-4BB4-A299-3CF877FDC059}" sibTransId="{5D051791-3A71-4411-8CF3-428CFD9F8FAE}"/>
    <dgm:cxn modelId="{43FA0964-DB46-4FC5-AE84-4FBDA2BBBBC3}" srcId="{8B6B6BC4-6775-4C6B-9E1D-D708403AD284}" destId="{09D65B4D-D966-445F-BFFA-EE978000CED2}" srcOrd="2" destOrd="0" parTransId="{16976FB8-C1C7-4DD8-B332-7359580B89CA}" sibTransId="{6F6914E7-3544-4B94-8C66-9966E8CFFAE8}"/>
    <dgm:cxn modelId="{0F62E247-6BEF-4FF5-91DB-DFDE68D12095}" type="presOf" srcId="{1B855F3A-3BA6-4130-BEB3-631E69CD2915}" destId="{EC8859D9-C7E8-44BA-9FD3-E6449B1A41F5}" srcOrd="0" destOrd="0" presId="urn:microsoft.com/office/officeart/2005/8/layout/hierarchy1"/>
    <dgm:cxn modelId="{53F52B4D-1E45-491F-BD0E-54FE18D15A65}" srcId="{8B6B6BC4-6775-4C6B-9E1D-D708403AD284}" destId="{B8E11897-6414-43BC-9EF8-9DEA26286927}" srcOrd="1" destOrd="0" parTransId="{E495818F-9C87-4440-B3C7-DCE14C626D7C}" sibTransId="{D9D930A9-D728-428C-9CC6-17961D13C8CF}"/>
    <dgm:cxn modelId="{C8861E6E-A5F6-4179-9520-02943BF8C262}" type="presOf" srcId="{5AB7B373-643E-4543-958E-3437FE174363}" destId="{3551433D-268B-4DEF-83D8-98812450E5F2}" srcOrd="0" destOrd="0" presId="urn:microsoft.com/office/officeart/2005/8/layout/hierarchy1"/>
    <dgm:cxn modelId="{F59BB74E-3BA0-4F77-B044-22ED31D63997}" srcId="{8B6B6BC4-6775-4C6B-9E1D-D708403AD284}" destId="{5AB7B373-643E-4543-958E-3437FE174363}" srcOrd="3" destOrd="0" parTransId="{2140F7CC-847E-43B9-904B-7EF6ACDE0CAB}" sibTransId="{D0C9AB7F-39B1-4817-B113-D31CF7217A0F}"/>
    <dgm:cxn modelId="{224DD04E-36CC-4331-9160-A81AB2552C8B}" type="presOf" srcId="{B8E11897-6414-43BC-9EF8-9DEA26286927}" destId="{EE211784-9131-404F-82BC-1FE86F9953BD}" srcOrd="0" destOrd="0" presId="urn:microsoft.com/office/officeart/2005/8/layout/hierarchy1"/>
    <dgm:cxn modelId="{EB895971-93EA-446C-8BD2-B7AD6C494552}" srcId="{1B855F3A-3BA6-4130-BEB3-631E69CD2915}" destId="{61156255-9242-400E-A233-B7A217195322}" srcOrd="0" destOrd="0" parTransId="{12E923D3-8CBA-46E1-A447-68E5AB99111B}" sibTransId="{703FC187-236A-4DA8-9A18-69798BD288EF}"/>
    <dgm:cxn modelId="{803CE879-F023-4954-A0BE-B63FA5F2B31A}" srcId="{61156255-9242-400E-A233-B7A217195322}" destId="{E9A2FD7D-043B-4CA9-A78B-1AF2CC60582B}" srcOrd="1" destOrd="0" parTransId="{32C98766-E51D-4885-B349-780EF2A4D418}" sibTransId="{D7C4A63C-1ECE-46D6-8D46-E24C4A54B82A}"/>
    <dgm:cxn modelId="{219EA35A-D65A-4AA6-9CE1-D8F5B78FA1D2}" type="presOf" srcId="{E495818F-9C87-4440-B3C7-DCE14C626D7C}" destId="{E47EF181-75C5-4D23-800A-632176AF2CFC}" srcOrd="0" destOrd="0" presId="urn:microsoft.com/office/officeart/2005/8/layout/hierarchy1"/>
    <dgm:cxn modelId="{8BB29C85-CF55-4B90-8B29-004A01E54949}" type="presOf" srcId="{D5AC2251-FE4D-43CC-A7A7-FE44E2935525}" destId="{CA4436DE-E977-42E4-857C-766EEE03139B}" srcOrd="0" destOrd="0" presId="urn:microsoft.com/office/officeart/2005/8/layout/hierarchy1"/>
    <dgm:cxn modelId="{EAC41697-C5E2-4826-946B-795F485CF5D8}" srcId="{5AB7B373-643E-4543-958E-3437FE174363}" destId="{227D1424-83C8-47F8-A7BD-019050A7E8EA}" srcOrd="0" destOrd="0" parTransId="{32C32B7A-2FD2-4929-B2C5-90E9D35B4F0F}" sibTransId="{52FAA6BD-DAC1-44CB-9ADE-C420B6463B4B}"/>
    <dgm:cxn modelId="{1BFF6EB3-3AD9-4339-879E-BE769DF00357}" type="presOf" srcId="{54F55E1D-6EB0-4677-9C39-E1015B6CAFB9}" destId="{43DF574C-1C86-4880-BD17-8AA11F7A0D68}" srcOrd="0" destOrd="0" presId="urn:microsoft.com/office/officeart/2005/8/layout/hierarchy1"/>
    <dgm:cxn modelId="{9AFFABB7-DD4E-4B10-BCCC-DD3C06C9CE3D}" type="presOf" srcId="{1AED19B4-F5B0-4825-B445-DB7963B32371}" destId="{B06A833E-9130-4370-A78C-38D75E9FEEBD}" srcOrd="0" destOrd="0" presId="urn:microsoft.com/office/officeart/2005/8/layout/hierarchy1"/>
    <dgm:cxn modelId="{957228C0-29FA-4560-905D-F0460E7189AB}" type="presOf" srcId="{32C32B7A-2FD2-4929-B2C5-90E9D35B4F0F}" destId="{59EE869B-2574-4930-853A-6E223ECE801B}" srcOrd="0" destOrd="0" presId="urn:microsoft.com/office/officeart/2005/8/layout/hierarchy1"/>
    <dgm:cxn modelId="{2912A9C5-BBED-4747-9430-9D8DC2802BAE}" srcId="{41472900-8FF5-4539-8395-1265A3ADB66C}" destId="{54F55E1D-6EB0-4677-9C39-E1015B6CAFB9}" srcOrd="0" destOrd="0" parTransId="{B3A7CD33-FA92-457A-9C28-247809D25F93}" sibTransId="{3358B52D-9335-448F-B8B1-D7E109F441C4}"/>
    <dgm:cxn modelId="{8BF251C6-B60C-4F44-A1F0-C7765B58A5CD}" type="presOf" srcId="{09D65B4D-D966-445F-BFFA-EE978000CED2}" destId="{0276962C-0E9F-4DFD-A9A9-A8C791F342B4}" srcOrd="0" destOrd="0" presId="urn:microsoft.com/office/officeart/2005/8/layout/hierarchy1"/>
    <dgm:cxn modelId="{6D3E69D0-B8B1-4F2C-9B8D-59B98156045A}" type="presOf" srcId="{0FA7F139-99BA-469D-9415-402C91403EDF}" destId="{6BCAA558-ECC5-4D41-B63E-86072C837FA6}" srcOrd="0" destOrd="0" presId="urn:microsoft.com/office/officeart/2005/8/layout/hierarchy1"/>
    <dgm:cxn modelId="{3BC756D6-F30B-4957-B85F-0C8FD0D00814}" type="presOf" srcId="{9E0FF792-E60A-4C8F-B90F-1D1DAB195BAA}" destId="{6F63C5C4-A51B-4D13-A520-3E9823E5FC09}" srcOrd="0" destOrd="0" presId="urn:microsoft.com/office/officeart/2005/8/layout/hierarchy1"/>
    <dgm:cxn modelId="{677E39E3-F540-4ACE-813D-F1CEC969EA1F}" type="presOf" srcId="{EA785222-A393-4529-8179-BD545D64765A}" destId="{16271F7C-A7D2-471A-8E75-C8D117800454}" srcOrd="0" destOrd="0" presId="urn:microsoft.com/office/officeart/2005/8/layout/hierarchy1"/>
    <dgm:cxn modelId="{2D0E44E6-73DF-4796-BE7C-7E929D88A4F4}" srcId="{1AED19B4-F5B0-4825-B445-DB7963B32371}" destId="{8B6B6BC4-6775-4C6B-9E1D-D708403AD284}" srcOrd="0" destOrd="0" parTransId="{E0565B38-6CB7-4F31-BEAF-42114B798A43}" sibTransId="{0032C3E8-A207-4D98-A4BC-148D6E5D1139}"/>
    <dgm:cxn modelId="{556FFBE6-0930-42C9-8DAE-BC4F1B506604}" type="presOf" srcId="{5D41808A-991B-48EC-ACC7-3B0F0E8FFE6D}" destId="{BA7E4FF3-042B-48AE-8BED-57B7C6F5C79F}" srcOrd="0" destOrd="0" presId="urn:microsoft.com/office/officeart/2005/8/layout/hierarchy1"/>
    <dgm:cxn modelId="{CF1250E7-F335-472F-958C-25932B2F632C}" type="presOf" srcId="{227D1424-83C8-47F8-A7BD-019050A7E8EA}" destId="{5EC494B9-75BC-41FE-AA0B-67FC3503F796}" srcOrd="0" destOrd="0" presId="urn:microsoft.com/office/officeart/2005/8/layout/hierarchy1"/>
    <dgm:cxn modelId="{A5004AE8-8F98-4ED8-9ADF-D74943DAE2FB}" type="presOf" srcId="{19760585-F3FA-4762-A803-EB8FE1C2AE61}" destId="{CA265369-D7DD-4476-82AC-04BED8C04810}" srcOrd="0" destOrd="0" presId="urn:microsoft.com/office/officeart/2005/8/layout/hierarchy1"/>
    <dgm:cxn modelId="{91CE2EED-E39E-4B54-AE7D-A902A17B600F}" type="presOf" srcId="{E9A2FD7D-043B-4CA9-A78B-1AF2CC60582B}" destId="{2699D04E-23DE-429F-8497-29FFD745E477}" srcOrd="0" destOrd="0" presId="urn:microsoft.com/office/officeart/2005/8/layout/hierarchy1"/>
    <dgm:cxn modelId="{D1E10EEF-F09A-4CD7-9BFC-C7179205246C}" srcId="{E9A2FD7D-043B-4CA9-A78B-1AF2CC60582B}" destId="{85B9F912-E541-4A95-B441-FEFADAFB5C57}" srcOrd="0" destOrd="0" parTransId="{D5AC2251-FE4D-43CC-A7A7-FE44E2935525}" sibTransId="{5EE21C6E-9672-45BE-9B3D-B9A3F1C64401}"/>
    <dgm:cxn modelId="{E19D4FF3-0147-4232-B48D-96C2C610DD9B}" type="presOf" srcId="{EF7BDA37-8412-4BB4-A299-3CF877FDC059}" destId="{94ADE358-66D9-4FB5-82B1-442918A57DFB}" srcOrd="0" destOrd="0" presId="urn:microsoft.com/office/officeart/2005/8/layout/hierarchy1"/>
    <dgm:cxn modelId="{A5809CF6-BD2E-47C9-8531-04706594D3F9}" srcId="{B8E11897-6414-43BC-9EF8-9DEA26286927}" destId="{9E0FF792-E60A-4C8F-B90F-1D1DAB195BAA}" srcOrd="0" destOrd="0" parTransId="{5D41808A-991B-48EC-ACC7-3B0F0E8FFE6D}" sibTransId="{B157ECD8-99CA-4892-A90E-EEBC1D8446CC}"/>
    <dgm:cxn modelId="{21C57CF9-A61B-4497-8786-EC6865574794}" type="presOf" srcId="{8B6B6BC4-6775-4C6B-9E1D-D708403AD284}" destId="{1A1DD073-2BA8-46AF-A206-E568EC2443B6}" srcOrd="0" destOrd="0" presId="urn:microsoft.com/office/officeart/2005/8/layout/hierarchy1"/>
    <dgm:cxn modelId="{66D75CEF-F848-4624-B70F-8B69E11C193C}" type="presParOf" srcId="{EC8859D9-C7E8-44BA-9FD3-E6449B1A41F5}" destId="{1D519FED-9C41-4B78-AE55-55574202D9ED}" srcOrd="0" destOrd="0" presId="urn:microsoft.com/office/officeart/2005/8/layout/hierarchy1"/>
    <dgm:cxn modelId="{F8BCDE20-11B8-4478-A2AE-4A8532D0FD79}" type="presParOf" srcId="{1D519FED-9C41-4B78-AE55-55574202D9ED}" destId="{7450866C-AA0E-48F7-A5C3-FDE9CCD105E9}" srcOrd="0" destOrd="0" presId="urn:microsoft.com/office/officeart/2005/8/layout/hierarchy1"/>
    <dgm:cxn modelId="{16B50642-CDC7-4821-AABD-0618B56E7509}" type="presParOf" srcId="{7450866C-AA0E-48F7-A5C3-FDE9CCD105E9}" destId="{DF7C73C8-1883-4563-A1FD-B19F203C7B77}" srcOrd="0" destOrd="0" presId="urn:microsoft.com/office/officeart/2005/8/layout/hierarchy1"/>
    <dgm:cxn modelId="{B66FC845-C58B-4A60-942E-B23A630FB6AF}" type="presParOf" srcId="{7450866C-AA0E-48F7-A5C3-FDE9CCD105E9}" destId="{AFBD8C24-3522-4BE7-8C4E-96B1FC3DEEE0}" srcOrd="1" destOrd="0" presId="urn:microsoft.com/office/officeart/2005/8/layout/hierarchy1"/>
    <dgm:cxn modelId="{FAD936B7-7623-4BBC-A866-AF00C88821C6}" type="presParOf" srcId="{1D519FED-9C41-4B78-AE55-55574202D9ED}" destId="{0A984ABE-C9FA-4D38-B054-273B56AD5F79}" srcOrd="1" destOrd="0" presId="urn:microsoft.com/office/officeart/2005/8/layout/hierarchy1"/>
    <dgm:cxn modelId="{96DEDFAE-2F8A-494B-9892-AEF92E2404E8}" type="presParOf" srcId="{0A984ABE-C9FA-4D38-B054-273B56AD5F79}" destId="{6BCAA558-ECC5-4D41-B63E-86072C837FA6}" srcOrd="0" destOrd="0" presId="urn:microsoft.com/office/officeart/2005/8/layout/hierarchy1"/>
    <dgm:cxn modelId="{43030E4F-AA57-4A02-8B8A-3DC1F51DFD81}" type="presParOf" srcId="{0A984ABE-C9FA-4D38-B054-273B56AD5F79}" destId="{32A85777-FA69-4013-81EF-26BBB53A40BD}" srcOrd="1" destOrd="0" presId="urn:microsoft.com/office/officeart/2005/8/layout/hierarchy1"/>
    <dgm:cxn modelId="{DD2426B3-6062-4CB1-9BE3-E8F37EDFC074}" type="presParOf" srcId="{32A85777-FA69-4013-81EF-26BBB53A40BD}" destId="{DE3D4F12-4F1F-4E45-9A81-38BA03CE6223}" srcOrd="0" destOrd="0" presId="urn:microsoft.com/office/officeart/2005/8/layout/hierarchy1"/>
    <dgm:cxn modelId="{2C9CEA35-C0DF-4697-B5F5-226EFB8A400A}" type="presParOf" srcId="{DE3D4F12-4F1F-4E45-9A81-38BA03CE6223}" destId="{3CBBE2DA-1D88-406F-BBA1-B7BE54645D09}" srcOrd="0" destOrd="0" presId="urn:microsoft.com/office/officeart/2005/8/layout/hierarchy1"/>
    <dgm:cxn modelId="{2ACDF8B5-E4B7-48C5-9D2C-EC426A15EB9A}" type="presParOf" srcId="{DE3D4F12-4F1F-4E45-9A81-38BA03CE6223}" destId="{B06A833E-9130-4370-A78C-38D75E9FEEBD}" srcOrd="1" destOrd="0" presId="urn:microsoft.com/office/officeart/2005/8/layout/hierarchy1"/>
    <dgm:cxn modelId="{C81EA34A-8DC1-479C-8741-16FFE0876832}" type="presParOf" srcId="{32A85777-FA69-4013-81EF-26BBB53A40BD}" destId="{EABF5A66-6722-4E63-9C10-0EA788AB4583}" srcOrd="1" destOrd="0" presId="urn:microsoft.com/office/officeart/2005/8/layout/hierarchy1"/>
    <dgm:cxn modelId="{5D93215F-14DA-4F7C-A862-8A0046ABB0C2}" type="presParOf" srcId="{EABF5A66-6722-4E63-9C10-0EA788AB4583}" destId="{5608F5BA-7643-4F7D-9369-1D1C3281BA68}" srcOrd="0" destOrd="0" presId="urn:microsoft.com/office/officeart/2005/8/layout/hierarchy1"/>
    <dgm:cxn modelId="{A36D65F3-73B7-4A6F-9769-D90188BB41C0}" type="presParOf" srcId="{EABF5A66-6722-4E63-9C10-0EA788AB4583}" destId="{5CAB22F9-4148-487F-B06A-8BD09DBD22DA}" srcOrd="1" destOrd="0" presId="urn:microsoft.com/office/officeart/2005/8/layout/hierarchy1"/>
    <dgm:cxn modelId="{7FD06460-6E20-43E1-8B0A-82300165A23B}" type="presParOf" srcId="{5CAB22F9-4148-487F-B06A-8BD09DBD22DA}" destId="{27D9050B-820D-4568-A25F-22B20BFB309A}" srcOrd="0" destOrd="0" presId="urn:microsoft.com/office/officeart/2005/8/layout/hierarchy1"/>
    <dgm:cxn modelId="{476172BE-D909-487D-AEEB-5E82778EE1AF}" type="presParOf" srcId="{27D9050B-820D-4568-A25F-22B20BFB309A}" destId="{255B0CF5-1935-425C-A6DA-488B4D0C5B52}" srcOrd="0" destOrd="0" presId="urn:microsoft.com/office/officeart/2005/8/layout/hierarchy1"/>
    <dgm:cxn modelId="{BF4D076B-2F07-4931-A065-5721FA46809F}" type="presParOf" srcId="{27D9050B-820D-4568-A25F-22B20BFB309A}" destId="{1A1DD073-2BA8-46AF-A206-E568EC2443B6}" srcOrd="1" destOrd="0" presId="urn:microsoft.com/office/officeart/2005/8/layout/hierarchy1"/>
    <dgm:cxn modelId="{359E6CE9-072E-4D7E-A98C-F6349C1540A5}" type="presParOf" srcId="{5CAB22F9-4148-487F-B06A-8BD09DBD22DA}" destId="{E39043DD-067D-4D42-BEB3-273A559BD43D}" srcOrd="1" destOrd="0" presId="urn:microsoft.com/office/officeart/2005/8/layout/hierarchy1"/>
    <dgm:cxn modelId="{CAC9B1ED-925C-4684-96AD-221AC041A168}" type="presParOf" srcId="{E39043DD-067D-4D42-BEB3-273A559BD43D}" destId="{94ADE358-66D9-4FB5-82B1-442918A57DFB}" srcOrd="0" destOrd="0" presId="urn:microsoft.com/office/officeart/2005/8/layout/hierarchy1"/>
    <dgm:cxn modelId="{D60EE7DD-C396-465E-B9FC-10B546E3ECA6}" type="presParOf" srcId="{E39043DD-067D-4D42-BEB3-273A559BD43D}" destId="{04521E61-6796-4A04-85CD-C8CC5C21A735}" srcOrd="1" destOrd="0" presId="urn:microsoft.com/office/officeart/2005/8/layout/hierarchy1"/>
    <dgm:cxn modelId="{6BD3D399-037C-45C5-BA96-E6C7F6882AF0}" type="presParOf" srcId="{04521E61-6796-4A04-85CD-C8CC5C21A735}" destId="{47BA5E6F-0D8A-4548-8AF1-23394CFDE1BA}" srcOrd="0" destOrd="0" presId="urn:microsoft.com/office/officeart/2005/8/layout/hierarchy1"/>
    <dgm:cxn modelId="{92883FF5-417B-49F6-8B95-49DBF6E524ED}" type="presParOf" srcId="{47BA5E6F-0D8A-4548-8AF1-23394CFDE1BA}" destId="{D385436F-D8E1-4EF6-BF7B-B024792B00F7}" srcOrd="0" destOrd="0" presId="urn:microsoft.com/office/officeart/2005/8/layout/hierarchy1"/>
    <dgm:cxn modelId="{7587E6E7-41CD-46D4-8A09-96209A002E86}" type="presParOf" srcId="{47BA5E6F-0D8A-4548-8AF1-23394CFDE1BA}" destId="{D04671CC-B89A-48D3-B74E-51D685F26C5C}" srcOrd="1" destOrd="0" presId="urn:microsoft.com/office/officeart/2005/8/layout/hierarchy1"/>
    <dgm:cxn modelId="{3BE1585C-965E-47CE-982D-0017E2E4E8B3}" type="presParOf" srcId="{04521E61-6796-4A04-85CD-C8CC5C21A735}" destId="{5E027AE1-0F37-4944-88BC-440CEEF0C283}" srcOrd="1" destOrd="0" presId="urn:microsoft.com/office/officeart/2005/8/layout/hierarchy1"/>
    <dgm:cxn modelId="{F6070FAA-4B84-468D-B42B-EE2A3934D88C}" type="presParOf" srcId="{5E027AE1-0F37-4944-88BC-440CEEF0C283}" destId="{8C3FB8BF-4C1D-4D91-9DFD-37346D075E09}" srcOrd="0" destOrd="0" presId="urn:microsoft.com/office/officeart/2005/8/layout/hierarchy1"/>
    <dgm:cxn modelId="{501EB765-D54D-43F9-8436-CFE1B062834C}" type="presParOf" srcId="{5E027AE1-0F37-4944-88BC-440CEEF0C283}" destId="{0A4BBA84-50F6-4E29-B165-A1AEAE7D5E8D}" srcOrd="1" destOrd="0" presId="urn:microsoft.com/office/officeart/2005/8/layout/hierarchy1"/>
    <dgm:cxn modelId="{BD3B8FCD-B0FD-49DB-A797-B65FA6E21A9F}" type="presParOf" srcId="{0A4BBA84-50F6-4E29-B165-A1AEAE7D5E8D}" destId="{1386FDDC-326F-4E62-A4C8-3E166D04B712}" srcOrd="0" destOrd="0" presId="urn:microsoft.com/office/officeart/2005/8/layout/hierarchy1"/>
    <dgm:cxn modelId="{193E0A80-A1D7-42D2-AAE5-9AB0BD36F4AA}" type="presParOf" srcId="{1386FDDC-326F-4E62-A4C8-3E166D04B712}" destId="{5A3DB549-9085-4D79-8972-CBA29061DB83}" srcOrd="0" destOrd="0" presId="urn:microsoft.com/office/officeart/2005/8/layout/hierarchy1"/>
    <dgm:cxn modelId="{D6183939-BD84-42EC-BE8C-43FFE5281D10}" type="presParOf" srcId="{1386FDDC-326F-4E62-A4C8-3E166D04B712}" destId="{43DF574C-1C86-4880-BD17-8AA11F7A0D68}" srcOrd="1" destOrd="0" presId="urn:microsoft.com/office/officeart/2005/8/layout/hierarchy1"/>
    <dgm:cxn modelId="{7766A260-9CAA-4279-851E-2326722865FC}" type="presParOf" srcId="{0A4BBA84-50F6-4E29-B165-A1AEAE7D5E8D}" destId="{F7E0F45F-372E-4415-B886-25D8DFC802A7}" srcOrd="1" destOrd="0" presId="urn:microsoft.com/office/officeart/2005/8/layout/hierarchy1"/>
    <dgm:cxn modelId="{CE22DF0F-99D2-4496-9243-F344530C9378}" type="presParOf" srcId="{E39043DD-067D-4D42-BEB3-273A559BD43D}" destId="{E47EF181-75C5-4D23-800A-632176AF2CFC}" srcOrd="2" destOrd="0" presId="urn:microsoft.com/office/officeart/2005/8/layout/hierarchy1"/>
    <dgm:cxn modelId="{78A79B85-A360-4AA4-8E8B-95F850F85F4E}" type="presParOf" srcId="{E39043DD-067D-4D42-BEB3-273A559BD43D}" destId="{2CF91C68-2BE0-4254-9607-30C20EBF2C77}" srcOrd="3" destOrd="0" presId="urn:microsoft.com/office/officeart/2005/8/layout/hierarchy1"/>
    <dgm:cxn modelId="{2B536C36-525A-4438-B8F0-736DE2462C94}" type="presParOf" srcId="{2CF91C68-2BE0-4254-9607-30C20EBF2C77}" destId="{D830A165-3546-4EEE-B374-C2BCE58FFF4A}" srcOrd="0" destOrd="0" presId="urn:microsoft.com/office/officeart/2005/8/layout/hierarchy1"/>
    <dgm:cxn modelId="{8C4A0945-8861-4B65-B536-CE7BA3A03D33}" type="presParOf" srcId="{D830A165-3546-4EEE-B374-C2BCE58FFF4A}" destId="{20D3A3EB-27D1-4DDD-B89E-110958F94A9F}" srcOrd="0" destOrd="0" presId="urn:microsoft.com/office/officeart/2005/8/layout/hierarchy1"/>
    <dgm:cxn modelId="{5ADA4787-1251-4E60-9D4D-907D4DBCA727}" type="presParOf" srcId="{D830A165-3546-4EEE-B374-C2BCE58FFF4A}" destId="{EE211784-9131-404F-82BC-1FE86F9953BD}" srcOrd="1" destOrd="0" presId="urn:microsoft.com/office/officeart/2005/8/layout/hierarchy1"/>
    <dgm:cxn modelId="{19E5544C-A238-4817-AEE1-473AEAB647E5}" type="presParOf" srcId="{2CF91C68-2BE0-4254-9607-30C20EBF2C77}" destId="{88B46320-D931-4172-8088-D493A5AD2872}" srcOrd="1" destOrd="0" presId="urn:microsoft.com/office/officeart/2005/8/layout/hierarchy1"/>
    <dgm:cxn modelId="{2D479DF8-BAE1-4AFD-BC97-460BA2EAE10B}" type="presParOf" srcId="{88B46320-D931-4172-8088-D493A5AD2872}" destId="{BA7E4FF3-042B-48AE-8BED-57B7C6F5C79F}" srcOrd="0" destOrd="0" presId="urn:microsoft.com/office/officeart/2005/8/layout/hierarchy1"/>
    <dgm:cxn modelId="{DCBD5658-2700-446E-883B-7E1062440726}" type="presParOf" srcId="{88B46320-D931-4172-8088-D493A5AD2872}" destId="{8CCA8B57-615E-4BBC-B809-CB6CA6CB74A2}" srcOrd="1" destOrd="0" presId="urn:microsoft.com/office/officeart/2005/8/layout/hierarchy1"/>
    <dgm:cxn modelId="{BC9FEF05-850A-4BB3-AAC1-2DB7C69C1C54}" type="presParOf" srcId="{8CCA8B57-615E-4BBC-B809-CB6CA6CB74A2}" destId="{4BB09AC3-69C0-40E6-979B-9350002DFFE7}" srcOrd="0" destOrd="0" presId="urn:microsoft.com/office/officeart/2005/8/layout/hierarchy1"/>
    <dgm:cxn modelId="{5CE753AB-E852-4F36-85A9-4C8A767588C6}" type="presParOf" srcId="{4BB09AC3-69C0-40E6-979B-9350002DFFE7}" destId="{ECAEF87D-90E3-49BB-8C90-0B33385D1F40}" srcOrd="0" destOrd="0" presId="urn:microsoft.com/office/officeart/2005/8/layout/hierarchy1"/>
    <dgm:cxn modelId="{20B921B5-CAB3-4F30-9E7C-EC432D2EC82C}" type="presParOf" srcId="{4BB09AC3-69C0-40E6-979B-9350002DFFE7}" destId="{6F63C5C4-A51B-4D13-A520-3E9823E5FC09}" srcOrd="1" destOrd="0" presId="urn:microsoft.com/office/officeart/2005/8/layout/hierarchy1"/>
    <dgm:cxn modelId="{F783FC46-D6D5-4001-B6B4-4E47D1B176EF}" type="presParOf" srcId="{8CCA8B57-615E-4BBC-B809-CB6CA6CB74A2}" destId="{FF5B854B-96A5-4BEF-8CAA-F1F405117A01}" srcOrd="1" destOrd="0" presId="urn:microsoft.com/office/officeart/2005/8/layout/hierarchy1"/>
    <dgm:cxn modelId="{4CB598A6-C650-4FFC-ABF1-B4BE7F399541}" type="presParOf" srcId="{E39043DD-067D-4D42-BEB3-273A559BD43D}" destId="{9DF68D45-CA84-4508-BEDC-FC3C2F21166B}" srcOrd="4" destOrd="0" presId="urn:microsoft.com/office/officeart/2005/8/layout/hierarchy1"/>
    <dgm:cxn modelId="{2599C036-6752-425E-B598-C8934D0F2B6D}" type="presParOf" srcId="{E39043DD-067D-4D42-BEB3-273A559BD43D}" destId="{C92F9043-77A7-443B-BF2D-09F40B134A77}" srcOrd="5" destOrd="0" presId="urn:microsoft.com/office/officeart/2005/8/layout/hierarchy1"/>
    <dgm:cxn modelId="{50B73D0A-F4C1-42D6-8B7B-40C8BF73E046}" type="presParOf" srcId="{C92F9043-77A7-443B-BF2D-09F40B134A77}" destId="{3C3BD69C-2FF1-4C1C-B914-F1278481A966}" srcOrd="0" destOrd="0" presId="urn:microsoft.com/office/officeart/2005/8/layout/hierarchy1"/>
    <dgm:cxn modelId="{DB1A5ED5-5163-4E34-8178-E976319F65E0}" type="presParOf" srcId="{3C3BD69C-2FF1-4C1C-B914-F1278481A966}" destId="{5782DEC6-15A3-4641-8A28-2F3F3F48E348}" srcOrd="0" destOrd="0" presId="urn:microsoft.com/office/officeart/2005/8/layout/hierarchy1"/>
    <dgm:cxn modelId="{99C9162F-08D1-4CCB-AD3D-5DB331E0C857}" type="presParOf" srcId="{3C3BD69C-2FF1-4C1C-B914-F1278481A966}" destId="{0276962C-0E9F-4DFD-A9A9-A8C791F342B4}" srcOrd="1" destOrd="0" presId="urn:microsoft.com/office/officeart/2005/8/layout/hierarchy1"/>
    <dgm:cxn modelId="{9A8CA448-10C1-4C41-881D-A4B5665C59B0}" type="presParOf" srcId="{C92F9043-77A7-443B-BF2D-09F40B134A77}" destId="{EE51C759-8136-4EB3-958F-832BBC57DB0A}" srcOrd="1" destOrd="0" presId="urn:microsoft.com/office/officeart/2005/8/layout/hierarchy1"/>
    <dgm:cxn modelId="{2F4061A2-897F-4326-B2BC-9A4418E05CE7}" type="presParOf" srcId="{EE51C759-8136-4EB3-958F-832BBC57DB0A}" destId="{CA265369-D7DD-4476-82AC-04BED8C04810}" srcOrd="0" destOrd="0" presId="urn:microsoft.com/office/officeart/2005/8/layout/hierarchy1"/>
    <dgm:cxn modelId="{30B4B443-E032-497D-BC31-4E0505FD7D8F}" type="presParOf" srcId="{EE51C759-8136-4EB3-958F-832BBC57DB0A}" destId="{D6ABBE70-DA29-4F54-A7E7-E89E18405170}" srcOrd="1" destOrd="0" presId="urn:microsoft.com/office/officeart/2005/8/layout/hierarchy1"/>
    <dgm:cxn modelId="{BAF9D9A9-50DC-4A99-9162-70F1F4EE57DB}" type="presParOf" srcId="{D6ABBE70-DA29-4F54-A7E7-E89E18405170}" destId="{79ADF0A0-DF56-4ECF-ABF7-D5B03D60680A}" srcOrd="0" destOrd="0" presId="urn:microsoft.com/office/officeart/2005/8/layout/hierarchy1"/>
    <dgm:cxn modelId="{99CF8A88-383A-46E2-A10A-A50712208BF3}" type="presParOf" srcId="{79ADF0A0-DF56-4ECF-ABF7-D5B03D60680A}" destId="{4C66C9A5-9D65-41DE-9919-74194E8BCA6A}" srcOrd="0" destOrd="0" presId="urn:microsoft.com/office/officeart/2005/8/layout/hierarchy1"/>
    <dgm:cxn modelId="{2B9D403E-3A55-41DB-BBD5-C01CE20349FB}" type="presParOf" srcId="{79ADF0A0-DF56-4ECF-ABF7-D5B03D60680A}" destId="{16271F7C-A7D2-471A-8E75-C8D117800454}" srcOrd="1" destOrd="0" presId="urn:microsoft.com/office/officeart/2005/8/layout/hierarchy1"/>
    <dgm:cxn modelId="{2EE6DBBD-C645-4BE0-9149-25E0FFE3BA03}" type="presParOf" srcId="{D6ABBE70-DA29-4F54-A7E7-E89E18405170}" destId="{B4E7D184-0707-4767-AADE-9782DEA9DF53}" srcOrd="1" destOrd="0" presId="urn:microsoft.com/office/officeart/2005/8/layout/hierarchy1"/>
    <dgm:cxn modelId="{F61A4B1F-77DB-40C3-81B1-274248BFBFB9}" type="presParOf" srcId="{E39043DD-067D-4D42-BEB3-273A559BD43D}" destId="{8A9FE8DA-3A7F-41F8-BDA2-E302793330FE}" srcOrd="6" destOrd="0" presId="urn:microsoft.com/office/officeart/2005/8/layout/hierarchy1"/>
    <dgm:cxn modelId="{C61B1276-D6C0-42F2-B64E-73A58C7BF144}" type="presParOf" srcId="{E39043DD-067D-4D42-BEB3-273A559BD43D}" destId="{A8207AE1-2947-4DAA-9CF9-976DF794A38C}" srcOrd="7" destOrd="0" presId="urn:microsoft.com/office/officeart/2005/8/layout/hierarchy1"/>
    <dgm:cxn modelId="{F2F376A6-6038-4DBE-B5D5-E4BF7AD3627B}" type="presParOf" srcId="{A8207AE1-2947-4DAA-9CF9-976DF794A38C}" destId="{CA4EFE0D-46DE-460D-A9D6-67DF7C46E5E5}" srcOrd="0" destOrd="0" presId="urn:microsoft.com/office/officeart/2005/8/layout/hierarchy1"/>
    <dgm:cxn modelId="{A486FE8E-FD8B-463C-80E8-C78CF165FB17}" type="presParOf" srcId="{CA4EFE0D-46DE-460D-A9D6-67DF7C46E5E5}" destId="{A77107F3-929D-4CE3-82E2-B5944EDEBA34}" srcOrd="0" destOrd="0" presId="urn:microsoft.com/office/officeart/2005/8/layout/hierarchy1"/>
    <dgm:cxn modelId="{FC488194-FB7F-4852-A758-CA0F5E2E16F3}" type="presParOf" srcId="{CA4EFE0D-46DE-460D-A9D6-67DF7C46E5E5}" destId="{3551433D-268B-4DEF-83D8-98812450E5F2}" srcOrd="1" destOrd="0" presId="urn:microsoft.com/office/officeart/2005/8/layout/hierarchy1"/>
    <dgm:cxn modelId="{EC25BE37-375C-475F-847D-F445932F9FDC}" type="presParOf" srcId="{A8207AE1-2947-4DAA-9CF9-976DF794A38C}" destId="{BB9EFB63-EC16-4552-9DE9-BF325DDC4AD8}" srcOrd="1" destOrd="0" presId="urn:microsoft.com/office/officeart/2005/8/layout/hierarchy1"/>
    <dgm:cxn modelId="{EE9E09E1-A5A4-4C62-87EE-A3BE5493A762}" type="presParOf" srcId="{BB9EFB63-EC16-4552-9DE9-BF325DDC4AD8}" destId="{59EE869B-2574-4930-853A-6E223ECE801B}" srcOrd="0" destOrd="0" presId="urn:microsoft.com/office/officeart/2005/8/layout/hierarchy1"/>
    <dgm:cxn modelId="{779F6F1F-931F-4350-9624-CD438A622E9D}" type="presParOf" srcId="{BB9EFB63-EC16-4552-9DE9-BF325DDC4AD8}" destId="{D39E7125-CB5B-4575-A7FF-F380AAD060AA}" srcOrd="1" destOrd="0" presId="urn:microsoft.com/office/officeart/2005/8/layout/hierarchy1"/>
    <dgm:cxn modelId="{7F08E1A9-3BC2-4C98-9C50-2DF63BFA3379}" type="presParOf" srcId="{D39E7125-CB5B-4575-A7FF-F380AAD060AA}" destId="{0161CD8D-27F6-4D6F-B1D1-B45575254296}" srcOrd="0" destOrd="0" presId="urn:microsoft.com/office/officeart/2005/8/layout/hierarchy1"/>
    <dgm:cxn modelId="{97E4E441-9702-4D29-89BA-B962C6E98BD0}" type="presParOf" srcId="{0161CD8D-27F6-4D6F-B1D1-B45575254296}" destId="{D8F4F32B-8FE3-4A12-9D8E-02D3594455A4}" srcOrd="0" destOrd="0" presId="urn:microsoft.com/office/officeart/2005/8/layout/hierarchy1"/>
    <dgm:cxn modelId="{6B279D5B-0581-470E-956F-0DB1EBDF03A8}" type="presParOf" srcId="{0161CD8D-27F6-4D6F-B1D1-B45575254296}" destId="{5EC494B9-75BC-41FE-AA0B-67FC3503F796}" srcOrd="1" destOrd="0" presId="urn:microsoft.com/office/officeart/2005/8/layout/hierarchy1"/>
    <dgm:cxn modelId="{D595E873-4890-4CDB-9966-5CD89B329B41}" type="presParOf" srcId="{D39E7125-CB5B-4575-A7FF-F380AAD060AA}" destId="{581AE257-6D65-4962-AAC7-220348EEECEB}" srcOrd="1" destOrd="0" presId="urn:microsoft.com/office/officeart/2005/8/layout/hierarchy1"/>
    <dgm:cxn modelId="{944223A6-12C4-41FC-8513-5F3239D97D18}" type="presParOf" srcId="{0A984ABE-C9FA-4D38-B054-273B56AD5F79}" destId="{16EB20F8-6AD3-4B0D-ACB5-A185964A97A9}" srcOrd="2" destOrd="0" presId="urn:microsoft.com/office/officeart/2005/8/layout/hierarchy1"/>
    <dgm:cxn modelId="{17C1F3D1-A9E4-4BB9-B9B2-F40DCBCCDEF5}" type="presParOf" srcId="{0A984ABE-C9FA-4D38-B054-273B56AD5F79}" destId="{79EC4865-8116-48B4-ABB7-0A76BFE9AA1F}" srcOrd="3" destOrd="0" presId="urn:microsoft.com/office/officeart/2005/8/layout/hierarchy1"/>
    <dgm:cxn modelId="{8A4A57CB-29E4-4DCF-8BE9-AB09168CCAAD}" type="presParOf" srcId="{79EC4865-8116-48B4-ABB7-0A76BFE9AA1F}" destId="{24D78640-2810-49B1-B6E5-45C2CA641105}" srcOrd="0" destOrd="0" presId="urn:microsoft.com/office/officeart/2005/8/layout/hierarchy1"/>
    <dgm:cxn modelId="{0E1405A4-D72D-485B-8B29-F7C6D77C4D35}" type="presParOf" srcId="{24D78640-2810-49B1-B6E5-45C2CA641105}" destId="{B2CDE775-481E-4EC1-9C22-0D20B57D8CAB}" srcOrd="0" destOrd="0" presId="urn:microsoft.com/office/officeart/2005/8/layout/hierarchy1"/>
    <dgm:cxn modelId="{A8CC659C-334C-4178-BCA6-8BA8DC7CFD71}" type="presParOf" srcId="{24D78640-2810-49B1-B6E5-45C2CA641105}" destId="{2699D04E-23DE-429F-8497-29FFD745E477}" srcOrd="1" destOrd="0" presId="urn:microsoft.com/office/officeart/2005/8/layout/hierarchy1"/>
    <dgm:cxn modelId="{5959C8A2-5EE4-4B04-AAFC-DBB9734050A8}" type="presParOf" srcId="{79EC4865-8116-48B4-ABB7-0A76BFE9AA1F}" destId="{0942CF3E-E736-4B53-B273-AB0D8E041AFF}" srcOrd="1" destOrd="0" presId="urn:microsoft.com/office/officeart/2005/8/layout/hierarchy1"/>
    <dgm:cxn modelId="{0646439E-EBCC-471F-A578-5FB274DA05DE}" type="presParOf" srcId="{0942CF3E-E736-4B53-B273-AB0D8E041AFF}" destId="{CA4436DE-E977-42E4-857C-766EEE03139B}" srcOrd="0" destOrd="0" presId="urn:microsoft.com/office/officeart/2005/8/layout/hierarchy1"/>
    <dgm:cxn modelId="{125ECEA1-1490-406C-9831-C29BCEAECDDB}" type="presParOf" srcId="{0942CF3E-E736-4B53-B273-AB0D8E041AFF}" destId="{1F24F37D-4155-4888-96B0-2F86D2DEE375}" srcOrd="1" destOrd="0" presId="urn:microsoft.com/office/officeart/2005/8/layout/hierarchy1"/>
    <dgm:cxn modelId="{8332C090-20FF-4446-A6EA-BD2AB7EE1D4B}" type="presParOf" srcId="{1F24F37D-4155-4888-96B0-2F86D2DEE375}" destId="{BA6DC02D-0FE3-49B2-A02E-D77AFB5E2301}" srcOrd="0" destOrd="0" presId="urn:microsoft.com/office/officeart/2005/8/layout/hierarchy1"/>
    <dgm:cxn modelId="{6BD3CB3E-A2C7-4B49-87E3-4243C42E35C0}" type="presParOf" srcId="{BA6DC02D-0FE3-49B2-A02E-D77AFB5E2301}" destId="{07781A1E-C948-4D2E-A90F-A0CC8D7E8D99}" srcOrd="0" destOrd="0" presId="urn:microsoft.com/office/officeart/2005/8/layout/hierarchy1"/>
    <dgm:cxn modelId="{A6C3C2DF-4146-497B-B16F-A59B98D91836}" type="presParOf" srcId="{BA6DC02D-0FE3-49B2-A02E-D77AFB5E2301}" destId="{0B9FB141-851E-4A8D-B7A2-7FDD1A8E6644}" srcOrd="1" destOrd="0" presId="urn:microsoft.com/office/officeart/2005/8/layout/hierarchy1"/>
    <dgm:cxn modelId="{A00ECA12-A43B-4E1F-AE00-5E26541DFC96}" type="presParOf" srcId="{1F24F37D-4155-4888-96B0-2F86D2DEE375}" destId="{C472C675-A488-4950-A515-B4DEF359B066}"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13EE0-0D4A-4CC8-8030-F632260D474E}"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n-US"/>
        </a:p>
      </dgm:t>
    </dgm:pt>
    <dgm:pt modelId="{34297607-6F7C-47F4-B686-418CC506047E}">
      <dgm:prSet phldrT="[Text]"/>
      <dgm:spPr/>
      <dgm:t>
        <a:bodyPr/>
        <a:lstStyle/>
        <a:p>
          <a:r>
            <a:rPr lang="en-US" dirty="0"/>
            <a:t>VR&amp;E Supervisor</a:t>
          </a:r>
        </a:p>
      </dgm:t>
    </dgm:pt>
    <dgm:pt modelId="{69703DE6-6604-43F1-879D-1C4065B57F22}" type="parTrans" cxnId="{C75589E4-FE82-4722-A55D-50C991B28F12}">
      <dgm:prSet/>
      <dgm:spPr/>
      <dgm:t>
        <a:bodyPr/>
        <a:lstStyle/>
        <a:p>
          <a:endParaRPr lang="en-US"/>
        </a:p>
      </dgm:t>
    </dgm:pt>
    <dgm:pt modelId="{7955A63D-E4FB-4535-B226-79FED4D9CC15}" type="sibTrans" cxnId="{C75589E4-FE82-4722-A55D-50C991B28F12}">
      <dgm:prSet/>
      <dgm:spPr/>
      <dgm:t>
        <a:bodyPr/>
        <a:lstStyle/>
        <a:p>
          <a:endParaRPr lang="en-US"/>
        </a:p>
      </dgm:t>
    </dgm:pt>
    <dgm:pt modelId="{75763448-BAAD-4E76-AEF8-4AF851612AF3}" type="asst">
      <dgm:prSet phldrT="[Text]" custT="1"/>
      <dgm:spPr>
        <a:solidFill>
          <a:schemeClr val="accent5">
            <a:lumMod val="40000"/>
            <a:lumOff val="60000"/>
            <a:alpha val="90000"/>
          </a:schemeClr>
        </a:solidFill>
      </dgm:spPr>
      <dgm:t>
        <a:bodyPr/>
        <a:lstStyle/>
        <a:p>
          <a:r>
            <a:rPr lang="en-US" sz="1400" dirty="0"/>
            <a:t>Accept</a:t>
          </a:r>
        </a:p>
      </dgm:t>
    </dgm:pt>
    <dgm:pt modelId="{93D00129-EB91-40F9-9CE1-3C436208E3CB}" type="parTrans" cxnId="{AECA1245-275B-428B-9F63-0A03BE0B5CE1}">
      <dgm:prSet/>
      <dgm:spPr/>
      <dgm:t>
        <a:bodyPr/>
        <a:lstStyle/>
        <a:p>
          <a:endParaRPr lang="en-US"/>
        </a:p>
      </dgm:t>
    </dgm:pt>
    <dgm:pt modelId="{494D3A61-7CF6-4A27-9030-B350E535A890}" type="sibTrans" cxnId="{AECA1245-275B-428B-9F63-0A03BE0B5CE1}">
      <dgm:prSet/>
      <dgm:spPr/>
      <dgm:t>
        <a:bodyPr/>
        <a:lstStyle/>
        <a:p>
          <a:endParaRPr lang="en-US"/>
        </a:p>
      </dgm:t>
    </dgm:pt>
    <dgm:pt modelId="{42918C41-A4DD-40E3-A1DC-812696B1C62F}" type="asst">
      <dgm:prSet phldrT="[Text]" custT="1"/>
      <dgm:spPr>
        <a:solidFill>
          <a:schemeClr val="accent2">
            <a:lumMod val="20000"/>
            <a:lumOff val="80000"/>
            <a:alpha val="90000"/>
          </a:schemeClr>
        </a:solidFill>
      </dgm:spPr>
      <dgm:t>
        <a:bodyPr/>
        <a:lstStyle/>
        <a:p>
          <a:r>
            <a:rPr lang="en-US" sz="1400" dirty="0"/>
            <a:t>Recommend Accept</a:t>
          </a:r>
        </a:p>
      </dgm:t>
    </dgm:pt>
    <dgm:pt modelId="{8081821B-BB98-44CC-BCCE-223DA29136DB}" type="parTrans" cxnId="{C91971AD-55DB-417F-AACD-C9020FE55452}">
      <dgm:prSet/>
      <dgm:spPr/>
      <dgm:t>
        <a:bodyPr/>
        <a:lstStyle/>
        <a:p>
          <a:endParaRPr lang="en-US"/>
        </a:p>
      </dgm:t>
    </dgm:pt>
    <dgm:pt modelId="{BAB8FF53-405D-4A9D-89A9-3A03950CF7A5}" type="sibTrans" cxnId="{C91971AD-55DB-417F-AACD-C9020FE55452}">
      <dgm:prSet/>
      <dgm:spPr/>
      <dgm:t>
        <a:bodyPr/>
        <a:lstStyle/>
        <a:p>
          <a:endParaRPr lang="en-US"/>
        </a:p>
      </dgm:t>
    </dgm:pt>
    <dgm:pt modelId="{49EFEFDB-8F6D-4FE8-90CC-5ED76B511B18}" type="asst">
      <dgm:prSet phldrT="[Text]" custT="1"/>
      <dgm:spPr>
        <a:solidFill>
          <a:schemeClr val="accent4">
            <a:lumMod val="60000"/>
            <a:lumOff val="40000"/>
            <a:alpha val="90000"/>
          </a:schemeClr>
        </a:solidFill>
      </dgm:spPr>
      <dgm:t>
        <a:bodyPr/>
        <a:lstStyle/>
        <a:p>
          <a:r>
            <a:rPr lang="en-US" sz="1400" dirty="0"/>
            <a:t>Return to Reviewer</a:t>
          </a:r>
        </a:p>
      </dgm:t>
    </dgm:pt>
    <dgm:pt modelId="{4A379057-1666-4E1D-AD9E-2D0297DAA94E}" type="parTrans" cxnId="{4315DBE0-1120-4B54-A4A2-29510A6D29D0}">
      <dgm:prSet/>
      <dgm:spPr/>
      <dgm:t>
        <a:bodyPr/>
        <a:lstStyle/>
        <a:p>
          <a:endParaRPr lang="en-US"/>
        </a:p>
      </dgm:t>
    </dgm:pt>
    <dgm:pt modelId="{E4EB6833-42FE-443A-86F3-C08B90C98B6D}" type="sibTrans" cxnId="{4315DBE0-1120-4B54-A4A2-29510A6D29D0}">
      <dgm:prSet/>
      <dgm:spPr/>
      <dgm:t>
        <a:bodyPr/>
        <a:lstStyle/>
        <a:p>
          <a:endParaRPr lang="en-US"/>
        </a:p>
      </dgm:t>
    </dgm:pt>
    <dgm:pt modelId="{4F7B88A8-1CE6-4051-B356-B355FD2919FD}" type="asst">
      <dgm:prSet phldrT="[Text]" custT="1"/>
      <dgm:spPr>
        <a:solidFill>
          <a:schemeClr val="accent3">
            <a:lumMod val="20000"/>
            <a:lumOff val="80000"/>
            <a:alpha val="90000"/>
          </a:schemeClr>
        </a:solidFill>
      </dgm:spPr>
      <dgm:t>
        <a:bodyPr/>
        <a:lstStyle/>
        <a:p>
          <a:r>
            <a:rPr lang="en-US" sz="1400" dirty="0"/>
            <a:t>Refuse</a:t>
          </a:r>
        </a:p>
      </dgm:t>
    </dgm:pt>
    <dgm:pt modelId="{8BCF88F6-A4BC-414B-A91B-881B7C32A5FC}" type="parTrans" cxnId="{2F8B2074-421F-4636-ABB9-D1DD96AFB15E}">
      <dgm:prSet/>
      <dgm:spPr/>
      <dgm:t>
        <a:bodyPr/>
        <a:lstStyle/>
        <a:p>
          <a:endParaRPr lang="en-US"/>
        </a:p>
      </dgm:t>
    </dgm:pt>
    <dgm:pt modelId="{FAE49F4E-5AC4-4635-9AB9-2436084E0FAA}" type="sibTrans" cxnId="{2F8B2074-421F-4636-ABB9-D1DD96AFB15E}">
      <dgm:prSet/>
      <dgm:spPr/>
      <dgm:t>
        <a:bodyPr/>
        <a:lstStyle/>
        <a:p>
          <a:endParaRPr lang="en-US"/>
        </a:p>
      </dgm:t>
    </dgm:pt>
    <dgm:pt modelId="{5491D4B9-AEB0-44BA-A1D3-6CD64621E587}" type="pres">
      <dgm:prSet presAssocID="{03613EE0-0D4A-4CC8-8030-F632260D474E}" presName="diagram" presStyleCnt="0">
        <dgm:presLayoutVars>
          <dgm:chPref val="1"/>
          <dgm:dir/>
          <dgm:animOne val="branch"/>
          <dgm:animLvl val="lvl"/>
          <dgm:resizeHandles/>
        </dgm:presLayoutVars>
      </dgm:prSet>
      <dgm:spPr/>
    </dgm:pt>
    <dgm:pt modelId="{D8B0A5DD-0F3A-460C-90BF-DB427EB599E1}" type="pres">
      <dgm:prSet presAssocID="{34297607-6F7C-47F4-B686-418CC506047E}" presName="root" presStyleCnt="0"/>
      <dgm:spPr/>
    </dgm:pt>
    <dgm:pt modelId="{0C7D402D-8862-4115-B8A0-EFFB328850ED}" type="pres">
      <dgm:prSet presAssocID="{34297607-6F7C-47F4-B686-418CC506047E}" presName="rootComposite" presStyleCnt="0"/>
      <dgm:spPr/>
    </dgm:pt>
    <dgm:pt modelId="{E04C309C-F272-4B68-B368-D6DC9ECD9469}" type="pres">
      <dgm:prSet presAssocID="{34297607-6F7C-47F4-B686-418CC506047E}" presName="rootText" presStyleLbl="node1" presStyleIdx="0" presStyleCnt="1"/>
      <dgm:spPr/>
    </dgm:pt>
    <dgm:pt modelId="{86709B21-FFAB-4551-A021-603ABF6880C3}" type="pres">
      <dgm:prSet presAssocID="{34297607-6F7C-47F4-B686-418CC506047E}" presName="rootConnector" presStyleLbl="node1" presStyleIdx="0" presStyleCnt="1"/>
      <dgm:spPr/>
    </dgm:pt>
    <dgm:pt modelId="{3E19E9A5-8543-414C-A513-6BFE2A336249}" type="pres">
      <dgm:prSet presAssocID="{34297607-6F7C-47F4-B686-418CC506047E}" presName="childShape" presStyleCnt="0"/>
      <dgm:spPr/>
    </dgm:pt>
    <dgm:pt modelId="{B8617B23-EA75-4597-A5AC-F1ED84A41371}" type="pres">
      <dgm:prSet presAssocID="{93D00129-EB91-40F9-9CE1-3C436208E3CB}" presName="Name13" presStyleLbl="parChTrans1D2" presStyleIdx="0" presStyleCnt="4"/>
      <dgm:spPr/>
    </dgm:pt>
    <dgm:pt modelId="{ED83DF5E-1263-483F-8BCF-A80639BF4481}" type="pres">
      <dgm:prSet presAssocID="{75763448-BAAD-4E76-AEF8-4AF851612AF3}" presName="childText" presStyleLbl="bgAcc1" presStyleIdx="0" presStyleCnt="4">
        <dgm:presLayoutVars>
          <dgm:bulletEnabled val="1"/>
        </dgm:presLayoutVars>
      </dgm:prSet>
      <dgm:spPr/>
    </dgm:pt>
    <dgm:pt modelId="{5FFAB2C0-951B-42D3-808D-0027842D6C53}" type="pres">
      <dgm:prSet presAssocID="{8BCF88F6-A4BC-414B-A91B-881B7C32A5FC}" presName="Name13" presStyleLbl="parChTrans1D2" presStyleIdx="1" presStyleCnt="4"/>
      <dgm:spPr/>
    </dgm:pt>
    <dgm:pt modelId="{075024F6-7D2A-4874-B66D-A5E6BE5BCC5C}" type="pres">
      <dgm:prSet presAssocID="{4F7B88A8-1CE6-4051-B356-B355FD2919FD}" presName="childText" presStyleLbl="bgAcc1" presStyleIdx="1" presStyleCnt="4">
        <dgm:presLayoutVars>
          <dgm:bulletEnabled val="1"/>
        </dgm:presLayoutVars>
      </dgm:prSet>
      <dgm:spPr/>
    </dgm:pt>
    <dgm:pt modelId="{A47B841D-29EE-44D8-8857-83AA4B4535D5}" type="pres">
      <dgm:prSet presAssocID="{8081821B-BB98-44CC-BCCE-223DA29136DB}" presName="Name13" presStyleLbl="parChTrans1D2" presStyleIdx="2" presStyleCnt="4"/>
      <dgm:spPr/>
    </dgm:pt>
    <dgm:pt modelId="{4F6EFFDA-63C1-4DBC-BA56-C1C2050F3C73}" type="pres">
      <dgm:prSet presAssocID="{42918C41-A4DD-40E3-A1DC-812696B1C62F}" presName="childText" presStyleLbl="bgAcc1" presStyleIdx="2" presStyleCnt="4">
        <dgm:presLayoutVars>
          <dgm:bulletEnabled val="1"/>
        </dgm:presLayoutVars>
      </dgm:prSet>
      <dgm:spPr/>
    </dgm:pt>
    <dgm:pt modelId="{E8E57ECA-E42E-4313-AFEC-038B8D0F78E7}" type="pres">
      <dgm:prSet presAssocID="{4A379057-1666-4E1D-AD9E-2D0297DAA94E}" presName="Name13" presStyleLbl="parChTrans1D2" presStyleIdx="3" presStyleCnt="4"/>
      <dgm:spPr/>
    </dgm:pt>
    <dgm:pt modelId="{ACAF3DE4-D116-4189-AF2E-70F67B37A778}" type="pres">
      <dgm:prSet presAssocID="{49EFEFDB-8F6D-4FE8-90CC-5ED76B511B18}" presName="childText" presStyleLbl="bgAcc1" presStyleIdx="3" presStyleCnt="4">
        <dgm:presLayoutVars>
          <dgm:bulletEnabled val="1"/>
        </dgm:presLayoutVars>
      </dgm:prSet>
      <dgm:spPr/>
    </dgm:pt>
  </dgm:ptLst>
  <dgm:cxnLst>
    <dgm:cxn modelId="{DED0EF2E-7E93-4CD3-9C58-5BDC29ECBD76}" type="presOf" srcId="{03613EE0-0D4A-4CC8-8030-F632260D474E}" destId="{5491D4B9-AEB0-44BA-A1D3-6CD64621E587}" srcOrd="0" destOrd="0" presId="urn:microsoft.com/office/officeart/2005/8/layout/hierarchy3"/>
    <dgm:cxn modelId="{DC089235-9288-48DF-8B3E-5BAF972D6976}" type="presOf" srcId="{34297607-6F7C-47F4-B686-418CC506047E}" destId="{86709B21-FFAB-4551-A021-603ABF6880C3}" srcOrd="1" destOrd="0" presId="urn:microsoft.com/office/officeart/2005/8/layout/hierarchy3"/>
    <dgm:cxn modelId="{16D90C40-1D3D-42AC-BF6D-D331258AEB27}" type="presOf" srcId="{75763448-BAAD-4E76-AEF8-4AF851612AF3}" destId="{ED83DF5E-1263-483F-8BCF-A80639BF4481}" srcOrd="0" destOrd="0" presId="urn:microsoft.com/office/officeart/2005/8/layout/hierarchy3"/>
    <dgm:cxn modelId="{75FFDF41-29E9-401C-A548-98BF78FC5E10}" type="presOf" srcId="{34297607-6F7C-47F4-B686-418CC506047E}" destId="{E04C309C-F272-4B68-B368-D6DC9ECD9469}" srcOrd="0" destOrd="0" presId="urn:microsoft.com/office/officeart/2005/8/layout/hierarchy3"/>
    <dgm:cxn modelId="{AECA1245-275B-428B-9F63-0A03BE0B5CE1}" srcId="{34297607-6F7C-47F4-B686-418CC506047E}" destId="{75763448-BAAD-4E76-AEF8-4AF851612AF3}" srcOrd="0" destOrd="0" parTransId="{93D00129-EB91-40F9-9CE1-3C436208E3CB}" sibTransId="{494D3A61-7CF6-4A27-9030-B350E535A890}"/>
    <dgm:cxn modelId="{2F8B2074-421F-4636-ABB9-D1DD96AFB15E}" srcId="{34297607-6F7C-47F4-B686-418CC506047E}" destId="{4F7B88A8-1CE6-4051-B356-B355FD2919FD}" srcOrd="1" destOrd="0" parTransId="{8BCF88F6-A4BC-414B-A91B-881B7C32A5FC}" sibTransId="{FAE49F4E-5AC4-4635-9AB9-2436084E0FAA}"/>
    <dgm:cxn modelId="{4143DB7D-9893-493E-8588-16A1F1E7B87D}" type="presOf" srcId="{4F7B88A8-1CE6-4051-B356-B355FD2919FD}" destId="{075024F6-7D2A-4874-B66D-A5E6BE5BCC5C}" srcOrd="0" destOrd="0" presId="urn:microsoft.com/office/officeart/2005/8/layout/hierarchy3"/>
    <dgm:cxn modelId="{C91971AD-55DB-417F-AACD-C9020FE55452}" srcId="{34297607-6F7C-47F4-B686-418CC506047E}" destId="{42918C41-A4DD-40E3-A1DC-812696B1C62F}" srcOrd="2" destOrd="0" parTransId="{8081821B-BB98-44CC-BCCE-223DA29136DB}" sibTransId="{BAB8FF53-405D-4A9D-89A9-3A03950CF7A5}"/>
    <dgm:cxn modelId="{5397C9B2-97B3-42E4-983F-EB1615B7BA7B}" type="presOf" srcId="{49EFEFDB-8F6D-4FE8-90CC-5ED76B511B18}" destId="{ACAF3DE4-D116-4189-AF2E-70F67B37A778}" srcOrd="0" destOrd="0" presId="urn:microsoft.com/office/officeart/2005/8/layout/hierarchy3"/>
    <dgm:cxn modelId="{AAC4F8B7-7C17-46CC-B1E9-ADA81C5FDE6D}" type="presOf" srcId="{8081821B-BB98-44CC-BCCE-223DA29136DB}" destId="{A47B841D-29EE-44D8-8857-83AA4B4535D5}" srcOrd="0" destOrd="0" presId="urn:microsoft.com/office/officeart/2005/8/layout/hierarchy3"/>
    <dgm:cxn modelId="{165CDBC9-E023-4244-B772-C0A7749318B3}" type="presOf" srcId="{4A379057-1666-4E1D-AD9E-2D0297DAA94E}" destId="{E8E57ECA-E42E-4313-AFEC-038B8D0F78E7}" srcOrd="0" destOrd="0" presId="urn:microsoft.com/office/officeart/2005/8/layout/hierarchy3"/>
    <dgm:cxn modelId="{E94790D1-4B3F-43A9-8CDC-E44954053044}" type="presOf" srcId="{93D00129-EB91-40F9-9CE1-3C436208E3CB}" destId="{B8617B23-EA75-4597-A5AC-F1ED84A41371}" srcOrd="0" destOrd="0" presId="urn:microsoft.com/office/officeart/2005/8/layout/hierarchy3"/>
    <dgm:cxn modelId="{4315DBE0-1120-4B54-A4A2-29510A6D29D0}" srcId="{34297607-6F7C-47F4-B686-418CC506047E}" destId="{49EFEFDB-8F6D-4FE8-90CC-5ED76B511B18}" srcOrd="3" destOrd="0" parTransId="{4A379057-1666-4E1D-AD9E-2D0297DAA94E}" sibTransId="{E4EB6833-42FE-443A-86F3-C08B90C98B6D}"/>
    <dgm:cxn modelId="{C75589E4-FE82-4722-A55D-50C991B28F12}" srcId="{03613EE0-0D4A-4CC8-8030-F632260D474E}" destId="{34297607-6F7C-47F4-B686-418CC506047E}" srcOrd="0" destOrd="0" parTransId="{69703DE6-6604-43F1-879D-1C4065B57F22}" sibTransId="{7955A63D-E4FB-4535-B226-79FED4D9CC15}"/>
    <dgm:cxn modelId="{4F8D6BF2-520C-4898-B3AE-1FF228E86996}" type="presOf" srcId="{42918C41-A4DD-40E3-A1DC-812696B1C62F}" destId="{4F6EFFDA-63C1-4DBC-BA56-C1C2050F3C73}" srcOrd="0" destOrd="0" presId="urn:microsoft.com/office/officeart/2005/8/layout/hierarchy3"/>
    <dgm:cxn modelId="{E6889FF9-9236-4128-BBD7-55003DFB6276}" type="presOf" srcId="{8BCF88F6-A4BC-414B-A91B-881B7C32A5FC}" destId="{5FFAB2C0-951B-42D3-808D-0027842D6C53}" srcOrd="0" destOrd="0" presId="urn:microsoft.com/office/officeart/2005/8/layout/hierarchy3"/>
    <dgm:cxn modelId="{6A694650-DF1D-4FCF-B751-69D3E029BA90}" type="presParOf" srcId="{5491D4B9-AEB0-44BA-A1D3-6CD64621E587}" destId="{D8B0A5DD-0F3A-460C-90BF-DB427EB599E1}" srcOrd="0" destOrd="0" presId="urn:microsoft.com/office/officeart/2005/8/layout/hierarchy3"/>
    <dgm:cxn modelId="{EF7E55F4-8EA7-4699-BA85-81B2E64DB947}" type="presParOf" srcId="{D8B0A5DD-0F3A-460C-90BF-DB427EB599E1}" destId="{0C7D402D-8862-4115-B8A0-EFFB328850ED}" srcOrd="0" destOrd="0" presId="urn:microsoft.com/office/officeart/2005/8/layout/hierarchy3"/>
    <dgm:cxn modelId="{D7ECB76A-0145-4884-9361-40427F4CF83A}" type="presParOf" srcId="{0C7D402D-8862-4115-B8A0-EFFB328850ED}" destId="{E04C309C-F272-4B68-B368-D6DC9ECD9469}" srcOrd="0" destOrd="0" presId="urn:microsoft.com/office/officeart/2005/8/layout/hierarchy3"/>
    <dgm:cxn modelId="{439EF960-2DCE-4F88-9F83-8DBD788E9594}" type="presParOf" srcId="{0C7D402D-8862-4115-B8A0-EFFB328850ED}" destId="{86709B21-FFAB-4551-A021-603ABF6880C3}" srcOrd="1" destOrd="0" presId="urn:microsoft.com/office/officeart/2005/8/layout/hierarchy3"/>
    <dgm:cxn modelId="{371ADA6F-61ED-4C7D-98A4-16A175F80955}" type="presParOf" srcId="{D8B0A5DD-0F3A-460C-90BF-DB427EB599E1}" destId="{3E19E9A5-8543-414C-A513-6BFE2A336249}" srcOrd="1" destOrd="0" presId="urn:microsoft.com/office/officeart/2005/8/layout/hierarchy3"/>
    <dgm:cxn modelId="{64415A46-20B3-46F0-BAA6-82540CCACFED}" type="presParOf" srcId="{3E19E9A5-8543-414C-A513-6BFE2A336249}" destId="{B8617B23-EA75-4597-A5AC-F1ED84A41371}" srcOrd="0" destOrd="0" presId="urn:microsoft.com/office/officeart/2005/8/layout/hierarchy3"/>
    <dgm:cxn modelId="{3803D090-B074-4000-A447-E07ED0A644F6}" type="presParOf" srcId="{3E19E9A5-8543-414C-A513-6BFE2A336249}" destId="{ED83DF5E-1263-483F-8BCF-A80639BF4481}" srcOrd="1" destOrd="0" presId="urn:microsoft.com/office/officeart/2005/8/layout/hierarchy3"/>
    <dgm:cxn modelId="{AF4B49AE-FBE5-4752-9A0E-67456C997041}" type="presParOf" srcId="{3E19E9A5-8543-414C-A513-6BFE2A336249}" destId="{5FFAB2C0-951B-42D3-808D-0027842D6C53}" srcOrd="2" destOrd="0" presId="urn:microsoft.com/office/officeart/2005/8/layout/hierarchy3"/>
    <dgm:cxn modelId="{2343CAE9-1BFB-4D80-B9A3-C8EEA43C04EC}" type="presParOf" srcId="{3E19E9A5-8543-414C-A513-6BFE2A336249}" destId="{075024F6-7D2A-4874-B66D-A5E6BE5BCC5C}" srcOrd="3" destOrd="0" presId="urn:microsoft.com/office/officeart/2005/8/layout/hierarchy3"/>
    <dgm:cxn modelId="{A3186FC3-DF76-47DF-BAAF-B161693D690F}" type="presParOf" srcId="{3E19E9A5-8543-414C-A513-6BFE2A336249}" destId="{A47B841D-29EE-44D8-8857-83AA4B4535D5}" srcOrd="4" destOrd="0" presId="urn:microsoft.com/office/officeart/2005/8/layout/hierarchy3"/>
    <dgm:cxn modelId="{285D48D1-2461-47B9-B458-D43289E01A41}" type="presParOf" srcId="{3E19E9A5-8543-414C-A513-6BFE2A336249}" destId="{4F6EFFDA-63C1-4DBC-BA56-C1C2050F3C73}" srcOrd="5" destOrd="0" presId="urn:microsoft.com/office/officeart/2005/8/layout/hierarchy3"/>
    <dgm:cxn modelId="{3BDD8FE7-BB0B-4608-A448-83AB9C3ACAB4}" type="presParOf" srcId="{3E19E9A5-8543-414C-A513-6BFE2A336249}" destId="{E8E57ECA-E42E-4313-AFEC-038B8D0F78E7}" srcOrd="6" destOrd="0" presId="urn:microsoft.com/office/officeart/2005/8/layout/hierarchy3"/>
    <dgm:cxn modelId="{BB50944E-DA9F-4151-99EA-BC971120ACEE}" type="presParOf" srcId="{3E19E9A5-8543-414C-A513-6BFE2A336249}" destId="{ACAF3DE4-D116-4189-AF2E-70F67B37A77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13EE0-0D4A-4CC8-8030-F632260D474E}"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n-US"/>
        </a:p>
      </dgm:t>
    </dgm:pt>
    <dgm:pt modelId="{34297607-6F7C-47F4-B686-418CC506047E}">
      <dgm:prSet phldrT="[Text]" custT="1"/>
      <dgm:spPr/>
      <dgm:t>
        <a:bodyPr/>
        <a:lstStyle/>
        <a:p>
          <a:r>
            <a:rPr lang="en-US" sz="1900" dirty="0"/>
            <a:t>RO Director</a:t>
          </a:r>
        </a:p>
      </dgm:t>
    </dgm:pt>
    <dgm:pt modelId="{69703DE6-6604-43F1-879D-1C4065B57F22}" type="parTrans" cxnId="{C75589E4-FE82-4722-A55D-50C991B28F12}">
      <dgm:prSet/>
      <dgm:spPr/>
      <dgm:t>
        <a:bodyPr/>
        <a:lstStyle/>
        <a:p>
          <a:endParaRPr lang="en-US"/>
        </a:p>
      </dgm:t>
    </dgm:pt>
    <dgm:pt modelId="{7955A63D-E4FB-4535-B226-79FED4D9CC15}" type="sibTrans" cxnId="{C75589E4-FE82-4722-A55D-50C991B28F12}">
      <dgm:prSet/>
      <dgm:spPr/>
      <dgm:t>
        <a:bodyPr/>
        <a:lstStyle/>
        <a:p>
          <a:endParaRPr lang="en-US"/>
        </a:p>
      </dgm:t>
    </dgm:pt>
    <dgm:pt modelId="{75763448-BAAD-4E76-AEF8-4AF851612AF3}" type="asst">
      <dgm:prSet phldrT="[Text]" custT="1"/>
      <dgm:spPr>
        <a:solidFill>
          <a:schemeClr val="accent5">
            <a:lumMod val="40000"/>
            <a:lumOff val="60000"/>
            <a:alpha val="90000"/>
          </a:schemeClr>
        </a:solidFill>
      </dgm:spPr>
      <dgm:t>
        <a:bodyPr/>
        <a:lstStyle/>
        <a:p>
          <a:r>
            <a:rPr lang="en-US" sz="1400" dirty="0"/>
            <a:t>Accept</a:t>
          </a:r>
        </a:p>
      </dgm:t>
    </dgm:pt>
    <dgm:pt modelId="{93D00129-EB91-40F9-9CE1-3C436208E3CB}" type="parTrans" cxnId="{AECA1245-275B-428B-9F63-0A03BE0B5CE1}">
      <dgm:prSet/>
      <dgm:spPr/>
      <dgm:t>
        <a:bodyPr/>
        <a:lstStyle/>
        <a:p>
          <a:endParaRPr lang="en-US"/>
        </a:p>
      </dgm:t>
    </dgm:pt>
    <dgm:pt modelId="{494D3A61-7CF6-4A27-9030-B350E535A890}" type="sibTrans" cxnId="{AECA1245-275B-428B-9F63-0A03BE0B5CE1}">
      <dgm:prSet/>
      <dgm:spPr/>
      <dgm:t>
        <a:bodyPr/>
        <a:lstStyle/>
        <a:p>
          <a:endParaRPr lang="en-US"/>
        </a:p>
      </dgm:t>
    </dgm:pt>
    <dgm:pt modelId="{49EFEFDB-8F6D-4FE8-90CC-5ED76B511B18}" type="asst">
      <dgm:prSet phldrT="[Text]" custT="1"/>
      <dgm:spPr>
        <a:solidFill>
          <a:schemeClr val="accent4">
            <a:lumMod val="60000"/>
            <a:lumOff val="40000"/>
            <a:alpha val="90000"/>
          </a:schemeClr>
        </a:solidFill>
      </dgm:spPr>
      <dgm:t>
        <a:bodyPr/>
        <a:lstStyle/>
        <a:p>
          <a:r>
            <a:rPr lang="en-US" sz="1400" dirty="0"/>
            <a:t>Return to Reviewer</a:t>
          </a:r>
        </a:p>
      </dgm:t>
    </dgm:pt>
    <dgm:pt modelId="{4A379057-1666-4E1D-AD9E-2D0297DAA94E}" type="parTrans" cxnId="{4315DBE0-1120-4B54-A4A2-29510A6D29D0}">
      <dgm:prSet/>
      <dgm:spPr/>
      <dgm:t>
        <a:bodyPr/>
        <a:lstStyle/>
        <a:p>
          <a:endParaRPr lang="en-US"/>
        </a:p>
      </dgm:t>
    </dgm:pt>
    <dgm:pt modelId="{E4EB6833-42FE-443A-86F3-C08B90C98B6D}" type="sibTrans" cxnId="{4315DBE0-1120-4B54-A4A2-29510A6D29D0}">
      <dgm:prSet/>
      <dgm:spPr/>
      <dgm:t>
        <a:bodyPr/>
        <a:lstStyle/>
        <a:p>
          <a:endParaRPr lang="en-US"/>
        </a:p>
      </dgm:t>
    </dgm:pt>
    <dgm:pt modelId="{BCF96F81-F550-4675-85BE-20C0D651FF7A}" type="asst">
      <dgm:prSet phldrT="[Text]" custT="1"/>
      <dgm:spPr>
        <a:solidFill>
          <a:schemeClr val="accent2">
            <a:lumMod val="20000"/>
            <a:lumOff val="80000"/>
            <a:alpha val="90000"/>
          </a:schemeClr>
        </a:solidFill>
      </dgm:spPr>
      <dgm:t>
        <a:bodyPr/>
        <a:lstStyle/>
        <a:p>
          <a:r>
            <a:rPr lang="en-US" sz="1400" dirty="0"/>
            <a:t>Recommend Accept</a:t>
          </a:r>
        </a:p>
      </dgm:t>
    </dgm:pt>
    <dgm:pt modelId="{63B2440F-A121-4CFE-84CF-D2D7D5513948}" type="parTrans" cxnId="{2901B66A-CB57-4C18-8F84-051773687DC4}">
      <dgm:prSet/>
      <dgm:spPr/>
      <dgm:t>
        <a:bodyPr/>
        <a:lstStyle/>
        <a:p>
          <a:endParaRPr lang="en-US"/>
        </a:p>
      </dgm:t>
    </dgm:pt>
    <dgm:pt modelId="{376DB7CE-475C-487B-AA42-946E63D21C83}" type="sibTrans" cxnId="{2901B66A-CB57-4C18-8F84-051773687DC4}">
      <dgm:prSet/>
      <dgm:spPr/>
      <dgm:t>
        <a:bodyPr/>
        <a:lstStyle/>
        <a:p>
          <a:endParaRPr lang="en-US"/>
        </a:p>
      </dgm:t>
    </dgm:pt>
    <dgm:pt modelId="{87FE189A-F948-4F6E-A5D5-8B39BE83F22A}" type="asst">
      <dgm:prSet phldrT="[Text]" custT="1"/>
      <dgm:spPr>
        <a:solidFill>
          <a:schemeClr val="accent3">
            <a:lumMod val="20000"/>
            <a:lumOff val="80000"/>
            <a:alpha val="90000"/>
          </a:schemeClr>
        </a:solidFill>
      </dgm:spPr>
      <dgm:t>
        <a:bodyPr/>
        <a:lstStyle/>
        <a:p>
          <a:r>
            <a:rPr lang="en-US" sz="1400" dirty="0"/>
            <a:t>Refuse</a:t>
          </a:r>
        </a:p>
      </dgm:t>
    </dgm:pt>
    <dgm:pt modelId="{99DEEDC0-19F5-4EBE-AB39-87FC42447785}" type="parTrans" cxnId="{E0AAB49C-B3FD-4711-9DBA-5A6802572F85}">
      <dgm:prSet/>
      <dgm:spPr/>
      <dgm:t>
        <a:bodyPr/>
        <a:lstStyle/>
        <a:p>
          <a:endParaRPr lang="en-US"/>
        </a:p>
      </dgm:t>
    </dgm:pt>
    <dgm:pt modelId="{9D9262F6-5EAE-4C9C-8F2A-51C76256C0FB}" type="sibTrans" cxnId="{E0AAB49C-B3FD-4711-9DBA-5A6802572F85}">
      <dgm:prSet/>
      <dgm:spPr/>
      <dgm:t>
        <a:bodyPr/>
        <a:lstStyle/>
        <a:p>
          <a:endParaRPr lang="en-US"/>
        </a:p>
      </dgm:t>
    </dgm:pt>
    <dgm:pt modelId="{5491D4B9-AEB0-44BA-A1D3-6CD64621E587}" type="pres">
      <dgm:prSet presAssocID="{03613EE0-0D4A-4CC8-8030-F632260D474E}" presName="diagram" presStyleCnt="0">
        <dgm:presLayoutVars>
          <dgm:chPref val="1"/>
          <dgm:dir/>
          <dgm:animOne val="branch"/>
          <dgm:animLvl val="lvl"/>
          <dgm:resizeHandles/>
        </dgm:presLayoutVars>
      </dgm:prSet>
      <dgm:spPr/>
    </dgm:pt>
    <dgm:pt modelId="{D8B0A5DD-0F3A-460C-90BF-DB427EB599E1}" type="pres">
      <dgm:prSet presAssocID="{34297607-6F7C-47F4-B686-418CC506047E}" presName="root" presStyleCnt="0"/>
      <dgm:spPr/>
    </dgm:pt>
    <dgm:pt modelId="{0C7D402D-8862-4115-B8A0-EFFB328850ED}" type="pres">
      <dgm:prSet presAssocID="{34297607-6F7C-47F4-B686-418CC506047E}" presName="rootComposite" presStyleCnt="0"/>
      <dgm:spPr/>
    </dgm:pt>
    <dgm:pt modelId="{E04C309C-F272-4B68-B368-D6DC9ECD9469}" type="pres">
      <dgm:prSet presAssocID="{34297607-6F7C-47F4-B686-418CC506047E}" presName="rootText" presStyleLbl="node1" presStyleIdx="0" presStyleCnt="1"/>
      <dgm:spPr/>
    </dgm:pt>
    <dgm:pt modelId="{86709B21-FFAB-4551-A021-603ABF6880C3}" type="pres">
      <dgm:prSet presAssocID="{34297607-6F7C-47F4-B686-418CC506047E}" presName="rootConnector" presStyleLbl="node1" presStyleIdx="0" presStyleCnt="1"/>
      <dgm:spPr/>
    </dgm:pt>
    <dgm:pt modelId="{3E19E9A5-8543-414C-A513-6BFE2A336249}" type="pres">
      <dgm:prSet presAssocID="{34297607-6F7C-47F4-B686-418CC506047E}" presName="childShape" presStyleCnt="0"/>
      <dgm:spPr/>
    </dgm:pt>
    <dgm:pt modelId="{B8617B23-EA75-4597-A5AC-F1ED84A41371}" type="pres">
      <dgm:prSet presAssocID="{93D00129-EB91-40F9-9CE1-3C436208E3CB}" presName="Name13" presStyleLbl="parChTrans1D2" presStyleIdx="0" presStyleCnt="4"/>
      <dgm:spPr/>
    </dgm:pt>
    <dgm:pt modelId="{ED83DF5E-1263-483F-8BCF-A80639BF4481}" type="pres">
      <dgm:prSet presAssocID="{75763448-BAAD-4E76-AEF8-4AF851612AF3}" presName="childText" presStyleLbl="bgAcc1" presStyleIdx="0" presStyleCnt="4">
        <dgm:presLayoutVars>
          <dgm:bulletEnabled val="1"/>
        </dgm:presLayoutVars>
      </dgm:prSet>
      <dgm:spPr/>
    </dgm:pt>
    <dgm:pt modelId="{EEA84845-93AB-4979-AC38-6336A3A16040}" type="pres">
      <dgm:prSet presAssocID="{99DEEDC0-19F5-4EBE-AB39-87FC42447785}" presName="Name13" presStyleLbl="parChTrans1D2" presStyleIdx="1" presStyleCnt="4"/>
      <dgm:spPr/>
    </dgm:pt>
    <dgm:pt modelId="{5EDD7041-FFB8-4142-881E-C16D84CC67EB}" type="pres">
      <dgm:prSet presAssocID="{87FE189A-F948-4F6E-A5D5-8B39BE83F22A}" presName="childText" presStyleLbl="bgAcc1" presStyleIdx="1" presStyleCnt="4">
        <dgm:presLayoutVars>
          <dgm:bulletEnabled val="1"/>
        </dgm:presLayoutVars>
      </dgm:prSet>
      <dgm:spPr/>
    </dgm:pt>
    <dgm:pt modelId="{32A06FD8-63C5-478D-8AE0-6C2A3BB3C864}" type="pres">
      <dgm:prSet presAssocID="{63B2440F-A121-4CFE-84CF-D2D7D5513948}" presName="Name13" presStyleLbl="parChTrans1D2" presStyleIdx="2" presStyleCnt="4"/>
      <dgm:spPr/>
    </dgm:pt>
    <dgm:pt modelId="{339B4487-4E8D-41CF-9E00-075F780D69BC}" type="pres">
      <dgm:prSet presAssocID="{BCF96F81-F550-4675-85BE-20C0D651FF7A}" presName="childText" presStyleLbl="bgAcc1" presStyleIdx="2" presStyleCnt="4">
        <dgm:presLayoutVars>
          <dgm:bulletEnabled val="1"/>
        </dgm:presLayoutVars>
      </dgm:prSet>
      <dgm:spPr/>
    </dgm:pt>
    <dgm:pt modelId="{CA2923C2-C3F5-4B12-AFF9-0EF824333BA5}" type="pres">
      <dgm:prSet presAssocID="{4A379057-1666-4E1D-AD9E-2D0297DAA94E}" presName="Name13" presStyleLbl="parChTrans1D2" presStyleIdx="3" presStyleCnt="4"/>
      <dgm:spPr/>
    </dgm:pt>
    <dgm:pt modelId="{4FE47FF0-1798-4C2F-B580-2C997D7DA0A9}" type="pres">
      <dgm:prSet presAssocID="{49EFEFDB-8F6D-4FE8-90CC-5ED76B511B18}" presName="childText" presStyleLbl="bgAcc1" presStyleIdx="3" presStyleCnt="4">
        <dgm:presLayoutVars>
          <dgm:bulletEnabled val="1"/>
        </dgm:presLayoutVars>
      </dgm:prSet>
      <dgm:spPr/>
    </dgm:pt>
  </dgm:ptLst>
  <dgm:cxnLst>
    <dgm:cxn modelId="{A7444511-BD41-48AC-852D-5340C8FB5F0E}" type="presOf" srcId="{49EFEFDB-8F6D-4FE8-90CC-5ED76B511B18}" destId="{4FE47FF0-1798-4C2F-B580-2C997D7DA0A9}" srcOrd="0" destOrd="0" presId="urn:microsoft.com/office/officeart/2005/8/layout/hierarchy3"/>
    <dgm:cxn modelId="{DED0EF2E-7E93-4CD3-9C58-5BDC29ECBD76}" type="presOf" srcId="{03613EE0-0D4A-4CC8-8030-F632260D474E}" destId="{5491D4B9-AEB0-44BA-A1D3-6CD64621E587}" srcOrd="0" destOrd="0" presId="urn:microsoft.com/office/officeart/2005/8/layout/hierarchy3"/>
    <dgm:cxn modelId="{AECA1245-275B-428B-9F63-0A03BE0B5CE1}" srcId="{34297607-6F7C-47F4-B686-418CC506047E}" destId="{75763448-BAAD-4E76-AEF8-4AF851612AF3}" srcOrd="0" destOrd="0" parTransId="{93D00129-EB91-40F9-9CE1-3C436208E3CB}" sibTransId="{494D3A61-7CF6-4A27-9030-B350E535A890}"/>
    <dgm:cxn modelId="{14BBD066-9F10-4812-97EC-12C40C28029B}" type="presOf" srcId="{75763448-BAAD-4E76-AEF8-4AF851612AF3}" destId="{ED83DF5E-1263-483F-8BCF-A80639BF4481}" srcOrd="0" destOrd="0" presId="urn:microsoft.com/office/officeart/2005/8/layout/hierarchy3"/>
    <dgm:cxn modelId="{17B97F6A-2E15-4697-8890-4DBCC0653DC0}" type="presOf" srcId="{87FE189A-F948-4F6E-A5D5-8B39BE83F22A}" destId="{5EDD7041-FFB8-4142-881E-C16D84CC67EB}" srcOrd="0" destOrd="0" presId="urn:microsoft.com/office/officeart/2005/8/layout/hierarchy3"/>
    <dgm:cxn modelId="{2901B66A-CB57-4C18-8F84-051773687DC4}" srcId="{34297607-6F7C-47F4-B686-418CC506047E}" destId="{BCF96F81-F550-4675-85BE-20C0D651FF7A}" srcOrd="2" destOrd="0" parTransId="{63B2440F-A121-4CFE-84CF-D2D7D5513948}" sibTransId="{376DB7CE-475C-487B-AA42-946E63D21C83}"/>
    <dgm:cxn modelId="{1CE35877-1F57-437B-A35A-F4C3696D91B0}" type="presOf" srcId="{63B2440F-A121-4CFE-84CF-D2D7D5513948}" destId="{32A06FD8-63C5-478D-8AE0-6C2A3BB3C864}" srcOrd="0" destOrd="0" presId="urn:microsoft.com/office/officeart/2005/8/layout/hierarchy3"/>
    <dgm:cxn modelId="{886CB67F-E711-4438-8989-8816BE4D2621}" type="presOf" srcId="{99DEEDC0-19F5-4EBE-AB39-87FC42447785}" destId="{EEA84845-93AB-4979-AC38-6336A3A16040}" srcOrd="0" destOrd="0" presId="urn:microsoft.com/office/officeart/2005/8/layout/hierarchy3"/>
    <dgm:cxn modelId="{FEDC8C83-6C14-46B2-B267-0398F00C0D11}" type="presOf" srcId="{93D00129-EB91-40F9-9CE1-3C436208E3CB}" destId="{B8617B23-EA75-4597-A5AC-F1ED84A41371}" srcOrd="0" destOrd="0" presId="urn:microsoft.com/office/officeart/2005/8/layout/hierarchy3"/>
    <dgm:cxn modelId="{9C65E286-612D-479A-B955-AC5D9B137000}" type="presOf" srcId="{34297607-6F7C-47F4-B686-418CC506047E}" destId="{86709B21-FFAB-4551-A021-603ABF6880C3}" srcOrd="1" destOrd="0" presId="urn:microsoft.com/office/officeart/2005/8/layout/hierarchy3"/>
    <dgm:cxn modelId="{E0AAB49C-B3FD-4711-9DBA-5A6802572F85}" srcId="{34297607-6F7C-47F4-B686-418CC506047E}" destId="{87FE189A-F948-4F6E-A5D5-8B39BE83F22A}" srcOrd="1" destOrd="0" parTransId="{99DEEDC0-19F5-4EBE-AB39-87FC42447785}" sibTransId="{9D9262F6-5EAE-4C9C-8F2A-51C76256C0FB}"/>
    <dgm:cxn modelId="{8732ECC7-8F64-434F-9B9F-2560B4A86B81}" type="presOf" srcId="{34297607-6F7C-47F4-B686-418CC506047E}" destId="{E04C309C-F272-4B68-B368-D6DC9ECD9469}" srcOrd="0" destOrd="0" presId="urn:microsoft.com/office/officeart/2005/8/layout/hierarchy3"/>
    <dgm:cxn modelId="{B6E198C8-F2B5-460B-8443-A6743588AC12}" type="presOf" srcId="{BCF96F81-F550-4675-85BE-20C0D651FF7A}" destId="{339B4487-4E8D-41CF-9E00-075F780D69BC}" srcOrd="0" destOrd="0" presId="urn:microsoft.com/office/officeart/2005/8/layout/hierarchy3"/>
    <dgm:cxn modelId="{BA23CCD7-C46C-43CE-8D33-072818482B64}" type="presOf" srcId="{4A379057-1666-4E1D-AD9E-2D0297DAA94E}" destId="{CA2923C2-C3F5-4B12-AFF9-0EF824333BA5}" srcOrd="0" destOrd="0" presId="urn:microsoft.com/office/officeart/2005/8/layout/hierarchy3"/>
    <dgm:cxn modelId="{4315DBE0-1120-4B54-A4A2-29510A6D29D0}" srcId="{34297607-6F7C-47F4-B686-418CC506047E}" destId="{49EFEFDB-8F6D-4FE8-90CC-5ED76B511B18}" srcOrd="3" destOrd="0" parTransId="{4A379057-1666-4E1D-AD9E-2D0297DAA94E}" sibTransId="{E4EB6833-42FE-443A-86F3-C08B90C98B6D}"/>
    <dgm:cxn modelId="{C75589E4-FE82-4722-A55D-50C991B28F12}" srcId="{03613EE0-0D4A-4CC8-8030-F632260D474E}" destId="{34297607-6F7C-47F4-B686-418CC506047E}" srcOrd="0" destOrd="0" parTransId="{69703DE6-6604-43F1-879D-1C4065B57F22}" sibTransId="{7955A63D-E4FB-4535-B226-79FED4D9CC15}"/>
    <dgm:cxn modelId="{6406BB42-846E-4664-9ABC-F594ADA6E80D}" type="presParOf" srcId="{5491D4B9-AEB0-44BA-A1D3-6CD64621E587}" destId="{D8B0A5DD-0F3A-460C-90BF-DB427EB599E1}" srcOrd="0" destOrd="0" presId="urn:microsoft.com/office/officeart/2005/8/layout/hierarchy3"/>
    <dgm:cxn modelId="{E1F62266-A9E4-45C6-95CE-35D050BBA30A}" type="presParOf" srcId="{D8B0A5DD-0F3A-460C-90BF-DB427EB599E1}" destId="{0C7D402D-8862-4115-B8A0-EFFB328850ED}" srcOrd="0" destOrd="0" presId="urn:microsoft.com/office/officeart/2005/8/layout/hierarchy3"/>
    <dgm:cxn modelId="{995F3EFB-3C9E-4C80-83F0-8C84F7B6ECB8}" type="presParOf" srcId="{0C7D402D-8862-4115-B8A0-EFFB328850ED}" destId="{E04C309C-F272-4B68-B368-D6DC9ECD9469}" srcOrd="0" destOrd="0" presId="urn:microsoft.com/office/officeart/2005/8/layout/hierarchy3"/>
    <dgm:cxn modelId="{DEED7CE1-0ABB-4A5D-B430-8F60183FE010}" type="presParOf" srcId="{0C7D402D-8862-4115-B8A0-EFFB328850ED}" destId="{86709B21-FFAB-4551-A021-603ABF6880C3}" srcOrd="1" destOrd="0" presId="urn:microsoft.com/office/officeart/2005/8/layout/hierarchy3"/>
    <dgm:cxn modelId="{BEDD2A6E-D9D8-4460-A206-2F7C1E16A705}" type="presParOf" srcId="{D8B0A5DD-0F3A-460C-90BF-DB427EB599E1}" destId="{3E19E9A5-8543-414C-A513-6BFE2A336249}" srcOrd="1" destOrd="0" presId="urn:microsoft.com/office/officeart/2005/8/layout/hierarchy3"/>
    <dgm:cxn modelId="{CC1AB83E-A516-4CF6-A3E5-577899851E1F}" type="presParOf" srcId="{3E19E9A5-8543-414C-A513-6BFE2A336249}" destId="{B8617B23-EA75-4597-A5AC-F1ED84A41371}" srcOrd="0" destOrd="0" presId="urn:microsoft.com/office/officeart/2005/8/layout/hierarchy3"/>
    <dgm:cxn modelId="{A91AB258-1E4F-471F-AA34-8512BE0A1BA6}" type="presParOf" srcId="{3E19E9A5-8543-414C-A513-6BFE2A336249}" destId="{ED83DF5E-1263-483F-8BCF-A80639BF4481}" srcOrd="1" destOrd="0" presId="urn:microsoft.com/office/officeart/2005/8/layout/hierarchy3"/>
    <dgm:cxn modelId="{80517B2A-8744-4CC7-8D27-C6407306A3CF}" type="presParOf" srcId="{3E19E9A5-8543-414C-A513-6BFE2A336249}" destId="{EEA84845-93AB-4979-AC38-6336A3A16040}" srcOrd="2" destOrd="0" presId="urn:microsoft.com/office/officeart/2005/8/layout/hierarchy3"/>
    <dgm:cxn modelId="{72C61DD9-C8C6-4E07-9646-511693BECBFD}" type="presParOf" srcId="{3E19E9A5-8543-414C-A513-6BFE2A336249}" destId="{5EDD7041-FFB8-4142-881E-C16D84CC67EB}" srcOrd="3" destOrd="0" presId="urn:microsoft.com/office/officeart/2005/8/layout/hierarchy3"/>
    <dgm:cxn modelId="{6D21FE12-86FF-4249-A66E-31D2ABAAD437}" type="presParOf" srcId="{3E19E9A5-8543-414C-A513-6BFE2A336249}" destId="{32A06FD8-63C5-478D-8AE0-6C2A3BB3C864}" srcOrd="4" destOrd="0" presId="urn:microsoft.com/office/officeart/2005/8/layout/hierarchy3"/>
    <dgm:cxn modelId="{B6949F4A-3E2D-4799-8832-9110BC74B100}" type="presParOf" srcId="{3E19E9A5-8543-414C-A513-6BFE2A336249}" destId="{339B4487-4E8D-41CF-9E00-075F780D69BC}" srcOrd="5" destOrd="0" presId="urn:microsoft.com/office/officeart/2005/8/layout/hierarchy3"/>
    <dgm:cxn modelId="{5846B53F-8912-4088-ABDD-61A12E4B259A}" type="presParOf" srcId="{3E19E9A5-8543-414C-A513-6BFE2A336249}" destId="{CA2923C2-C3F5-4B12-AFF9-0EF824333BA5}" srcOrd="6" destOrd="0" presId="urn:microsoft.com/office/officeart/2005/8/layout/hierarchy3"/>
    <dgm:cxn modelId="{D502B272-65E3-4C4A-AE3F-6A73D83C59BC}" type="presParOf" srcId="{3E19E9A5-8543-414C-A513-6BFE2A336249}" destId="{4FE47FF0-1798-4C2F-B580-2C997D7DA0A9}"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613EE0-0D4A-4CC8-8030-F632260D474E}"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n-US"/>
        </a:p>
      </dgm:t>
    </dgm:pt>
    <dgm:pt modelId="{34297607-6F7C-47F4-B686-418CC506047E}">
      <dgm:prSet phldrT="[Text]" custT="1"/>
      <dgm:spPr/>
      <dgm:t>
        <a:bodyPr/>
        <a:lstStyle/>
        <a:p>
          <a:r>
            <a:rPr lang="en-US" sz="1900" dirty="0"/>
            <a:t>VR&amp;E Service Director</a:t>
          </a:r>
        </a:p>
      </dgm:t>
    </dgm:pt>
    <dgm:pt modelId="{69703DE6-6604-43F1-879D-1C4065B57F22}" type="parTrans" cxnId="{C75589E4-FE82-4722-A55D-50C991B28F12}">
      <dgm:prSet/>
      <dgm:spPr/>
      <dgm:t>
        <a:bodyPr/>
        <a:lstStyle/>
        <a:p>
          <a:endParaRPr lang="en-US"/>
        </a:p>
      </dgm:t>
    </dgm:pt>
    <dgm:pt modelId="{7955A63D-E4FB-4535-B226-79FED4D9CC15}" type="sibTrans" cxnId="{C75589E4-FE82-4722-A55D-50C991B28F12}">
      <dgm:prSet/>
      <dgm:spPr/>
      <dgm:t>
        <a:bodyPr/>
        <a:lstStyle/>
        <a:p>
          <a:endParaRPr lang="en-US"/>
        </a:p>
      </dgm:t>
    </dgm:pt>
    <dgm:pt modelId="{75763448-BAAD-4E76-AEF8-4AF851612AF3}" type="asst">
      <dgm:prSet phldrT="[Text]" custT="1"/>
      <dgm:spPr/>
      <dgm:t>
        <a:bodyPr/>
        <a:lstStyle/>
        <a:p>
          <a:r>
            <a:rPr lang="en-US" sz="1400" dirty="0"/>
            <a:t>Accept</a:t>
          </a:r>
        </a:p>
      </dgm:t>
    </dgm:pt>
    <dgm:pt modelId="{93D00129-EB91-40F9-9CE1-3C436208E3CB}" type="parTrans" cxnId="{AECA1245-275B-428B-9F63-0A03BE0B5CE1}">
      <dgm:prSet/>
      <dgm:spPr/>
      <dgm:t>
        <a:bodyPr/>
        <a:lstStyle/>
        <a:p>
          <a:endParaRPr lang="en-US"/>
        </a:p>
      </dgm:t>
    </dgm:pt>
    <dgm:pt modelId="{494D3A61-7CF6-4A27-9030-B350E535A890}" type="sibTrans" cxnId="{AECA1245-275B-428B-9F63-0A03BE0B5CE1}">
      <dgm:prSet/>
      <dgm:spPr/>
      <dgm:t>
        <a:bodyPr/>
        <a:lstStyle/>
        <a:p>
          <a:endParaRPr lang="en-US"/>
        </a:p>
      </dgm:t>
    </dgm:pt>
    <dgm:pt modelId="{42918C41-A4DD-40E3-A1DC-812696B1C62F}" type="asst">
      <dgm:prSet phldrT="[Text]" custT="1"/>
      <dgm:spPr>
        <a:solidFill>
          <a:schemeClr val="accent4">
            <a:lumMod val="60000"/>
            <a:lumOff val="40000"/>
            <a:alpha val="90000"/>
          </a:schemeClr>
        </a:solidFill>
      </dgm:spPr>
      <dgm:t>
        <a:bodyPr/>
        <a:lstStyle/>
        <a:p>
          <a:r>
            <a:rPr lang="en-US" sz="1400" dirty="0"/>
            <a:t>Return to Reviewer</a:t>
          </a:r>
        </a:p>
      </dgm:t>
    </dgm:pt>
    <dgm:pt modelId="{8081821B-BB98-44CC-BCCE-223DA29136DB}" type="parTrans" cxnId="{C91971AD-55DB-417F-AACD-C9020FE55452}">
      <dgm:prSet/>
      <dgm:spPr/>
      <dgm:t>
        <a:bodyPr/>
        <a:lstStyle/>
        <a:p>
          <a:endParaRPr lang="en-US"/>
        </a:p>
      </dgm:t>
    </dgm:pt>
    <dgm:pt modelId="{BAB8FF53-405D-4A9D-89A9-3A03950CF7A5}" type="sibTrans" cxnId="{C91971AD-55DB-417F-AACD-C9020FE55452}">
      <dgm:prSet/>
      <dgm:spPr/>
      <dgm:t>
        <a:bodyPr/>
        <a:lstStyle/>
        <a:p>
          <a:endParaRPr lang="en-US"/>
        </a:p>
      </dgm:t>
    </dgm:pt>
    <dgm:pt modelId="{E2097692-269E-43E0-8EF4-06556305769A}" type="asst">
      <dgm:prSet phldrT="[Text]" custT="1"/>
      <dgm:spPr/>
      <dgm:t>
        <a:bodyPr/>
        <a:lstStyle/>
        <a:p>
          <a:r>
            <a:rPr lang="en-US" sz="1400"/>
            <a:t>Refuse</a:t>
          </a:r>
          <a:endParaRPr lang="en-US" sz="1400" dirty="0"/>
        </a:p>
      </dgm:t>
    </dgm:pt>
    <dgm:pt modelId="{07DA33EF-28E8-47DA-86F0-51A384CF8FBF}" type="parTrans" cxnId="{F9BA54C5-1D26-48CE-A185-1D58231DF726}">
      <dgm:prSet/>
      <dgm:spPr/>
      <dgm:t>
        <a:bodyPr/>
        <a:lstStyle/>
        <a:p>
          <a:endParaRPr lang="en-US"/>
        </a:p>
      </dgm:t>
    </dgm:pt>
    <dgm:pt modelId="{DF5720D4-A199-436C-8653-564F05918D4E}" type="sibTrans" cxnId="{F9BA54C5-1D26-48CE-A185-1D58231DF726}">
      <dgm:prSet/>
      <dgm:spPr/>
      <dgm:t>
        <a:bodyPr/>
        <a:lstStyle/>
        <a:p>
          <a:endParaRPr lang="en-US"/>
        </a:p>
      </dgm:t>
    </dgm:pt>
    <dgm:pt modelId="{5491D4B9-AEB0-44BA-A1D3-6CD64621E587}" type="pres">
      <dgm:prSet presAssocID="{03613EE0-0D4A-4CC8-8030-F632260D474E}" presName="diagram" presStyleCnt="0">
        <dgm:presLayoutVars>
          <dgm:chPref val="1"/>
          <dgm:dir/>
          <dgm:animOne val="branch"/>
          <dgm:animLvl val="lvl"/>
          <dgm:resizeHandles/>
        </dgm:presLayoutVars>
      </dgm:prSet>
      <dgm:spPr/>
    </dgm:pt>
    <dgm:pt modelId="{D8B0A5DD-0F3A-460C-90BF-DB427EB599E1}" type="pres">
      <dgm:prSet presAssocID="{34297607-6F7C-47F4-B686-418CC506047E}" presName="root" presStyleCnt="0"/>
      <dgm:spPr/>
    </dgm:pt>
    <dgm:pt modelId="{0C7D402D-8862-4115-B8A0-EFFB328850ED}" type="pres">
      <dgm:prSet presAssocID="{34297607-6F7C-47F4-B686-418CC506047E}" presName="rootComposite" presStyleCnt="0"/>
      <dgm:spPr/>
    </dgm:pt>
    <dgm:pt modelId="{E04C309C-F272-4B68-B368-D6DC9ECD9469}" type="pres">
      <dgm:prSet presAssocID="{34297607-6F7C-47F4-B686-418CC506047E}" presName="rootText" presStyleLbl="node1" presStyleIdx="0" presStyleCnt="1"/>
      <dgm:spPr/>
    </dgm:pt>
    <dgm:pt modelId="{86709B21-FFAB-4551-A021-603ABF6880C3}" type="pres">
      <dgm:prSet presAssocID="{34297607-6F7C-47F4-B686-418CC506047E}" presName="rootConnector" presStyleLbl="node1" presStyleIdx="0" presStyleCnt="1"/>
      <dgm:spPr/>
    </dgm:pt>
    <dgm:pt modelId="{3E19E9A5-8543-414C-A513-6BFE2A336249}" type="pres">
      <dgm:prSet presAssocID="{34297607-6F7C-47F4-B686-418CC506047E}" presName="childShape" presStyleCnt="0"/>
      <dgm:spPr/>
    </dgm:pt>
    <dgm:pt modelId="{B8617B23-EA75-4597-A5AC-F1ED84A41371}" type="pres">
      <dgm:prSet presAssocID="{93D00129-EB91-40F9-9CE1-3C436208E3CB}" presName="Name13" presStyleLbl="parChTrans1D2" presStyleIdx="0" presStyleCnt="3"/>
      <dgm:spPr/>
    </dgm:pt>
    <dgm:pt modelId="{ED83DF5E-1263-483F-8BCF-A80639BF4481}" type="pres">
      <dgm:prSet presAssocID="{75763448-BAAD-4E76-AEF8-4AF851612AF3}" presName="childText" presStyleLbl="bgAcc1" presStyleIdx="0" presStyleCnt="3">
        <dgm:presLayoutVars>
          <dgm:bulletEnabled val="1"/>
        </dgm:presLayoutVars>
      </dgm:prSet>
      <dgm:spPr/>
    </dgm:pt>
    <dgm:pt modelId="{3956D0E9-FE71-4C6A-8D3F-9D2F69BD4CAD}" type="pres">
      <dgm:prSet presAssocID="{07DA33EF-28E8-47DA-86F0-51A384CF8FBF}" presName="Name13" presStyleLbl="parChTrans1D2" presStyleIdx="1" presStyleCnt="3"/>
      <dgm:spPr/>
    </dgm:pt>
    <dgm:pt modelId="{4C2EF178-FC4F-4AA5-85EC-C422A9D35A60}" type="pres">
      <dgm:prSet presAssocID="{E2097692-269E-43E0-8EF4-06556305769A}" presName="childText" presStyleLbl="bgAcc1" presStyleIdx="1" presStyleCnt="3">
        <dgm:presLayoutVars>
          <dgm:bulletEnabled val="1"/>
        </dgm:presLayoutVars>
      </dgm:prSet>
      <dgm:spPr/>
    </dgm:pt>
    <dgm:pt modelId="{A47B841D-29EE-44D8-8857-83AA4B4535D5}" type="pres">
      <dgm:prSet presAssocID="{8081821B-BB98-44CC-BCCE-223DA29136DB}" presName="Name13" presStyleLbl="parChTrans1D2" presStyleIdx="2" presStyleCnt="3"/>
      <dgm:spPr/>
    </dgm:pt>
    <dgm:pt modelId="{4F6EFFDA-63C1-4DBC-BA56-C1C2050F3C73}" type="pres">
      <dgm:prSet presAssocID="{42918C41-A4DD-40E3-A1DC-812696B1C62F}" presName="childText" presStyleLbl="bgAcc1" presStyleIdx="2" presStyleCnt="3">
        <dgm:presLayoutVars>
          <dgm:bulletEnabled val="1"/>
        </dgm:presLayoutVars>
      </dgm:prSet>
      <dgm:spPr/>
    </dgm:pt>
  </dgm:ptLst>
  <dgm:cxnLst>
    <dgm:cxn modelId="{DED0EF2E-7E93-4CD3-9C58-5BDC29ECBD76}" type="presOf" srcId="{03613EE0-0D4A-4CC8-8030-F632260D474E}" destId="{5491D4B9-AEB0-44BA-A1D3-6CD64621E587}" srcOrd="0" destOrd="0" presId="urn:microsoft.com/office/officeart/2005/8/layout/hierarchy3"/>
    <dgm:cxn modelId="{DC089235-9288-48DF-8B3E-5BAF972D6976}" type="presOf" srcId="{34297607-6F7C-47F4-B686-418CC506047E}" destId="{86709B21-FFAB-4551-A021-603ABF6880C3}" srcOrd="1" destOrd="0" presId="urn:microsoft.com/office/officeart/2005/8/layout/hierarchy3"/>
    <dgm:cxn modelId="{16D90C40-1D3D-42AC-BF6D-D331258AEB27}" type="presOf" srcId="{75763448-BAAD-4E76-AEF8-4AF851612AF3}" destId="{ED83DF5E-1263-483F-8BCF-A80639BF4481}" srcOrd="0" destOrd="0" presId="urn:microsoft.com/office/officeart/2005/8/layout/hierarchy3"/>
    <dgm:cxn modelId="{7984A440-4488-4B5A-883D-3588A31508E3}" type="presOf" srcId="{E2097692-269E-43E0-8EF4-06556305769A}" destId="{4C2EF178-FC4F-4AA5-85EC-C422A9D35A60}" srcOrd="0" destOrd="0" presId="urn:microsoft.com/office/officeart/2005/8/layout/hierarchy3"/>
    <dgm:cxn modelId="{75FFDF41-29E9-401C-A548-98BF78FC5E10}" type="presOf" srcId="{34297607-6F7C-47F4-B686-418CC506047E}" destId="{E04C309C-F272-4B68-B368-D6DC9ECD9469}" srcOrd="0" destOrd="0" presId="urn:microsoft.com/office/officeart/2005/8/layout/hierarchy3"/>
    <dgm:cxn modelId="{AECA1245-275B-428B-9F63-0A03BE0B5CE1}" srcId="{34297607-6F7C-47F4-B686-418CC506047E}" destId="{75763448-BAAD-4E76-AEF8-4AF851612AF3}" srcOrd="0" destOrd="0" parTransId="{93D00129-EB91-40F9-9CE1-3C436208E3CB}" sibTransId="{494D3A61-7CF6-4A27-9030-B350E535A890}"/>
    <dgm:cxn modelId="{0D4D4279-3D11-4FEC-9DA3-77C91531480A}" type="presOf" srcId="{07DA33EF-28E8-47DA-86F0-51A384CF8FBF}" destId="{3956D0E9-FE71-4C6A-8D3F-9D2F69BD4CAD}" srcOrd="0" destOrd="0" presId="urn:microsoft.com/office/officeart/2005/8/layout/hierarchy3"/>
    <dgm:cxn modelId="{C91971AD-55DB-417F-AACD-C9020FE55452}" srcId="{34297607-6F7C-47F4-B686-418CC506047E}" destId="{42918C41-A4DD-40E3-A1DC-812696B1C62F}" srcOrd="2" destOrd="0" parTransId="{8081821B-BB98-44CC-BCCE-223DA29136DB}" sibTransId="{BAB8FF53-405D-4A9D-89A9-3A03950CF7A5}"/>
    <dgm:cxn modelId="{AAC4F8B7-7C17-46CC-B1E9-ADA81C5FDE6D}" type="presOf" srcId="{8081821B-BB98-44CC-BCCE-223DA29136DB}" destId="{A47B841D-29EE-44D8-8857-83AA4B4535D5}" srcOrd="0" destOrd="0" presId="urn:microsoft.com/office/officeart/2005/8/layout/hierarchy3"/>
    <dgm:cxn modelId="{F9BA54C5-1D26-48CE-A185-1D58231DF726}" srcId="{34297607-6F7C-47F4-B686-418CC506047E}" destId="{E2097692-269E-43E0-8EF4-06556305769A}" srcOrd="1" destOrd="0" parTransId="{07DA33EF-28E8-47DA-86F0-51A384CF8FBF}" sibTransId="{DF5720D4-A199-436C-8653-564F05918D4E}"/>
    <dgm:cxn modelId="{E94790D1-4B3F-43A9-8CDC-E44954053044}" type="presOf" srcId="{93D00129-EB91-40F9-9CE1-3C436208E3CB}" destId="{B8617B23-EA75-4597-A5AC-F1ED84A41371}" srcOrd="0" destOrd="0" presId="urn:microsoft.com/office/officeart/2005/8/layout/hierarchy3"/>
    <dgm:cxn modelId="{C75589E4-FE82-4722-A55D-50C991B28F12}" srcId="{03613EE0-0D4A-4CC8-8030-F632260D474E}" destId="{34297607-6F7C-47F4-B686-418CC506047E}" srcOrd="0" destOrd="0" parTransId="{69703DE6-6604-43F1-879D-1C4065B57F22}" sibTransId="{7955A63D-E4FB-4535-B226-79FED4D9CC15}"/>
    <dgm:cxn modelId="{4F8D6BF2-520C-4898-B3AE-1FF228E86996}" type="presOf" srcId="{42918C41-A4DD-40E3-A1DC-812696B1C62F}" destId="{4F6EFFDA-63C1-4DBC-BA56-C1C2050F3C73}" srcOrd="0" destOrd="0" presId="urn:microsoft.com/office/officeart/2005/8/layout/hierarchy3"/>
    <dgm:cxn modelId="{6A694650-DF1D-4FCF-B751-69D3E029BA90}" type="presParOf" srcId="{5491D4B9-AEB0-44BA-A1D3-6CD64621E587}" destId="{D8B0A5DD-0F3A-460C-90BF-DB427EB599E1}" srcOrd="0" destOrd="0" presId="urn:microsoft.com/office/officeart/2005/8/layout/hierarchy3"/>
    <dgm:cxn modelId="{EF7E55F4-8EA7-4699-BA85-81B2E64DB947}" type="presParOf" srcId="{D8B0A5DD-0F3A-460C-90BF-DB427EB599E1}" destId="{0C7D402D-8862-4115-B8A0-EFFB328850ED}" srcOrd="0" destOrd="0" presId="urn:microsoft.com/office/officeart/2005/8/layout/hierarchy3"/>
    <dgm:cxn modelId="{D7ECB76A-0145-4884-9361-40427F4CF83A}" type="presParOf" srcId="{0C7D402D-8862-4115-B8A0-EFFB328850ED}" destId="{E04C309C-F272-4B68-B368-D6DC9ECD9469}" srcOrd="0" destOrd="0" presId="urn:microsoft.com/office/officeart/2005/8/layout/hierarchy3"/>
    <dgm:cxn modelId="{439EF960-2DCE-4F88-9F83-8DBD788E9594}" type="presParOf" srcId="{0C7D402D-8862-4115-B8A0-EFFB328850ED}" destId="{86709B21-FFAB-4551-A021-603ABF6880C3}" srcOrd="1" destOrd="0" presId="urn:microsoft.com/office/officeart/2005/8/layout/hierarchy3"/>
    <dgm:cxn modelId="{371ADA6F-61ED-4C7D-98A4-16A175F80955}" type="presParOf" srcId="{D8B0A5DD-0F3A-460C-90BF-DB427EB599E1}" destId="{3E19E9A5-8543-414C-A513-6BFE2A336249}" srcOrd="1" destOrd="0" presId="urn:microsoft.com/office/officeart/2005/8/layout/hierarchy3"/>
    <dgm:cxn modelId="{64415A46-20B3-46F0-BAA6-82540CCACFED}" type="presParOf" srcId="{3E19E9A5-8543-414C-A513-6BFE2A336249}" destId="{B8617B23-EA75-4597-A5AC-F1ED84A41371}" srcOrd="0" destOrd="0" presId="urn:microsoft.com/office/officeart/2005/8/layout/hierarchy3"/>
    <dgm:cxn modelId="{3803D090-B074-4000-A447-E07ED0A644F6}" type="presParOf" srcId="{3E19E9A5-8543-414C-A513-6BFE2A336249}" destId="{ED83DF5E-1263-483F-8BCF-A80639BF4481}" srcOrd="1" destOrd="0" presId="urn:microsoft.com/office/officeart/2005/8/layout/hierarchy3"/>
    <dgm:cxn modelId="{7FCE301E-6EF2-4A81-86BB-6587F31A02A0}" type="presParOf" srcId="{3E19E9A5-8543-414C-A513-6BFE2A336249}" destId="{3956D0E9-FE71-4C6A-8D3F-9D2F69BD4CAD}" srcOrd="2" destOrd="0" presId="urn:microsoft.com/office/officeart/2005/8/layout/hierarchy3"/>
    <dgm:cxn modelId="{FCFB9FE0-89A6-4B3E-8A7D-CD1A9C00E788}" type="presParOf" srcId="{3E19E9A5-8543-414C-A513-6BFE2A336249}" destId="{4C2EF178-FC4F-4AA5-85EC-C422A9D35A60}" srcOrd="3" destOrd="0" presId="urn:microsoft.com/office/officeart/2005/8/layout/hierarchy3"/>
    <dgm:cxn modelId="{A3186FC3-DF76-47DF-BAAF-B161693D690F}" type="presParOf" srcId="{3E19E9A5-8543-414C-A513-6BFE2A336249}" destId="{A47B841D-29EE-44D8-8857-83AA4B4535D5}" srcOrd="4" destOrd="0" presId="urn:microsoft.com/office/officeart/2005/8/layout/hierarchy3"/>
    <dgm:cxn modelId="{285D48D1-2461-47B9-B458-D43289E01A41}" type="presParOf" srcId="{3E19E9A5-8543-414C-A513-6BFE2A336249}" destId="{4F6EFFDA-63C1-4DBC-BA56-C1C2050F3C73}"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D4C1E-75CE-472C-B5C7-8B4AB62C5F83}">
      <dsp:nvSpPr>
        <dsp:cNvPr id="0" name=""/>
        <dsp:cNvSpPr/>
      </dsp:nvSpPr>
      <dsp:spPr>
        <a:xfrm>
          <a:off x="4836" y="258121"/>
          <a:ext cx="2506075" cy="6265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IPPS</a:t>
          </a:r>
        </a:p>
      </dsp:txBody>
      <dsp:txXfrm>
        <a:off x="23186" y="276471"/>
        <a:ext cx="2469375" cy="589818"/>
      </dsp:txXfrm>
    </dsp:sp>
    <dsp:sp modelId="{851A8F29-B60F-4BDD-9E4D-BF481BCB55F9}">
      <dsp:nvSpPr>
        <dsp:cNvPr id="0" name=""/>
        <dsp:cNvSpPr/>
      </dsp:nvSpPr>
      <dsp:spPr>
        <a:xfrm rot="5400000">
          <a:off x="1203053" y="9394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EAAAF78-24DC-4DEB-ABDD-B8A490E610CE}">
      <dsp:nvSpPr>
        <dsp:cNvPr id="0" name=""/>
        <dsp:cNvSpPr/>
      </dsp:nvSpPr>
      <dsp:spPr>
        <a:xfrm>
          <a:off x="4836" y="1103921"/>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VRC creates Authorization in IPPS</a:t>
          </a:r>
        </a:p>
      </dsp:txBody>
      <dsp:txXfrm>
        <a:off x="23186" y="1122271"/>
        <a:ext cx="2469375" cy="589818"/>
      </dsp:txXfrm>
    </dsp:sp>
    <dsp:sp modelId="{7544B45A-A4CB-4306-A4B4-C9DAE3262D70}">
      <dsp:nvSpPr>
        <dsp:cNvPr id="0" name=""/>
        <dsp:cNvSpPr/>
      </dsp:nvSpPr>
      <dsp:spPr>
        <a:xfrm rot="5400000">
          <a:off x="1203053" y="17852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0B6734-2B9D-4488-AFA8-6BEAB9A1D908}">
      <dsp:nvSpPr>
        <dsp:cNvPr id="0" name=""/>
        <dsp:cNvSpPr/>
      </dsp:nvSpPr>
      <dsp:spPr>
        <a:xfrm>
          <a:off x="4836" y="19497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IPPS sends Authorization to Tungsten</a:t>
          </a:r>
        </a:p>
      </dsp:txBody>
      <dsp:txXfrm>
        <a:off x="23186" y="1968072"/>
        <a:ext cx="2469375" cy="589818"/>
      </dsp:txXfrm>
    </dsp:sp>
    <dsp:sp modelId="{FD28C6F3-34D0-4071-BB8B-BBCCF351082D}">
      <dsp:nvSpPr>
        <dsp:cNvPr id="0" name=""/>
        <dsp:cNvSpPr/>
      </dsp:nvSpPr>
      <dsp:spPr>
        <a:xfrm rot="5400000">
          <a:off x="1203053" y="2631061"/>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FB24A7-855F-488E-B151-AD66FA78C579}">
      <dsp:nvSpPr>
        <dsp:cNvPr id="0" name=""/>
        <dsp:cNvSpPr/>
      </dsp:nvSpPr>
      <dsp:spPr>
        <a:xfrm>
          <a:off x="4836" y="27955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Vendor is notified via email</a:t>
          </a:r>
        </a:p>
      </dsp:txBody>
      <dsp:txXfrm>
        <a:off x="23186" y="2813872"/>
        <a:ext cx="2469375" cy="589818"/>
      </dsp:txXfrm>
    </dsp:sp>
    <dsp:sp modelId="{0E0DD08A-C6B7-46D1-84C6-0B6194FB4BCF}">
      <dsp:nvSpPr>
        <dsp:cNvPr id="0" name=""/>
        <dsp:cNvSpPr/>
      </dsp:nvSpPr>
      <dsp:spPr>
        <a:xfrm>
          <a:off x="2861762" y="258121"/>
          <a:ext cx="2506075" cy="6265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Vendor/Facility </a:t>
          </a:r>
        </a:p>
      </dsp:txBody>
      <dsp:txXfrm>
        <a:off x="2880112" y="276471"/>
        <a:ext cx="2469375" cy="589818"/>
      </dsp:txXfrm>
    </dsp:sp>
    <dsp:sp modelId="{4ACE0616-39D4-4C76-A574-B6ADD3682461}">
      <dsp:nvSpPr>
        <dsp:cNvPr id="0" name=""/>
        <dsp:cNvSpPr/>
      </dsp:nvSpPr>
      <dsp:spPr>
        <a:xfrm rot="5400000">
          <a:off x="4059979" y="9394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EF6746-97B3-45E2-A05E-8DC16CE7F7F8}">
      <dsp:nvSpPr>
        <dsp:cNvPr id="0" name=""/>
        <dsp:cNvSpPr/>
      </dsp:nvSpPr>
      <dsp:spPr>
        <a:xfrm>
          <a:off x="2861762" y="1103921"/>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Vendor locates created </a:t>
          </a:r>
          <a:r>
            <a:rPr lang="en-US" sz="1300" kern="1200" dirty="0">
              <a:solidFill>
                <a:schemeClr val="tx1"/>
              </a:solidFill>
            </a:rPr>
            <a:t>Authorization in Tungsten</a:t>
          </a:r>
        </a:p>
      </dsp:txBody>
      <dsp:txXfrm>
        <a:off x="2880112" y="1122271"/>
        <a:ext cx="2469375" cy="589818"/>
      </dsp:txXfrm>
    </dsp:sp>
    <dsp:sp modelId="{635EB7F5-B1DA-43A2-9F68-444EB1A2519F}">
      <dsp:nvSpPr>
        <dsp:cNvPr id="0" name=""/>
        <dsp:cNvSpPr/>
      </dsp:nvSpPr>
      <dsp:spPr>
        <a:xfrm rot="5400000">
          <a:off x="4059979" y="17852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038FB9-042A-4061-8987-ADB996E64BE4}">
      <dsp:nvSpPr>
        <dsp:cNvPr id="0" name=""/>
        <dsp:cNvSpPr/>
      </dsp:nvSpPr>
      <dsp:spPr>
        <a:xfrm>
          <a:off x="2861762" y="19497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Vendor creates Invoice</a:t>
          </a:r>
        </a:p>
      </dsp:txBody>
      <dsp:txXfrm>
        <a:off x="2880112" y="1968072"/>
        <a:ext cx="2469375" cy="589818"/>
      </dsp:txXfrm>
    </dsp:sp>
    <dsp:sp modelId="{A2667138-7C9E-42F3-804F-0895556815EA}">
      <dsp:nvSpPr>
        <dsp:cNvPr id="0" name=""/>
        <dsp:cNvSpPr/>
      </dsp:nvSpPr>
      <dsp:spPr>
        <a:xfrm rot="5400000">
          <a:off x="4059979" y="2631061"/>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FFA4BA-D46E-4AE3-A591-F019F0ACFA6D}">
      <dsp:nvSpPr>
        <dsp:cNvPr id="0" name=""/>
        <dsp:cNvSpPr/>
      </dsp:nvSpPr>
      <dsp:spPr>
        <a:xfrm>
          <a:off x="2861762" y="27955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Tungsten sends Invoice to IPPS for certification and payment</a:t>
          </a:r>
        </a:p>
      </dsp:txBody>
      <dsp:txXfrm>
        <a:off x="2880112" y="2813872"/>
        <a:ext cx="2469375" cy="589818"/>
      </dsp:txXfrm>
    </dsp:sp>
    <dsp:sp modelId="{690B4BE3-2D83-4B08-A63A-1095E0658DCC}">
      <dsp:nvSpPr>
        <dsp:cNvPr id="0" name=""/>
        <dsp:cNvSpPr/>
      </dsp:nvSpPr>
      <dsp:spPr>
        <a:xfrm rot="5400000">
          <a:off x="4059979" y="3476861"/>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CE1D301-4281-4896-BAAF-8F843698C607}">
      <dsp:nvSpPr>
        <dsp:cNvPr id="0" name=""/>
        <dsp:cNvSpPr/>
      </dsp:nvSpPr>
      <dsp:spPr>
        <a:xfrm>
          <a:off x="2861762" y="36413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Note: School Certifying Official certifies training hours in VA-ONCE (nothing changes with this process)</a:t>
          </a:r>
        </a:p>
      </dsp:txBody>
      <dsp:txXfrm>
        <a:off x="2880112" y="3659672"/>
        <a:ext cx="2469375" cy="589818"/>
      </dsp:txXfrm>
    </dsp:sp>
    <dsp:sp modelId="{0AB9CBB2-F1BE-411A-987F-8CF6CC4C4DF7}">
      <dsp:nvSpPr>
        <dsp:cNvPr id="0" name=""/>
        <dsp:cNvSpPr/>
      </dsp:nvSpPr>
      <dsp:spPr>
        <a:xfrm>
          <a:off x="5718688" y="258121"/>
          <a:ext cx="2506075" cy="62651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IPPS</a:t>
          </a:r>
        </a:p>
      </dsp:txBody>
      <dsp:txXfrm>
        <a:off x="5737038" y="276471"/>
        <a:ext cx="2469375" cy="589818"/>
      </dsp:txXfrm>
    </dsp:sp>
    <dsp:sp modelId="{4493FC94-A9C7-44DB-B2CD-3C930E94ACF2}">
      <dsp:nvSpPr>
        <dsp:cNvPr id="0" name=""/>
        <dsp:cNvSpPr/>
      </dsp:nvSpPr>
      <dsp:spPr>
        <a:xfrm rot="5400000">
          <a:off x="6916905" y="9394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8208563-1F9D-41B0-B0CE-6FCC5399079E}">
      <dsp:nvSpPr>
        <dsp:cNvPr id="0" name=""/>
        <dsp:cNvSpPr/>
      </dsp:nvSpPr>
      <dsp:spPr>
        <a:xfrm>
          <a:off x="5718688" y="1103921"/>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VRC reviews Invoice</a:t>
          </a:r>
        </a:p>
      </dsp:txBody>
      <dsp:txXfrm>
        <a:off x="5737038" y="1122271"/>
        <a:ext cx="2469375" cy="589818"/>
      </dsp:txXfrm>
    </dsp:sp>
    <dsp:sp modelId="{6E66B8E2-DEBF-41B0-A03A-9786240B24CC}">
      <dsp:nvSpPr>
        <dsp:cNvPr id="0" name=""/>
        <dsp:cNvSpPr/>
      </dsp:nvSpPr>
      <dsp:spPr>
        <a:xfrm rot="5400000">
          <a:off x="6916905" y="1785260"/>
          <a:ext cx="109640" cy="109640"/>
        </a:xfrm>
        <a:prstGeom prst="rightArrow">
          <a:avLst>
            <a:gd name="adj1" fmla="val 667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7299725-9C83-4E01-B523-C3BD4AE7031D}">
      <dsp:nvSpPr>
        <dsp:cNvPr id="0" name=""/>
        <dsp:cNvSpPr/>
      </dsp:nvSpPr>
      <dsp:spPr>
        <a:xfrm>
          <a:off x="5718688" y="1949722"/>
          <a:ext cx="2506075" cy="6265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VRC approves and certifies for payment</a:t>
          </a:r>
        </a:p>
      </dsp:txBody>
      <dsp:txXfrm>
        <a:off x="5737038" y="1968072"/>
        <a:ext cx="2469375" cy="589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436DE-E977-42E4-857C-766EEE03139B}">
      <dsp:nvSpPr>
        <dsp:cNvPr id="0" name=""/>
        <dsp:cNvSpPr/>
      </dsp:nvSpPr>
      <dsp:spPr>
        <a:xfrm>
          <a:off x="2529483" y="2464556"/>
          <a:ext cx="91440" cy="718236"/>
        </a:xfrm>
        <a:custGeom>
          <a:avLst/>
          <a:gdLst/>
          <a:ahLst/>
          <a:cxnLst/>
          <a:rect l="0" t="0" r="0" b="0"/>
          <a:pathLst>
            <a:path>
              <a:moveTo>
                <a:pt x="45720" y="0"/>
              </a:moveTo>
              <a:lnTo>
                <a:pt x="45720" y="718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B20F8-6AD3-4B0D-ACB5-A185964A97A9}">
      <dsp:nvSpPr>
        <dsp:cNvPr id="0" name=""/>
        <dsp:cNvSpPr/>
      </dsp:nvSpPr>
      <dsp:spPr>
        <a:xfrm>
          <a:off x="1621577" y="1052068"/>
          <a:ext cx="953625" cy="718236"/>
        </a:xfrm>
        <a:custGeom>
          <a:avLst/>
          <a:gdLst/>
          <a:ahLst/>
          <a:cxnLst/>
          <a:rect l="0" t="0" r="0" b="0"/>
          <a:pathLst>
            <a:path>
              <a:moveTo>
                <a:pt x="0" y="0"/>
              </a:moveTo>
              <a:lnTo>
                <a:pt x="0" y="489457"/>
              </a:lnTo>
              <a:lnTo>
                <a:pt x="953625" y="489457"/>
              </a:lnTo>
              <a:lnTo>
                <a:pt x="953625" y="7182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8F5BA-7643-4F7D-9369-1D1C3281BA68}">
      <dsp:nvSpPr>
        <dsp:cNvPr id="0" name=""/>
        <dsp:cNvSpPr/>
      </dsp:nvSpPr>
      <dsp:spPr>
        <a:xfrm>
          <a:off x="621849" y="2432973"/>
          <a:ext cx="91440" cy="718236"/>
        </a:xfrm>
        <a:custGeom>
          <a:avLst/>
          <a:gdLst/>
          <a:ahLst/>
          <a:cxnLst/>
          <a:rect l="0" t="0" r="0" b="0"/>
          <a:pathLst>
            <a:path>
              <a:moveTo>
                <a:pt x="45720" y="0"/>
              </a:moveTo>
              <a:lnTo>
                <a:pt x="45720" y="718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AA558-ECC5-4D41-B63E-86072C837FA6}">
      <dsp:nvSpPr>
        <dsp:cNvPr id="0" name=""/>
        <dsp:cNvSpPr/>
      </dsp:nvSpPr>
      <dsp:spPr>
        <a:xfrm>
          <a:off x="667569" y="1052068"/>
          <a:ext cx="954008" cy="718236"/>
        </a:xfrm>
        <a:custGeom>
          <a:avLst/>
          <a:gdLst/>
          <a:ahLst/>
          <a:cxnLst/>
          <a:rect l="0" t="0" r="0" b="0"/>
          <a:pathLst>
            <a:path>
              <a:moveTo>
                <a:pt x="954008" y="0"/>
              </a:moveTo>
              <a:lnTo>
                <a:pt x="954008" y="489457"/>
              </a:lnTo>
              <a:lnTo>
                <a:pt x="0" y="489457"/>
              </a:lnTo>
              <a:lnTo>
                <a:pt x="0" y="7182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C73C8-1883-4563-A1FD-B19F203C7B77}">
      <dsp:nvSpPr>
        <dsp:cNvPr id="0" name=""/>
        <dsp:cNvSpPr/>
      </dsp:nvSpPr>
      <dsp:spPr>
        <a:xfrm>
          <a:off x="1013825" y="314974"/>
          <a:ext cx="1215503" cy="737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D8C24-3522-4BE7-8C4E-96B1FC3DEEE0}">
      <dsp:nvSpPr>
        <dsp:cNvPr id="0" name=""/>
        <dsp:cNvSpPr/>
      </dsp:nvSpPr>
      <dsp:spPr>
        <a:xfrm>
          <a:off x="1288223" y="575652"/>
          <a:ext cx="1215503" cy="737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Invoice</a:t>
          </a:r>
        </a:p>
      </dsp:txBody>
      <dsp:txXfrm>
        <a:off x="1309812" y="597241"/>
        <a:ext cx="1172325" cy="693915"/>
      </dsp:txXfrm>
    </dsp:sp>
    <dsp:sp modelId="{3CBBE2DA-1D88-406F-BBA1-B7BE54645D09}">
      <dsp:nvSpPr>
        <dsp:cNvPr id="0" name=""/>
        <dsp:cNvSpPr/>
      </dsp:nvSpPr>
      <dsp:spPr>
        <a:xfrm>
          <a:off x="106529" y="1770305"/>
          <a:ext cx="1122079" cy="6626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A833E-9130-4370-A78C-38D75E9FEEBD}">
      <dsp:nvSpPr>
        <dsp:cNvPr id="0" name=""/>
        <dsp:cNvSpPr/>
      </dsp:nvSpPr>
      <dsp:spPr>
        <a:xfrm>
          <a:off x="380927" y="2030983"/>
          <a:ext cx="1122079" cy="66266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Approved</a:t>
          </a:r>
        </a:p>
      </dsp:txBody>
      <dsp:txXfrm>
        <a:off x="400336" y="2050392"/>
        <a:ext cx="1083261" cy="623849"/>
      </dsp:txXfrm>
    </dsp:sp>
    <dsp:sp modelId="{255B0CF5-1935-425C-A6DA-488B4D0C5B52}">
      <dsp:nvSpPr>
        <dsp:cNvPr id="0" name=""/>
        <dsp:cNvSpPr/>
      </dsp:nvSpPr>
      <dsp:spPr>
        <a:xfrm>
          <a:off x="1214" y="3151210"/>
          <a:ext cx="1332710" cy="7990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DD073-2BA8-46AF-A206-E568EC2443B6}">
      <dsp:nvSpPr>
        <dsp:cNvPr id="0" name=""/>
        <dsp:cNvSpPr/>
      </dsp:nvSpPr>
      <dsp:spPr>
        <a:xfrm>
          <a:off x="275612" y="3411888"/>
          <a:ext cx="1332710" cy="79909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Invoice is Paid</a:t>
          </a:r>
        </a:p>
      </dsp:txBody>
      <dsp:txXfrm>
        <a:off x="299017" y="3435293"/>
        <a:ext cx="1285900" cy="752289"/>
      </dsp:txXfrm>
    </dsp:sp>
    <dsp:sp modelId="{B2CDE775-481E-4EC1-9C22-0D20B57D8CAB}">
      <dsp:nvSpPr>
        <dsp:cNvPr id="0" name=""/>
        <dsp:cNvSpPr/>
      </dsp:nvSpPr>
      <dsp:spPr>
        <a:xfrm>
          <a:off x="2013781" y="1770305"/>
          <a:ext cx="1122845" cy="6942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9D04E-23DE-429F-8497-29FFD745E477}">
      <dsp:nvSpPr>
        <dsp:cNvPr id="0" name=""/>
        <dsp:cNvSpPr/>
      </dsp:nvSpPr>
      <dsp:spPr>
        <a:xfrm>
          <a:off x="2288179" y="2030983"/>
          <a:ext cx="1122845" cy="6942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Refuse</a:t>
          </a:r>
        </a:p>
      </dsp:txBody>
      <dsp:txXfrm>
        <a:off x="2308513" y="2051317"/>
        <a:ext cx="1082177" cy="653583"/>
      </dsp:txXfrm>
    </dsp:sp>
    <dsp:sp modelId="{07781A1E-C948-4D2E-A90F-A0CC8D7E8D99}">
      <dsp:nvSpPr>
        <dsp:cNvPr id="0" name=""/>
        <dsp:cNvSpPr/>
      </dsp:nvSpPr>
      <dsp:spPr>
        <a:xfrm>
          <a:off x="1882720" y="3182793"/>
          <a:ext cx="1384966" cy="7550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FB141-851E-4A8D-B7A2-7FDD1A8E6644}">
      <dsp:nvSpPr>
        <dsp:cNvPr id="0" name=""/>
        <dsp:cNvSpPr/>
      </dsp:nvSpPr>
      <dsp:spPr>
        <a:xfrm>
          <a:off x="2157118" y="3443471"/>
          <a:ext cx="1384966" cy="7550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Back to Service Provider</a:t>
          </a:r>
        </a:p>
      </dsp:txBody>
      <dsp:txXfrm>
        <a:off x="2179233" y="3465586"/>
        <a:ext cx="1340736" cy="710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436DE-E977-42E4-857C-766EEE03139B}">
      <dsp:nvSpPr>
        <dsp:cNvPr id="0" name=""/>
        <dsp:cNvSpPr/>
      </dsp:nvSpPr>
      <dsp:spPr>
        <a:xfrm>
          <a:off x="4085070" y="1590027"/>
          <a:ext cx="91440" cy="296043"/>
        </a:xfrm>
        <a:custGeom>
          <a:avLst/>
          <a:gdLst/>
          <a:ahLst/>
          <a:cxnLst/>
          <a:rect l="0" t="0" r="0" b="0"/>
          <a:pathLst>
            <a:path>
              <a:moveTo>
                <a:pt x="45720" y="0"/>
              </a:moveTo>
              <a:lnTo>
                <a:pt x="45720" y="2960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B20F8-6AD3-4B0D-ACB5-A185964A97A9}">
      <dsp:nvSpPr>
        <dsp:cNvPr id="0" name=""/>
        <dsp:cNvSpPr/>
      </dsp:nvSpPr>
      <dsp:spPr>
        <a:xfrm>
          <a:off x="3508732" y="647609"/>
          <a:ext cx="622058" cy="296043"/>
        </a:xfrm>
        <a:custGeom>
          <a:avLst/>
          <a:gdLst/>
          <a:ahLst/>
          <a:cxnLst/>
          <a:rect l="0" t="0" r="0" b="0"/>
          <a:pathLst>
            <a:path>
              <a:moveTo>
                <a:pt x="0" y="0"/>
              </a:moveTo>
              <a:lnTo>
                <a:pt x="0" y="201744"/>
              </a:lnTo>
              <a:lnTo>
                <a:pt x="622058" y="201744"/>
              </a:lnTo>
              <a:lnTo>
                <a:pt x="622058" y="2960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EE869B-2574-4930-853A-6E223ECE801B}">
      <dsp:nvSpPr>
        <dsp:cNvPr id="0" name=""/>
        <dsp:cNvSpPr/>
      </dsp:nvSpPr>
      <dsp:spPr>
        <a:xfrm>
          <a:off x="4707128" y="3474863"/>
          <a:ext cx="91440" cy="296043"/>
        </a:xfrm>
        <a:custGeom>
          <a:avLst/>
          <a:gdLst/>
          <a:ahLst/>
          <a:cxnLst/>
          <a:rect l="0" t="0" r="0" b="0"/>
          <a:pathLst>
            <a:path>
              <a:moveTo>
                <a:pt x="45720" y="0"/>
              </a:moveTo>
              <a:lnTo>
                <a:pt x="4572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FE8DA-3A7F-41F8-BDA2-E302793330FE}">
      <dsp:nvSpPr>
        <dsp:cNvPr id="0" name=""/>
        <dsp:cNvSpPr/>
      </dsp:nvSpPr>
      <dsp:spPr>
        <a:xfrm>
          <a:off x="2886674" y="2532445"/>
          <a:ext cx="1866174" cy="296043"/>
        </a:xfrm>
        <a:custGeom>
          <a:avLst/>
          <a:gdLst/>
          <a:ahLst/>
          <a:cxnLst/>
          <a:rect l="0" t="0" r="0" b="0"/>
          <a:pathLst>
            <a:path>
              <a:moveTo>
                <a:pt x="0" y="0"/>
              </a:moveTo>
              <a:lnTo>
                <a:pt x="0" y="201744"/>
              </a:lnTo>
              <a:lnTo>
                <a:pt x="1866174" y="201744"/>
              </a:lnTo>
              <a:lnTo>
                <a:pt x="1866174"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65369-D7DD-4476-82AC-04BED8C04810}">
      <dsp:nvSpPr>
        <dsp:cNvPr id="0" name=""/>
        <dsp:cNvSpPr/>
      </dsp:nvSpPr>
      <dsp:spPr>
        <a:xfrm>
          <a:off x="3463012" y="3474863"/>
          <a:ext cx="91440" cy="296043"/>
        </a:xfrm>
        <a:custGeom>
          <a:avLst/>
          <a:gdLst/>
          <a:ahLst/>
          <a:cxnLst/>
          <a:rect l="0" t="0" r="0" b="0"/>
          <a:pathLst>
            <a:path>
              <a:moveTo>
                <a:pt x="45720" y="0"/>
              </a:moveTo>
              <a:lnTo>
                <a:pt x="4572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68D45-CA84-4508-BEDC-FC3C2F21166B}">
      <dsp:nvSpPr>
        <dsp:cNvPr id="0" name=""/>
        <dsp:cNvSpPr/>
      </dsp:nvSpPr>
      <dsp:spPr>
        <a:xfrm>
          <a:off x="2886674" y="2532445"/>
          <a:ext cx="622058" cy="296043"/>
        </a:xfrm>
        <a:custGeom>
          <a:avLst/>
          <a:gdLst/>
          <a:ahLst/>
          <a:cxnLst/>
          <a:rect l="0" t="0" r="0" b="0"/>
          <a:pathLst>
            <a:path>
              <a:moveTo>
                <a:pt x="0" y="0"/>
              </a:moveTo>
              <a:lnTo>
                <a:pt x="0" y="201744"/>
              </a:lnTo>
              <a:lnTo>
                <a:pt x="622058" y="201744"/>
              </a:lnTo>
              <a:lnTo>
                <a:pt x="622058"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E4FF3-042B-48AE-8BED-57B7C6F5C79F}">
      <dsp:nvSpPr>
        <dsp:cNvPr id="0" name=""/>
        <dsp:cNvSpPr/>
      </dsp:nvSpPr>
      <dsp:spPr>
        <a:xfrm>
          <a:off x="2218896" y="3474863"/>
          <a:ext cx="91440" cy="296043"/>
        </a:xfrm>
        <a:custGeom>
          <a:avLst/>
          <a:gdLst/>
          <a:ahLst/>
          <a:cxnLst/>
          <a:rect l="0" t="0" r="0" b="0"/>
          <a:pathLst>
            <a:path>
              <a:moveTo>
                <a:pt x="45720" y="0"/>
              </a:moveTo>
              <a:lnTo>
                <a:pt x="4572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EF181-75C5-4D23-800A-632176AF2CFC}">
      <dsp:nvSpPr>
        <dsp:cNvPr id="0" name=""/>
        <dsp:cNvSpPr/>
      </dsp:nvSpPr>
      <dsp:spPr>
        <a:xfrm>
          <a:off x="2264616" y="2532445"/>
          <a:ext cx="622058" cy="296043"/>
        </a:xfrm>
        <a:custGeom>
          <a:avLst/>
          <a:gdLst/>
          <a:ahLst/>
          <a:cxnLst/>
          <a:rect l="0" t="0" r="0" b="0"/>
          <a:pathLst>
            <a:path>
              <a:moveTo>
                <a:pt x="622058" y="0"/>
              </a:moveTo>
              <a:lnTo>
                <a:pt x="622058" y="201744"/>
              </a:lnTo>
              <a:lnTo>
                <a:pt x="0" y="201744"/>
              </a:lnTo>
              <a:lnTo>
                <a:pt x="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FB8BF-4C1D-4D91-9DFD-37346D075E09}">
      <dsp:nvSpPr>
        <dsp:cNvPr id="0" name=""/>
        <dsp:cNvSpPr/>
      </dsp:nvSpPr>
      <dsp:spPr>
        <a:xfrm>
          <a:off x="974780" y="3474863"/>
          <a:ext cx="91440" cy="296043"/>
        </a:xfrm>
        <a:custGeom>
          <a:avLst/>
          <a:gdLst/>
          <a:ahLst/>
          <a:cxnLst/>
          <a:rect l="0" t="0" r="0" b="0"/>
          <a:pathLst>
            <a:path>
              <a:moveTo>
                <a:pt x="45720" y="0"/>
              </a:moveTo>
              <a:lnTo>
                <a:pt x="4572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DE358-66D9-4FB5-82B1-442918A57DFB}">
      <dsp:nvSpPr>
        <dsp:cNvPr id="0" name=""/>
        <dsp:cNvSpPr/>
      </dsp:nvSpPr>
      <dsp:spPr>
        <a:xfrm>
          <a:off x="1020500" y="2532445"/>
          <a:ext cx="1866174" cy="296043"/>
        </a:xfrm>
        <a:custGeom>
          <a:avLst/>
          <a:gdLst/>
          <a:ahLst/>
          <a:cxnLst/>
          <a:rect l="0" t="0" r="0" b="0"/>
          <a:pathLst>
            <a:path>
              <a:moveTo>
                <a:pt x="1866174" y="0"/>
              </a:moveTo>
              <a:lnTo>
                <a:pt x="1866174" y="201744"/>
              </a:lnTo>
              <a:lnTo>
                <a:pt x="0" y="201744"/>
              </a:lnTo>
              <a:lnTo>
                <a:pt x="0" y="2960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8F5BA-7643-4F7D-9369-1D1C3281BA68}">
      <dsp:nvSpPr>
        <dsp:cNvPr id="0" name=""/>
        <dsp:cNvSpPr/>
      </dsp:nvSpPr>
      <dsp:spPr>
        <a:xfrm>
          <a:off x="2840954" y="1590027"/>
          <a:ext cx="91440" cy="296043"/>
        </a:xfrm>
        <a:custGeom>
          <a:avLst/>
          <a:gdLst/>
          <a:ahLst/>
          <a:cxnLst/>
          <a:rect l="0" t="0" r="0" b="0"/>
          <a:pathLst>
            <a:path>
              <a:moveTo>
                <a:pt x="45720" y="0"/>
              </a:moveTo>
              <a:lnTo>
                <a:pt x="45720" y="29604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AA558-ECC5-4D41-B63E-86072C837FA6}">
      <dsp:nvSpPr>
        <dsp:cNvPr id="0" name=""/>
        <dsp:cNvSpPr/>
      </dsp:nvSpPr>
      <dsp:spPr>
        <a:xfrm>
          <a:off x="2886674" y="647609"/>
          <a:ext cx="622058" cy="296043"/>
        </a:xfrm>
        <a:custGeom>
          <a:avLst/>
          <a:gdLst/>
          <a:ahLst/>
          <a:cxnLst/>
          <a:rect l="0" t="0" r="0" b="0"/>
          <a:pathLst>
            <a:path>
              <a:moveTo>
                <a:pt x="622058" y="0"/>
              </a:moveTo>
              <a:lnTo>
                <a:pt x="622058" y="201744"/>
              </a:lnTo>
              <a:lnTo>
                <a:pt x="0" y="201744"/>
              </a:lnTo>
              <a:lnTo>
                <a:pt x="0" y="2960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C73C8-1883-4563-A1FD-B19F203C7B77}">
      <dsp:nvSpPr>
        <dsp:cNvPr id="0" name=""/>
        <dsp:cNvSpPr/>
      </dsp:nvSpPr>
      <dsp:spPr>
        <a:xfrm>
          <a:off x="2999775" y="1234"/>
          <a:ext cx="1017913" cy="646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D8C24-3522-4BE7-8C4E-96B1FC3DEEE0}">
      <dsp:nvSpPr>
        <dsp:cNvPr id="0" name=""/>
        <dsp:cNvSpPr/>
      </dsp:nvSpPr>
      <dsp:spPr>
        <a:xfrm>
          <a:off x="3112877" y="108681"/>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Invoice</a:t>
          </a:r>
        </a:p>
      </dsp:txBody>
      <dsp:txXfrm>
        <a:off x="3131809" y="127613"/>
        <a:ext cx="980049" cy="608510"/>
      </dsp:txXfrm>
    </dsp:sp>
    <dsp:sp modelId="{3CBBE2DA-1D88-406F-BBA1-B7BE54645D09}">
      <dsp:nvSpPr>
        <dsp:cNvPr id="0" name=""/>
        <dsp:cNvSpPr/>
      </dsp:nvSpPr>
      <dsp:spPr>
        <a:xfrm>
          <a:off x="2377717" y="943652"/>
          <a:ext cx="1017913" cy="6463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A833E-9130-4370-A78C-38D75E9FEEBD}">
      <dsp:nvSpPr>
        <dsp:cNvPr id="0" name=""/>
        <dsp:cNvSpPr/>
      </dsp:nvSpPr>
      <dsp:spPr>
        <a:xfrm>
          <a:off x="2490819" y="1051099"/>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Recommend Approval</a:t>
          </a:r>
        </a:p>
      </dsp:txBody>
      <dsp:txXfrm>
        <a:off x="2509751" y="1070031"/>
        <a:ext cx="980049" cy="608510"/>
      </dsp:txXfrm>
    </dsp:sp>
    <dsp:sp modelId="{255B0CF5-1935-425C-A6DA-488B4D0C5B52}">
      <dsp:nvSpPr>
        <dsp:cNvPr id="0" name=""/>
        <dsp:cNvSpPr/>
      </dsp:nvSpPr>
      <dsp:spPr>
        <a:xfrm>
          <a:off x="2377717" y="1886070"/>
          <a:ext cx="1017913" cy="6463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DD073-2BA8-46AF-A206-E568EC2443B6}">
      <dsp:nvSpPr>
        <dsp:cNvPr id="0" name=""/>
        <dsp:cNvSpPr/>
      </dsp:nvSpPr>
      <dsp:spPr>
        <a:xfrm>
          <a:off x="2490819" y="1993517"/>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Supervisor</a:t>
          </a:r>
        </a:p>
      </dsp:txBody>
      <dsp:txXfrm>
        <a:off x="2509751" y="2012449"/>
        <a:ext cx="980049" cy="608510"/>
      </dsp:txXfrm>
    </dsp:sp>
    <dsp:sp modelId="{D385436F-D8E1-4EF6-BF7B-B024792B00F7}">
      <dsp:nvSpPr>
        <dsp:cNvPr id="0" name=""/>
        <dsp:cNvSpPr/>
      </dsp:nvSpPr>
      <dsp:spPr>
        <a:xfrm>
          <a:off x="511543" y="2828488"/>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671CC-B89A-48D3-B74E-51D685F26C5C}">
      <dsp:nvSpPr>
        <dsp:cNvPr id="0" name=""/>
        <dsp:cNvSpPr/>
      </dsp:nvSpPr>
      <dsp:spPr>
        <a:xfrm>
          <a:off x="624644" y="2935935"/>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Approved</a:t>
          </a:r>
        </a:p>
      </dsp:txBody>
      <dsp:txXfrm>
        <a:off x="643576" y="2954867"/>
        <a:ext cx="980049" cy="608510"/>
      </dsp:txXfrm>
    </dsp:sp>
    <dsp:sp modelId="{5A3DB549-9085-4D79-8972-CBA29061DB83}">
      <dsp:nvSpPr>
        <dsp:cNvPr id="0" name=""/>
        <dsp:cNvSpPr/>
      </dsp:nvSpPr>
      <dsp:spPr>
        <a:xfrm>
          <a:off x="511543" y="3770906"/>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F574C-1C86-4880-BD17-8AA11F7A0D68}">
      <dsp:nvSpPr>
        <dsp:cNvPr id="0" name=""/>
        <dsp:cNvSpPr/>
      </dsp:nvSpPr>
      <dsp:spPr>
        <a:xfrm>
          <a:off x="624644" y="3878353"/>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Invoice is Paid</a:t>
          </a:r>
        </a:p>
      </dsp:txBody>
      <dsp:txXfrm>
        <a:off x="643576" y="3897285"/>
        <a:ext cx="980049" cy="608510"/>
      </dsp:txXfrm>
    </dsp:sp>
    <dsp:sp modelId="{20D3A3EB-27D1-4DDD-B89E-110958F94A9F}">
      <dsp:nvSpPr>
        <dsp:cNvPr id="0" name=""/>
        <dsp:cNvSpPr/>
      </dsp:nvSpPr>
      <dsp:spPr>
        <a:xfrm>
          <a:off x="1755659" y="2828488"/>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11784-9131-404F-82BC-1FE86F9953BD}">
      <dsp:nvSpPr>
        <dsp:cNvPr id="0" name=""/>
        <dsp:cNvSpPr/>
      </dsp:nvSpPr>
      <dsp:spPr>
        <a:xfrm>
          <a:off x="1868761" y="2935935"/>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Recommend Approval</a:t>
          </a:r>
        </a:p>
      </dsp:txBody>
      <dsp:txXfrm>
        <a:off x="1887693" y="2954867"/>
        <a:ext cx="980049" cy="608510"/>
      </dsp:txXfrm>
    </dsp:sp>
    <dsp:sp modelId="{ECAEF87D-90E3-49BB-8C90-0B33385D1F40}">
      <dsp:nvSpPr>
        <dsp:cNvPr id="0" name=""/>
        <dsp:cNvSpPr/>
      </dsp:nvSpPr>
      <dsp:spPr>
        <a:xfrm>
          <a:off x="1755659" y="3770906"/>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3C5C4-A51B-4D13-A520-3E9823E5FC09}">
      <dsp:nvSpPr>
        <dsp:cNvPr id="0" name=""/>
        <dsp:cNvSpPr/>
      </dsp:nvSpPr>
      <dsp:spPr>
        <a:xfrm>
          <a:off x="1868761" y="3878353"/>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RO Director</a:t>
          </a:r>
        </a:p>
      </dsp:txBody>
      <dsp:txXfrm>
        <a:off x="1887693" y="3897285"/>
        <a:ext cx="980049" cy="608510"/>
      </dsp:txXfrm>
    </dsp:sp>
    <dsp:sp modelId="{5782DEC6-15A3-4641-8A28-2F3F3F48E348}">
      <dsp:nvSpPr>
        <dsp:cNvPr id="0" name=""/>
        <dsp:cNvSpPr/>
      </dsp:nvSpPr>
      <dsp:spPr>
        <a:xfrm>
          <a:off x="2999775" y="2828488"/>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6962C-0E9F-4DFD-A9A9-A8C791F342B4}">
      <dsp:nvSpPr>
        <dsp:cNvPr id="0" name=""/>
        <dsp:cNvSpPr/>
      </dsp:nvSpPr>
      <dsp:spPr>
        <a:xfrm>
          <a:off x="3112877" y="2935935"/>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Return to Reviewer</a:t>
          </a:r>
        </a:p>
      </dsp:txBody>
      <dsp:txXfrm>
        <a:off x="3131809" y="2954867"/>
        <a:ext cx="980049" cy="608510"/>
      </dsp:txXfrm>
    </dsp:sp>
    <dsp:sp modelId="{4C66C9A5-9D65-41DE-9919-74194E8BCA6A}">
      <dsp:nvSpPr>
        <dsp:cNvPr id="0" name=""/>
        <dsp:cNvSpPr/>
      </dsp:nvSpPr>
      <dsp:spPr>
        <a:xfrm>
          <a:off x="2999775" y="3770906"/>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71F7C-A7D2-471A-8E75-C8D117800454}">
      <dsp:nvSpPr>
        <dsp:cNvPr id="0" name=""/>
        <dsp:cNvSpPr/>
      </dsp:nvSpPr>
      <dsp:spPr>
        <a:xfrm>
          <a:off x="3112877" y="3878353"/>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Back to Original Reviewer</a:t>
          </a:r>
        </a:p>
      </dsp:txBody>
      <dsp:txXfrm>
        <a:off x="3131809" y="3897285"/>
        <a:ext cx="980049" cy="608510"/>
      </dsp:txXfrm>
    </dsp:sp>
    <dsp:sp modelId="{A77107F3-929D-4CE3-82E2-B5944EDEBA34}">
      <dsp:nvSpPr>
        <dsp:cNvPr id="0" name=""/>
        <dsp:cNvSpPr/>
      </dsp:nvSpPr>
      <dsp:spPr>
        <a:xfrm>
          <a:off x="4243891" y="2828488"/>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1433D-268B-4DEF-83D8-98812450E5F2}">
      <dsp:nvSpPr>
        <dsp:cNvPr id="0" name=""/>
        <dsp:cNvSpPr/>
      </dsp:nvSpPr>
      <dsp:spPr>
        <a:xfrm>
          <a:off x="4356993" y="2935935"/>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Refuse</a:t>
          </a:r>
        </a:p>
      </dsp:txBody>
      <dsp:txXfrm>
        <a:off x="4375925" y="2954867"/>
        <a:ext cx="980049" cy="608510"/>
      </dsp:txXfrm>
    </dsp:sp>
    <dsp:sp modelId="{D8F4F32B-8FE3-4A12-9D8E-02D3594455A4}">
      <dsp:nvSpPr>
        <dsp:cNvPr id="0" name=""/>
        <dsp:cNvSpPr/>
      </dsp:nvSpPr>
      <dsp:spPr>
        <a:xfrm>
          <a:off x="4243891" y="3770906"/>
          <a:ext cx="1017913" cy="646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494B9-75BC-41FE-AA0B-67FC3503F796}">
      <dsp:nvSpPr>
        <dsp:cNvPr id="0" name=""/>
        <dsp:cNvSpPr/>
      </dsp:nvSpPr>
      <dsp:spPr>
        <a:xfrm>
          <a:off x="4356993" y="3878353"/>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Back to Service Provider</a:t>
          </a:r>
        </a:p>
      </dsp:txBody>
      <dsp:txXfrm>
        <a:off x="4375925" y="3897285"/>
        <a:ext cx="980049" cy="608510"/>
      </dsp:txXfrm>
    </dsp:sp>
    <dsp:sp modelId="{B2CDE775-481E-4EC1-9C22-0D20B57D8CAB}">
      <dsp:nvSpPr>
        <dsp:cNvPr id="0" name=""/>
        <dsp:cNvSpPr/>
      </dsp:nvSpPr>
      <dsp:spPr>
        <a:xfrm>
          <a:off x="3621833" y="943652"/>
          <a:ext cx="1017913" cy="6463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9D04E-23DE-429F-8497-29FFD745E477}">
      <dsp:nvSpPr>
        <dsp:cNvPr id="0" name=""/>
        <dsp:cNvSpPr/>
      </dsp:nvSpPr>
      <dsp:spPr>
        <a:xfrm>
          <a:off x="3734935" y="1051099"/>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Refuse</a:t>
          </a:r>
        </a:p>
      </dsp:txBody>
      <dsp:txXfrm>
        <a:off x="3753867" y="1070031"/>
        <a:ext cx="980049" cy="608510"/>
      </dsp:txXfrm>
    </dsp:sp>
    <dsp:sp modelId="{07781A1E-C948-4D2E-A90F-A0CC8D7E8D99}">
      <dsp:nvSpPr>
        <dsp:cNvPr id="0" name=""/>
        <dsp:cNvSpPr/>
      </dsp:nvSpPr>
      <dsp:spPr>
        <a:xfrm>
          <a:off x="3621833" y="1886070"/>
          <a:ext cx="1017913" cy="6463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FB141-851E-4A8D-B7A2-7FDD1A8E6644}">
      <dsp:nvSpPr>
        <dsp:cNvPr id="0" name=""/>
        <dsp:cNvSpPr/>
      </dsp:nvSpPr>
      <dsp:spPr>
        <a:xfrm>
          <a:off x="3734935" y="1993517"/>
          <a:ext cx="1017913" cy="64637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Back to Service Provider</a:t>
          </a:r>
        </a:p>
      </dsp:txBody>
      <dsp:txXfrm>
        <a:off x="3753867" y="2012449"/>
        <a:ext cx="980049" cy="608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309C-F272-4B68-B368-D6DC9ECD9469}">
      <dsp:nvSpPr>
        <dsp:cNvPr id="0" name=""/>
        <dsp:cNvSpPr/>
      </dsp:nvSpPr>
      <dsp:spPr>
        <a:xfrm>
          <a:off x="736502" y="1073"/>
          <a:ext cx="1507938" cy="75396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VR&amp;E Supervisor</a:t>
          </a:r>
        </a:p>
      </dsp:txBody>
      <dsp:txXfrm>
        <a:off x="758585" y="23156"/>
        <a:ext cx="1463772" cy="709803"/>
      </dsp:txXfrm>
    </dsp:sp>
    <dsp:sp modelId="{B8617B23-EA75-4597-A5AC-F1ED84A41371}">
      <dsp:nvSpPr>
        <dsp:cNvPr id="0" name=""/>
        <dsp:cNvSpPr/>
      </dsp:nvSpPr>
      <dsp:spPr>
        <a:xfrm>
          <a:off x="841576" y="755043"/>
          <a:ext cx="91440" cy="565476"/>
        </a:xfrm>
        <a:custGeom>
          <a:avLst/>
          <a:gdLst/>
          <a:ahLst/>
          <a:cxnLst/>
          <a:rect l="0" t="0" r="0" b="0"/>
          <a:pathLst>
            <a:path>
              <a:moveTo>
                <a:pt x="45720" y="0"/>
              </a:moveTo>
              <a:lnTo>
                <a:pt x="45720" y="5654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3DF5E-1263-483F-8BCF-A80639BF4481}">
      <dsp:nvSpPr>
        <dsp:cNvPr id="0" name=""/>
        <dsp:cNvSpPr/>
      </dsp:nvSpPr>
      <dsp:spPr>
        <a:xfrm>
          <a:off x="887296" y="943535"/>
          <a:ext cx="1206350" cy="753969"/>
        </a:xfrm>
        <a:prstGeom prst="roundRect">
          <a:avLst>
            <a:gd name="adj" fmla="val 10000"/>
          </a:avLst>
        </a:prstGeom>
        <a:solidFill>
          <a:schemeClr val="accent5">
            <a:lumMod val="40000"/>
            <a:lumOff val="6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Accept</a:t>
          </a:r>
        </a:p>
      </dsp:txBody>
      <dsp:txXfrm>
        <a:off x="909379" y="965618"/>
        <a:ext cx="1162184" cy="709803"/>
      </dsp:txXfrm>
    </dsp:sp>
    <dsp:sp modelId="{5FFAB2C0-951B-42D3-808D-0027842D6C53}">
      <dsp:nvSpPr>
        <dsp:cNvPr id="0" name=""/>
        <dsp:cNvSpPr/>
      </dsp:nvSpPr>
      <dsp:spPr>
        <a:xfrm>
          <a:off x="841576" y="755043"/>
          <a:ext cx="91440" cy="1507938"/>
        </a:xfrm>
        <a:custGeom>
          <a:avLst/>
          <a:gdLst/>
          <a:ahLst/>
          <a:cxnLst/>
          <a:rect l="0" t="0" r="0" b="0"/>
          <a:pathLst>
            <a:path>
              <a:moveTo>
                <a:pt x="45720" y="0"/>
              </a:moveTo>
              <a:lnTo>
                <a:pt x="45720" y="150793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024F6-7D2A-4874-B66D-A5E6BE5BCC5C}">
      <dsp:nvSpPr>
        <dsp:cNvPr id="0" name=""/>
        <dsp:cNvSpPr/>
      </dsp:nvSpPr>
      <dsp:spPr>
        <a:xfrm>
          <a:off x="887296" y="1885996"/>
          <a:ext cx="1206350" cy="753969"/>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Refuse</a:t>
          </a:r>
        </a:p>
      </dsp:txBody>
      <dsp:txXfrm>
        <a:off x="909379" y="1908079"/>
        <a:ext cx="1162184" cy="709803"/>
      </dsp:txXfrm>
    </dsp:sp>
    <dsp:sp modelId="{A47B841D-29EE-44D8-8857-83AA4B4535D5}">
      <dsp:nvSpPr>
        <dsp:cNvPr id="0" name=""/>
        <dsp:cNvSpPr/>
      </dsp:nvSpPr>
      <dsp:spPr>
        <a:xfrm>
          <a:off x="841576" y="755043"/>
          <a:ext cx="91440" cy="2450400"/>
        </a:xfrm>
        <a:custGeom>
          <a:avLst/>
          <a:gdLst/>
          <a:ahLst/>
          <a:cxnLst/>
          <a:rect l="0" t="0" r="0" b="0"/>
          <a:pathLst>
            <a:path>
              <a:moveTo>
                <a:pt x="45720" y="0"/>
              </a:moveTo>
              <a:lnTo>
                <a:pt x="45720" y="24504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FDA-63C1-4DBC-BA56-C1C2050F3C73}">
      <dsp:nvSpPr>
        <dsp:cNvPr id="0" name=""/>
        <dsp:cNvSpPr/>
      </dsp:nvSpPr>
      <dsp:spPr>
        <a:xfrm>
          <a:off x="887296" y="2828458"/>
          <a:ext cx="1206350" cy="753969"/>
        </a:xfrm>
        <a:prstGeom prst="roundRect">
          <a:avLst>
            <a:gd name="adj" fmla="val 10000"/>
          </a:avLst>
        </a:prstGeom>
        <a:solidFill>
          <a:schemeClr val="accent2">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Recommend Accept</a:t>
          </a:r>
        </a:p>
      </dsp:txBody>
      <dsp:txXfrm>
        <a:off x="909379" y="2850541"/>
        <a:ext cx="1162184" cy="709803"/>
      </dsp:txXfrm>
    </dsp:sp>
    <dsp:sp modelId="{E8E57ECA-E42E-4313-AFEC-038B8D0F78E7}">
      <dsp:nvSpPr>
        <dsp:cNvPr id="0" name=""/>
        <dsp:cNvSpPr/>
      </dsp:nvSpPr>
      <dsp:spPr>
        <a:xfrm>
          <a:off x="841576" y="755043"/>
          <a:ext cx="91440" cy="3392861"/>
        </a:xfrm>
        <a:custGeom>
          <a:avLst/>
          <a:gdLst/>
          <a:ahLst/>
          <a:cxnLst/>
          <a:rect l="0" t="0" r="0" b="0"/>
          <a:pathLst>
            <a:path>
              <a:moveTo>
                <a:pt x="45720" y="0"/>
              </a:moveTo>
              <a:lnTo>
                <a:pt x="45720" y="33928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F3DE4-D116-4189-AF2E-70F67B37A778}">
      <dsp:nvSpPr>
        <dsp:cNvPr id="0" name=""/>
        <dsp:cNvSpPr/>
      </dsp:nvSpPr>
      <dsp:spPr>
        <a:xfrm>
          <a:off x="887296" y="3770919"/>
          <a:ext cx="1206350" cy="753969"/>
        </a:xfrm>
        <a:prstGeom prst="roundRect">
          <a:avLst>
            <a:gd name="adj" fmla="val 10000"/>
          </a:avLst>
        </a:prstGeom>
        <a:solidFill>
          <a:schemeClr val="accent4">
            <a:lumMod val="60000"/>
            <a:lumOff val="4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Return to Reviewer</a:t>
          </a:r>
        </a:p>
      </dsp:txBody>
      <dsp:txXfrm>
        <a:off x="909379" y="3793002"/>
        <a:ext cx="1162184" cy="709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309C-F272-4B68-B368-D6DC9ECD9469}">
      <dsp:nvSpPr>
        <dsp:cNvPr id="0" name=""/>
        <dsp:cNvSpPr/>
      </dsp:nvSpPr>
      <dsp:spPr>
        <a:xfrm>
          <a:off x="736502" y="1073"/>
          <a:ext cx="1507938" cy="75396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RO Director</a:t>
          </a:r>
        </a:p>
      </dsp:txBody>
      <dsp:txXfrm>
        <a:off x="758585" y="23156"/>
        <a:ext cx="1463772" cy="709803"/>
      </dsp:txXfrm>
    </dsp:sp>
    <dsp:sp modelId="{B8617B23-EA75-4597-A5AC-F1ED84A41371}">
      <dsp:nvSpPr>
        <dsp:cNvPr id="0" name=""/>
        <dsp:cNvSpPr/>
      </dsp:nvSpPr>
      <dsp:spPr>
        <a:xfrm>
          <a:off x="841576" y="755043"/>
          <a:ext cx="91440" cy="565476"/>
        </a:xfrm>
        <a:custGeom>
          <a:avLst/>
          <a:gdLst/>
          <a:ahLst/>
          <a:cxnLst/>
          <a:rect l="0" t="0" r="0" b="0"/>
          <a:pathLst>
            <a:path>
              <a:moveTo>
                <a:pt x="45720" y="0"/>
              </a:moveTo>
              <a:lnTo>
                <a:pt x="45720" y="5654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3DF5E-1263-483F-8BCF-A80639BF4481}">
      <dsp:nvSpPr>
        <dsp:cNvPr id="0" name=""/>
        <dsp:cNvSpPr/>
      </dsp:nvSpPr>
      <dsp:spPr>
        <a:xfrm>
          <a:off x="887296" y="943535"/>
          <a:ext cx="1206350" cy="753969"/>
        </a:xfrm>
        <a:prstGeom prst="roundRect">
          <a:avLst>
            <a:gd name="adj" fmla="val 10000"/>
          </a:avLst>
        </a:prstGeom>
        <a:solidFill>
          <a:schemeClr val="accent5">
            <a:lumMod val="40000"/>
            <a:lumOff val="6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Accept</a:t>
          </a:r>
        </a:p>
      </dsp:txBody>
      <dsp:txXfrm>
        <a:off x="909379" y="965618"/>
        <a:ext cx="1162184" cy="709803"/>
      </dsp:txXfrm>
    </dsp:sp>
    <dsp:sp modelId="{EEA84845-93AB-4979-AC38-6336A3A16040}">
      <dsp:nvSpPr>
        <dsp:cNvPr id="0" name=""/>
        <dsp:cNvSpPr/>
      </dsp:nvSpPr>
      <dsp:spPr>
        <a:xfrm>
          <a:off x="841576" y="755043"/>
          <a:ext cx="91440" cy="1507938"/>
        </a:xfrm>
        <a:custGeom>
          <a:avLst/>
          <a:gdLst/>
          <a:ahLst/>
          <a:cxnLst/>
          <a:rect l="0" t="0" r="0" b="0"/>
          <a:pathLst>
            <a:path>
              <a:moveTo>
                <a:pt x="45720" y="0"/>
              </a:moveTo>
              <a:lnTo>
                <a:pt x="45720" y="150793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D7041-FFB8-4142-881E-C16D84CC67EB}">
      <dsp:nvSpPr>
        <dsp:cNvPr id="0" name=""/>
        <dsp:cNvSpPr/>
      </dsp:nvSpPr>
      <dsp:spPr>
        <a:xfrm>
          <a:off x="887296" y="1885996"/>
          <a:ext cx="1206350" cy="753969"/>
        </a:xfrm>
        <a:prstGeom prst="roundRect">
          <a:avLst>
            <a:gd name="adj" fmla="val 10000"/>
          </a:avLst>
        </a:prstGeom>
        <a:solidFill>
          <a:schemeClr val="accent3">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Refuse</a:t>
          </a:r>
        </a:p>
      </dsp:txBody>
      <dsp:txXfrm>
        <a:off x="909379" y="1908079"/>
        <a:ext cx="1162184" cy="709803"/>
      </dsp:txXfrm>
    </dsp:sp>
    <dsp:sp modelId="{32A06FD8-63C5-478D-8AE0-6C2A3BB3C864}">
      <dsp:nvSpPr>
        <dsp:cNvPr id="0" name=""/>
        <dsp:cNvSpPr/>
      </dsp:nvSpPr>
      <dsp:spPr>
        <a:xfrm>
          <a:off x="841576" y="755043"/>
          <a:ext cx="91440" cy="2450400"/>
        </a:xfrm>
        <a:custGeom>
          <a:avLst/>
          <a:gdLst/>
          <a:ahLst/>
          <a:cxnLst/>
          <a:rect l="0" t="0" r="0" b="0"/>
          <a:pathLst>
            <a:path>
              <a:moveTo>
                <a:pt x="45720" y="0"/>
              </a:moveTo>
              <a:lnTo>
                <a:pt x="45720" y="24504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B4487-4E8D-41CF-9E00-075F780D69BC}">
      <dsp:nvSpPr>
        <dsp:cNvPr id="0" name=""/>
        <dsp:cNvSpPr/>
      </dsp:nvSpPr>
      <dsp:spPr>
        <a:xfrm>
          <a:off x="887296" y="2828458"/>
          <a:ext cx="1206350" cy="753969"/>
        </a:xfrm>
        <a:prstGeom prst="roundRect">
          <a:avLst>
            <a:gd name="adj" fmla="val 10000"/>
          </a:avLst>
        </a:prstGeom>
        <a:solidFill>
          <a:schemeClr val="accent2">
            <a:lumMod val="20000"/>
            <a:lumOff val="8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Recommend Accept</a:t>
          </a:r>
        </a:p>
      </dsp:txBody>
      <dsp:txXfrm>
        <a:off x="909379" y="2850541"/>
        <a:ext cx="1162184" cy="709803"/>
      </dsp:txXfrm>
    </dsp:sp>
    <dsp:sp modelId="{CA2923C2-C3F5-4B12-AFF9-0EF824333BA5}">
      <dsp:nvSpPr>
        <dsp:cNvPr id="0" name=""/>
        <dsp:cNvSpPr/>
      </dsp:nvSpPr>
      <dsp:spPr>
        <a:xfrm>
          <a:off x="841576" y="755043"/>
          <a:ext cx="91440" cy="3392861"/>
        </a:xfrm>
        <a:custGeom>
          <a:avLst/>
          <a:gdLst/>
          <a:ahLst/>
          <a:cxnLst/>
          <a:rect l="0" t="0" r="0" b="0"/>
          <a:pathLst>
            <a:path>
              <a:moveTo>
                <a:pt x="45720" y="0"/>
              </a:moveTo>
              <a:lnTo>
                <a:pt x="45720" y="33928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47FF0-1798-4C2F-B580-2C997D7DA0A9}">
      <dsp:nvSpPr>
        <dsp:cNvPr id="0" name=""/>
        <dsp:cNvSpPr/>
      </dsp:nvSpPr>
      <dsp:spPr>
        <a:xfrm>
          <a:off x="887296" y="3770919"/>
          <a:ext cx="1206350" cy="753969"/>
        </a:xfrm>
        <a:prstGeom prst="roundRect">
          <a:avLst>
            <a:gd name="adj" fmla="val 10000"/>
          </a:avLst>
        </a:prstGeom>
        <a:solidFill>
          <a:schemeClr val="accent4">
            <a:lumMod val="60000"/>
            <a:lumOff val="4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Return to Reviewer</a:t>
          </a:r>
        </a:p>
      </dsp:txBody>
      <dsp:txXfrm>
        <a:off x="909379" y="3793002"/>
        <a:ext cx="1162184" cy="709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309C-F272-4B68-B368-D6DC9ECD9469}">
      <dsp:nvSpPr>
        <dsp:cNvPr id="0" name=""/>
        <dsp:cNvSpPr/>
      </dsp:nvSpPr>
      <dsp:spPr>
        <a:xfrm>
          <a:off x="538549" y="2165"/>
          <a:ext cx="1903845" cy="9519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VR&amp;E Service Director</a:t>
          </a:r>
        </a:p>
      </dsp:txBody>
      <dsp:txXfrm>
        <a:off x="566430" y="30046"/>
        <a:ext cx="1848083" cy="896160"/>
      </dsp:txXfrm>
    </dsp:sp>
    <dsp:sp modelId="{B8617B23-EA75-4597-A5AC-F1ED84A41371}">
      <dsp:nvSpPr>
        <dsp:cNvPr id="0" name=""/>
        <dsp:cNvSpPr/>
      </dsp:nvSpPr>
      <dsp:spPr>
        <a:xfrm>
          <a:off x="683213" y="954087"/>
          <a:ext cx="91440" cy="713941"/>
        </a:xfrm>
        <a:custGeom>
          <a:avLst/>
          <a:gdLst/>
          <a:ahLst/>
          <a:cxnLst/>
          <a:rect l="0" t="0" r="0" b="0"/>
          <a:pathLst>
            <a:path>
              <a:moveTo>
                <a:pt x="45720" y="0"/>
              </a:moveTo>
              <a:lnTo>
                <a:pt x="45720" y="71394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3DF5E-1263-483F-8BCF-A80639BF4481}">
      <dsp:nvSpPr>
        <dsp:cNvPr id="0" name=""/>
        <dsp:cNvSpPr/>
      </dsp:nvSpPr>
      <dsp:spPr>
        <a:xfrm>
          <a:off x="728933" y="1192068"/>
          <a:ext cx="1523076" cy="9519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Accept</a:t>
          </a:r>
        </a:p>
      </dsp:txBody>
      <dsp:txXfrm>
        <a:off x="756814" y="1219949"/>
        <a:ext cx="1467314" cy="896160"/>
      </dsp:txXfrm>
    </dsp:sp>
    <dsp:sp modelId="{3956D0E9-FE71-4C6A-8D3F-9D2F69BD4CAD}">
      <dsp:nvSpPr>
        <dsp:cNvPr id="0" name=""/>
        <dsp:cNvSpPr/>
      </dsp:nvSpPr>
      <dsp:spPr>
        <a:xfrm>
          <a:off x="683213" y="954087"/>
          <a:ext cx="91440" cy="1903845"/>
        </a:xfrm>
        <a:custGeom>
          <a:avLst/>
          <a:gdLst/>
          <a:ahLst/>
          <a:cxnLst/>
          <a:rect l="0" t="0" r="0" b="0"/>
          <a:pathLst>
            <a:path>
              <a:moveTo>
                <a:pt x="45720" y="0"/>
              </a:moveTo>
              <a:lnTo>
                <a:pt x="45720" y="19038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2EF178-FC4F-4AA5-85EC-C422A9D35A60}">
      <dsp:nvSpPr>
        <dsp:cNvPr id="0" name=""/>
        <dsp:cNvSpPr/>
      </dsp:nvSpPr>
      <dsp:spPr>
        <a:xfrm>
          <a:off x="728933" y="2381971"/>
          <a:ext cx="1523076" cy="95192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Refuse</a:t>
          </a:r>
          <a:endParaRPr lang="en-US" sz="1400" kern="1200" dirty="0"/>
        </a:p>
      </dsp:txBody>
      <dsp:txXfrm>
        <a:off x="756814" y="2409852"/>
        <a:ext cx="1467314" cy="896160"/>
      </dsp:txXfrm>
    </dsp:sp>
    <dsp:sp modelId="{A47B841D-29EE-44D8-8857-83AA4B4535D5}">
      <dsp:nvSpPr>
        <dsp:cNvPr id="0" name=""/>
        <dsp:cNvSpPr/>
      </dsp:nvSpPr>
      <dsp:spPr>
        <a:xfrm>
          <a:off x="683213" y="954087"/>
          <a:ext cx="91440" cy="3093748"/>
        </a:xfrm>
        <a:custGeom>
          <a:avLst/>
          <a:gdLst/>
          <a:ahLst/>
          <a:cxnLst/>
          <a:rect l="0" t="0" r="0" b="0"/>
          <a:pathLst>
            <a:path>
              <a:moveTo>
                <a:pt x="45720" y="0"/>
              </a:moveTo>
              <a:lnTo>
                <a:pt x="45720" y="309374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FDA-63C1-4DBC-BA56-C1C2050F3C73}">
      <dsp:nvSpPr>
        <dsp:cNvPr id="0" name=""/>
        <dsp:cNvSpPr/>
      </dsp:nvSpPr>
      <dsp:spPr>
        <a:xfrm>
          <a:off x="728933" y="3571875"/>
          <a:ext cx="1523076" cy="951922"/>
        </a:xfrm>
        <a:prstGeom prst="roundRect">
          <a:avLst>
            <a:gd name="adj" fmla="val 10000"/>
          </a:avLst>
        </a:prstGeom>
        <a:solidFill>
          <a:schemeClr val="accent4">
            <a:lumMod val="60000"/>
            <a:lumOff val="4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Return to Reviewer</a:t>
          </a:r>
        </a:p>
      </dsp:txBody>
      <dsp:txXfrm>
        <a:off x="756814" y="3599756"/>
        <a:ext cx="1467314" cy="8961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9D0BC3-79B5-4E6C-90E1-DE21BB320216}" type="datetimeFigureOut">
              <a:rPr lang="en-US" smtClean="0"/>
              <a:t>8/23/2019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5C38F8-E070-47C9-A6EE-95BBF88C4E4A}" type="slidenum">
              <a:rPr lang="en-US" smtClean="0"/>
              <a:t>‹#›</a:t>
            </a:fld>
            <a:endParaRPr lang="en-US"/>
          </a:p>
        </p:txBody>
      </p:sp>
    </p:spTree>
    <p:extLst>
      <p:ext uri="{BB962C8B-B14F-4D97-AF65-F5344CB8AC3E}">
        <p14:creationId xmlns:p14="http://schemas.microsoft.com/office/powerpoint/2010/main" val="215984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VAFSCEnterpriseSupport@va.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ww.ipps.fsc.va.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aww.ipps.fsc.v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altLang="en-US" dirty="0"/>
              <a:t>Hello and welcome to the e-Invoicing and e-Authorizations training also known as the </a:t>
            </a:r>
            <a:r>
              <a:rPr lang="en-US" altLang="en-US" strike="noStrike" dirty="0"/>
              <a:t>Invoice Payment</a:t>
            </a:r>
            <a:r>
              <a:rPr lang="en-US" altLang="en-US" dirty="0"/>
              <a:t> Processing or IPPS Training.  My name is Lamoyd Figures, VR&amp;E Service Training Specialist and assisting me with training today are Dale Sagotsky, VR&amp;E Service Training Specialist, Alison Rosen, VR&amp;E Service Senior Program Analyst, Sharon Hirsch, VR&amp;E Service Policy Analyst, and Shelly Sawyer, Enterprise Support Section Supervisor of Financial Operation Service. The IPPS application is one of the many VR&amp;E Service Modernization initiatives and we are excited to deploy this application. IPPS will reduce the administrative time, becoming a force multiplier by allowing VRCs/CMs with more time to provide direct services to Veterans/SMs. </a:t>
            </a:r>
          </a:p>
          <a:p>
            <a:endParaRPr lang="en-US" altLang="en-US" dirty="0"/>
          </a:p>
          <a:p>
            <a:r>
              <a:rPr lang="en-US" altLang="en-US" dirty="0"/>
              <a:t>Today’s training will include several modules that consist of virtual instructor-led components with actual IPPS demonstrations.  </a:t>
            </a:r>
          </a:p>
          <a:p>
            <a:endParaRPr lang="en-US" altLang="en-US" dirty="0"/>
          </a:p>
          <a:p>
            <a:r>
              <a:rPr lang="en-US" altLang="en-US" dirty="0"/>
              <a:t>You will receive the specific names of the facilities to place on the authorizations, more information on the IPPS Pilot Check-in Calls, and the IPPS User Guide prior to September 3, 2019.  The IPPS User Guide will serve as a vital resource for you when you are processing and/or certifying awards, adding users, viewing reports and any other IPPS functions that you maybe performing based upon your user-specific role, which we will discuss later in this training. </a:t>
            </a:r>
          </a:p>
          <a:p>
            <a:endParaRPr lang="en-US" altLang="en-US" dirty="0"/>
          </a:p>
          <a:p>
            <a:r>
              <a:rPr lang="en-US" altLang="en-US" dirty="0"/>
              <a:t>So without further adieu, lets go over our training objectives for the first training module.</a:t>
            </a:r>
          </a:p>
          <a:p>
            <a:endParaRPr lang="en-US" altLang="en-US" dirty="0"/>
          </a:p>
          <a:p>
            <a:endParaRPr lang="en-US" altLang="en-US" dirty="0"/>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should experience any issues or have any questions during the IPPS Pilot, please </a:t>
            </a:r>
            <a:r>
              <a:rPr lang="en-US" sz="1200" kern="1200" dirty="0">
                <a:solidFill>
                  <a:schemeClr val="tx1"/>
                </a:solidFill>
                <a:effectLst/>
                <a:latin typeface="+mn-lt"/>
                <a:ea typeface="+mn-ea"/>
                <a:cs typeface="+mn-cs"/>
              </a:rPr>
              <a:t>attend the upcoming IPPS Check-In Calls that will be held on September 6th and every Friday at 2:00 pm ET. Note further information regarding these weekly support calls will be released prior to September 3rd.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also contact IPPS Pilot Support by email, using the email address indicated on the slide or by calling the telephone number indicated on the slide </a:t>
            </a:r>
            <a:r>
              <a:rPr lang="en-US" sz="1200" kern="1200" dirty="0">
                <a:solidFill>
                  <a:schemeClr val="tx1"/>
                </a:solidFill>
                <a:effectLst/>
                <a:latin typeface="+mn-lt"/>
                <a:ea typeface="+mn-ea"/>
                <a:cs typeface="+mn-cs"/>
              </a:rPr>
              <a:t>as a second inquiry method. </a:t>
            </a:r>
            <a:r>
              <a:rPr lang="en-US" dirty="0"/>
              <a:t>Using one of these methods will ensure your inquiry or comment is routed to the appropriate personnel. </a:t>
            </a:r>
          </a:p>
          <a:p>
            <a:endParaRPr lang="en-US" dirty="0"/>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8187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altLang="en-US" dirty="0"/>
              <a:t>Now let’s take a dive into the IPPS User Roles. As mentioned earlier, your assigned role determines your functionality or ability to access and process certain IPPS features. We will discuss the specific roles in depth in the upcoming slides. Let’s state our objectives. </a:t>
            </a:r>
          </a:p>
          <a:p>
            <a:endParaRPr lang="en-US" altLang="en-US" dirty="0"/>
          </a:p>
          <a:p>
            <a:endParaRPr lang="en-US" altLang="en-US" dirty="0"/>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11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7775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r>
              <a:rPr lang="en-US" dirty="0"/>
              <a:t>After this training you will be able to:</a:t>
            </a:r>
          </a:p>
          <a:p>
            <a:endParaRPr lang="en-US" dirty="0"/>
          </a:p>
          <a:p>
            <a:pPr marL="291179" indent="-291179" defTabSz="931774">
              <a:spcAft>
                <a:spcPts val="611"/>
              </a:spcAft>
              <a:buFont typeface="Arial" panose="020B0604020202020204" pitchFamily="34" charset="0"/>
              <a:buChar char="•"/>
              <a:defRPr/>
            </a:pPr>
            <a:r>
              <a:rPr lang="en-US" dirty="0">
                <a:solidFill>
                  <a:srgbClr val="000000"/>
                </a:solidFill>
              </a:rPr>
              <a:t>Identify the various roles in IPPS</a:t>
            </a:r>
          </a:p>
          <a:p>
            <a:pPr marL="291179" indent="-291179" defTabSz="931774">
              <a:spcAft>
                <a:spcPts val="611"/>
              </a:spcAft>
              <a:buFont typeface="Arial" panose="020B0604020202020204" pitchFamily="34" charset="0"/>
              <a:buChar char="•"/>
              <a:defRPr/>
            </a:pPr>
            <a:r>
              <a:rPr lang="en-US" dirty="0">
                <a:solidFill>
                  <a:srgbClr val="000000"/>
                </a:solidFill>
              </a:rPr>
              <a:t>Identify the functions associated with each role in IPPS</a:t>
            </a:r>
          </a:p>
          <a:p>
            <a:endParaRPr lang="en-US" dirty="0"/>
          </a:p>
        </p:txBody>
      </p:sp>
    </p:spTree>
    <p:extLst>
      <p:ext uri="{BB962C8B-B14F-4D97-AF65-F5344CB8AC3E}">
        <p14:creationId xmlns:p14="http://schemas.microsoft.com/office/powerpoint/2010/main" val="284073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various VR&amp;E specific roles in the IPPS application. This is an overview of the various roles and the associated specific functions that can be performed in IPPS. This portion of the training, will simply provide just a brief overview of the roles. </a:t>
            </a:r>
          </a:p>
          <a:p>
            <a:endParaRPr lang="en-US" dirty="0"/>
          </a:p>
          <a:p>
            <a:r>
              <a:rPr lang="en-US" dirty="0"/>
              <a:t>Note: A user can only be assigned one role at a time.</a:t>
            </a:r>
          </a:p>
          <a:p>
            <a:endParaRPr lang="en-US" dirty="0"/>
          </a:p>
          <a:p>
            <a:pPr marL="232943" indent="-232943">
              <a:buAutoNum type="arabicPeriod"/>
            </a:pPr>
            <a:r>
              <a:rPr lang="en-US" dirty="0"/>
              <a:t>VRE Read Only (Support Services Division and all other IPPS Users)</a:t>
            </a:r>
          </a:p>
          <a:p>
            <a:pPr marL="232943" indent="-232943">
              <a:buAutoNum type="arabicPeriod"/>
            </a:pPr>
            <a:endParaRPr lang="en-US" dirty="0"/>
          </a:p>
          <a:p>
            <a:r>
              <a:rPr lang="en-US" dirty="0"/>
              <a:t>VRE Read Only has access to the following functionality:</a:t>
            </a:r>
          </a:p>
          <a:p>
            <a:pPr marL="174708" indent="-174708">
              <a:buFont typeface="Arial" panose="020B0604020202020204" pitchFamily="34" charset="0"/>
              <a:buChar char="•"/>
            </a:pPr>
            <a:r>
              <a:rPr lang="en-US" dirty="0"/>
              <a:t>Research using the Invoice Inquiry System (IIS)</a:t>
            </a:r>
          </a:p>
          <a:p>
            <a:pPr defTabSz="931774">
              <a:defRPr/>
            </a:pPr>
            <a:endParaRPr lang="en-US" dirty="0"/>
          </a:p>
          <a:p>
            <a:pPr defTabSz="931774">
              <a:defRPr/>
            </a:pPr>
            <a:r>
              <a:rPr lang="en-US" dirty="0"/>
              <a:t>Note, the IIS enables IPPS users to search for the status and details of invoices based on specific search criteria. The search is restrictive to the station(s) you are assigned access to. We will discuss the IIS research capabilities later in this training. </a:t>
            </a:r>
          </a:p>
          <a:p>
            <a:endParaRPr lang="en-US" dirty="0"/>
          </a:p>
          <a:p>
            <a:r>
              <a:rPr lang="en-US" dirty="0"/>
              <a:t>2. Case Manager </a:t>
            </a:r>
          </a:p>
          <a:p>
            <a:endParaRPr lang="en-US" dirty="0"/>
          </a:p>
          <a:p>
            <a:r>
              <a:rPr lang="en-US" dirty="0"/>
              <a:t>The Case Manager is responsible for creating an authorization for services to a Service Provider on behalf of a Participant. Though a Case Manager can recommend approval for high dollar invoices, these invoices must be routed to the Supervisor for recommendation or final approval. </a:t>
            </a:r>
          </a:p>
          <a:p>
            <a:endParaRPr lang="en-US" dirty="0"/>
          </a:p>
          <a:p>
            <a:r>
              <a:rPr lang="en-US" dirty="0"/>
              <a:t>A Case Manager has access to the following functionality:</a:t>
            </a:r>
          </a:p>
          <a:p>
            <a:pPr marL="174708" indent="-174708">
              <a:buFont typeface="Arial" panose="020B0604020202020204" pitchFamily="34" charset="0"/>
              <a:buChar char="•"/>
            </a:pPr>
            <a:r>
              <a:rPr lang="en-US" dirty="0"/>
              <a:t>Research using the Invoice Inquiry System </a:t>
            </a:r>
          </a:p>
          <a:p>
            <a:pPr marL="174708" indent="-174708">
              <a:buFont typeface="Arial" panose="020B0604020202020204" pitchFamily="34" charset="0"/>
              <a:buChar char="•"/>
            </a:pPr>
            <a:r>
              <a:rPr lang="en-US" dirty="0"/>
              <a:t>Create an Authorization Form</a:t>
            </a:r>
          </a:p>
          <a:p>
            <a:pPr marL="174708" indent="-174708">
              <a:buFont typeface="Arial" panose="020B0604020202020204" pitchFamily="34" charset="0"/>
              <a:buChar char="•"/>
            </a:pPr>
            <a:r>
              <a:rPr lang="en-US" dirty="0"/>
              <a:t>View or cancel their own authorizations - My Authorizations</a:t>
            </a:r>
          </a:p>
          <a:p>
            <a:pPr marL="174708" indent="-174708">
              <a:buFont typeface="Arial" panose="020B0604020202020204" pitchFamily="34" charset="0"/>
              <a:buChar char="•"/>
            </a:pPr>
            <a:r>
              <a:rPr lang="en-US" dirty="0"/>
              <a:t>Certify Low Dollar Invoices</a:t>
            </a:r>
          </a:p>
          <a:p>
            <a:pPr marL="174708" indent="-174708">
              <a:buFont typeface="Arial" panose="020B0604020202020204" pitchFamily="34" charset="0"/>
              <a:buChar char="•"/>
            </a:pPr>
            <a:endParaRPr lang="en-US" dirty="0"/>
          </a:p>
          <a:p>
            <a:r>
              <a:rPr lang="en-US" dirty="0"/>
              <a:t>3. Supervisor</a:t>
            </a:r>
          </a:p>
          <a:p>
            <a:endParaRPr lang="en-US" dirty="0"/>
          </a:p>
          <a:p>
            <a:r>
              <a:rPr lang="en-US" dirty="0"/>
              <a:t>The Supervisor can create an authorization for services to a Service Provider on behalf of a Participant. Though a Supervisor can recommend approval for high dollar invoices, these invoices must be routed to another Supervisor or RO Director for recommendation or final approval.</a:t>
            </a:r>
          </a:p>
          <a:p>
            <a:endParaRPr lang="en-US" dirty="0"/>
          </a:p>
          <a:p>
            <a:r>
              <a:rPr lang="en-US" dirty="0"/>
              <a:t>A Supervisor has access to the following functionality:</a:t>
            </a:r>
          </a:p>
          <a:p>
            <a:pPr marL="174708" indent="-174708">
              <a:buFont typeface="Arial" panose="020B0604020202020204" pitchFamily="34" charset="0"/>
              <a:buChar char="•"/>
            </a:pPr>
            <a:r>
              <a:rPr lang="en-US" dirty="0"/>
              <a:t>Research using the Invoice Inquiry System</a:t>
            </a:r>
          </a:p>
          <a:p>
            <a:pPr marL="174708" indent="-174708">
              <a:buFont typeface="Arial" panose="020B0604020202020204" pitchFamily="34" charset="0"/>
              <a:buChar char="•"/>
            </a:pPr>
            <a:r>
              <a:rPr lang="en-US" dirty="0"/>
              <a:t>Create an Authorization Form</a:t>
            </a:r>
          </a:p>
          <a:p>
            <a:pPr marL="174708" indent="-174708">
              <a:buFont typeface="Arial" panose="020B0604020202020204" pitchFamily="34" charset="0"/>
              <a:buChar char="•"/>
            </a:pPr>
            <a:r>
              <a:rPr lang="en-US" dirty="0"/>
              <a:t>Access and run reports - My Authorizations</a:t>
            </a:r>
          </a:p>
          <a:p>
            <a:pPr marL="174708" indent="-174708">
              <a:buFont typeface="Arial" panose="020B0604020202020204" pitchFamily="34" charset="0"/>
              <a:buChar char="•"/>
            </a:pPr>
            <a:r>
              <a:rPr lang="en-US" dirty="0"/>
              <a:t>Certify Low Dollar Invoices </a:t>
            </a:r>
          </a:p>
          <a:p>
            <a:pPr marL="174708" indent="-174708">
              <a:buFont typeface="Arial" panose="020B0604020202020204" pitchFamily="34" charset="0"/>
              <a:buChar char="•"/>
            </a:pPr>
            <a:r>
              <a:rPr lang="en-US" dirty="0"/>
              <a:t>Certify High Dollar Invoices</a:t>
            </a:r>
          </a:p>
          <a:p>
            <a:pPr marL="174708" indent="-174708">
              <a:buFont typeface="Arial" panose="020B0604020202020204" pitchFamily="34" charset="0"/>
              <a:buChar char="•"/>
            </a:pPr>
            <a:endParaRPr lang="en-US" dirty="0"/>
          </a:p>
          <a:p>
            <a:r>
              <a:rPr lang="en-US" dirty="0"/>
              <a:t>4. VRE Regional Office (RO) Director</a:t>
            </a:r>
          </a:p>
          <a:p>
            <a:endParaRPr lang="en-US" dirty="0"/>
          </a:p>
          <a:p>
            <a:r>
              <a:rPr lang="en-US" dirty="0"/>
              <a:t>The main function of RO Director in IPPS is to certify high dollar/cost invoices.  The RO Director has access to:</a:t>
            </a:r>
          </a:p>
          <a:p>
            <a:pPr marL="174708" indent="-174708">
              <a:buFont typeface="Arial" panose="020B0604020202020204" pitchFamily="34" charset="0"/>
              <a:buChar char="•"/>
            </a:pPr>
            <a:r>
              <a:rPr lang="en-US" dirty="0"/>
              <a:t>Research using the Invoice Inquiry System</a:t>
            </a:r>
          </a:p>
          <a:p>
            <a:pPr marL="174708" indent="-174708">
              <a:buFont typeface="Arial" panose="020B0604020202020204" pitchFamily="34" charset="0"/>
              <a:buChar char="•"/>
            </a:pPr>
            <a:r>
              <a:rPr lang="en-US" dirty="0"/>
              <a:t>Certify high dollar/cost invoices - High Dollar Invoices</a:t>
            </a:r>
          </a:p>
          <a:p>
            <a:pPr marL="174708" indent="-174708">
              <a:buFont typeface="Arial" panose="020B0604020202020204" pitchFamily="34" charset="0"/>
              <a:buChar char="•"/>
            </a:pPr>
            <a:r>
              <a:rPr lang="en-US" dirty="0"/>
              <a:t>Access Dashboard – Invoice Inquiry System</a:t>
            </a:r>
          </a:p>
          <a:p>
            <a:endParaRPr lang="en-US" dirty="0"/>
          </a:p>
          <a:p>
            <a:r>
              <a:rPr lang="en-US" dirty="0"/>
              <a:t>5. Director</a:t>
            </a:r>
          </a:p>
          <a:p>
            <a:r>
              <a:rPr lang="en-US" dirty="0"/>
              <a:t>The main function of the Director in IPPS is to certify high dollar invoices.  The Director has access to:</a:t>
            </a:r>
          </a:p>
          <a:p>
            <a:pPr marL="174708" indent="-174708">
              <a:buFont typeface="Arial" panose="020B0604020202020204" pitchFamily="34" charset="0"/>
              <a:buChar char="•"/>
            </a:pPr>
            <a:r>
              <a:rPr lang="en-US" dirty="0"/>
              <a:t>Research using the Invoice Inquiry System</a:t>
            </a:r>
          </a:p>
          <a:p>
            <a:pPr marL="174708" indent="-174708">
              <a:buFont typeface="Arial" panose="020B0604020202020204" pitchFamily="34" charset="0"/>
              <a:buChar char="•"/>
            </a:pPr>
            <a:r>
              <a:rPr lang="en-US" dirty="0"/>
              <a:t>Certify high dollar invoices - High Dollar Invoices</a:t>
            </a:r>
          </a:p>
          <a:p>
            <a:pPr marL="174708" indent="-174708">
              <a:buFont typeface="Arial" panose="020B0604020202020204" pitchFamily="34" charset="0"/>
              <a:buChar char="•"/>
            </a:pPr>
            <a:r>
              <a:rPr lang="en-US" dirty="0"/>
              <a:t>Access Dashboard – Invoice Inquiry System</a:t>
            </a:r>
          </a:p>
          <a:p>
            <a:endParaRPr lang="en-US" dirty="0"/>
          </a:p>
          <a:p>
            <a:r>
              <a:rPr lang="en-US" dirty="0"/>
              <a:t>6. Site Administrator</a:t>
            </a:r>
          </a:p>
          <a:p>
            <a:r>
              <a:rPr lang="en-US" dirty="0"/>
              <a:t>The function of the Site Administrator (Site Admin) is to manage users.  If you lose access, want to change roles, or require reassignment of authorizations when a case manager is out of the office for an extended period of time, like for a vacation, the Site Administrator is the point of contact.</a:t>
            </a:r>
          </a:p>
          <a:p>
            <a:r>
              <a:rPr lang="en-US" dirty="0"/>
              <a:t>Site Admins have access to:</a:t>
            </a:r>
          </a:p>
          <a:p>
            <a:pPr marL="174708" indent="-174708">
              <a:buFont typeface="Arial" panose="020B0604020202020204" pitchFamily="34" charset="0"/>
              <a:buChar char="•"/>
            </a:pPr>
            <a:r>
              <a:rPr lang="en-US" dirty="0"/>
              <a:t>Change roles, assign stations, reactivate or delete users – User Administration</a:t>
            </a:r>
          </a:p>
          <a:p>
            <a:pPr marL="174708" indent="-174708">
              <a:buFont typeface="Arial" panose="020B0604020202020204" pitchFamily="34" charset="0"/>
              <a:buChar char="•"/>
            </a:pPr>
            <a:r>
              <a:rPr lang="en-US" dirty="0"/>
              <a:t>Research using the Invoice Inquiry System</a:t>
            </a:r>
          </a:p>
          <a:p>
            <a:pPr marL="174708" indent="-174708">
              <a:buFont typeface="Arial" panose="020B0604020202020204" pitchFamily="34" charset="0"/>
              <a:buChar char="•"/>
            </a:pPr>
            <a:r>
              <a:rPr lang="en-US" dirty="0"/>
              <a:t>Access Dashboard – Invoice Inquiry System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04828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dirty="0"/>
              <a:t>The Authorization form is created in IPPS so that Service Providers can invoice for services rendered. </a:t>
            </a:r>
          </a:p>
          <a:p>
            <a:endParaRPr lang="en-US" altLang="en-US" dirty="0"/>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14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12416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r>
              <a:rPr lang="en-US" dirty="0"/>
              <a:t>After this training you will be able to:</a:t>
            </a:r>
          </a:p>
          <a:p>
            <a:endParaRPr lang="en-US" dirty="0"/>
          </a:p>
          <a:p>
            <a:pPr marL="291179" indent="-291179">
              <a:spcAft>
                <a:spcPts val="611"/>
              </a:spcAft>
              <a:buFont typeface="Arial" panose="020B0604020202020204" pitchFamily="34" charset="0"/>
              <a:buChar char="•"/>
            </a:pPr>
            <a:r>
              <a:rPr lang="en-US" dirty="0"/>
              <a:t>Provide instructions on how to create an authorization</a:t>
            </a:r>
          </a:p>
        </p:txBody>
      </p:sp>
    </p:spTree>
    <p:extLst>
      <p:ext uri="{BB962C8B-B14F-4D97-AF65-F5344CB8AC3E}">
        <p14:creationId xmlns:p14="http://schemas.microsoft.com/office/powerpoint/2010/main" val="238281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various VR&amp;E specific roles in the IPPS application as it relates to the authorization function. </a:t>
            </a:r>
          </a:p>
          <a:p>
            <a:endParaRPr lang="en-US" dirty="0"/>
          </a:p>
          <a:p>
            <a:r>
              <a:rPr lang="en-US" dirty="0"/>
              <a:t>Users who have this functionality are the Case Manager and VRE Supervisor. </a:t>
            </a:r>
          </a:p>
          <a:p>
            <a:endParaRPr lang="en-US" dirty="0"/>
          </a:p>
          <a:p>
            <a:r>
              <a:rPr lang="en-US" dirty="0"/>
              <a:t>1. Case Manager </a:t>
            </a:r>
          </a:p>
          <a:p>
            <a:r>
              <a:rPr lang="en-US" dirty="0"/>
              <a:t>The Case Manager is responsible for creating an authorization for services to a Service Provider on behalf of a Participant.</a:t>
            </a:r>
          </a:p>
          <a:p>
            <a:r>
              <a:rPr lang="en-US" dirty="0"/>
              <a:t>Though a Case Manager can recommend approval for high cost  invoices, these invoices must be routed to the Supervisor for recommendation or final approval. </a:t>
            </a:r>
          </a:p>
          <a:p>
            <a:endParaRPr lang="en-US" dirty="0"/>
          </a:p>
          <a:p>
            <a:r>
              <a:rPr lang="en-US" dirty="0"/>
              <a:t>2. Supervisor</a:t>
            </a:r>
          </a:p>
          <a:p>
            <a:r>
              <a:rPr lang="en-US" dirty="0"/>
              <a:t>The Supervisor can create an authorization for services to a Service Provider on behalf of a Participant. Though a Supervisor can recommend approval for high dollar invoices, these invoices must be routed to another Supervisor or RO Director for recommendation or final approval.</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defTabSz="465887">
              <a:defRPr/>
            </a:pPr>
            <a:fld id="{28E05A1F-080A-497B-B4B7-F5C4FEC88CF2}"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82279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To create an authorization, select the </a:t>
            </a:r>
            <a:r>
              <a:rPr lang="en-US" b="1" dirty="0"/>
              <a:t>Authorization Form </a:t>
            </a:r>
            <a:r>
              <a:rPr lang="en-US" dirty="0"/>
              <a:t>button. </a:t>
            </a:r>
          </a:p>
          <a:p>
            <a:pPr marL="232943" indent="-232943">
              <a:buAutoNum type="arabicPeriod"/>
            </a:pPr>
            <a:endParaRPr lang="en-US" dirty="0"/>
          </a:p>
          <a:p>
            <a:r>
              <a:rPr lang="en-US" dirty="0"/>
              <a:t>Note: The level of your access determines the selections available in the navigation bar. </a:t>
            </a:r>
          </a:p>
          <a:p>
            <a:endParaRPr lang="en-US" dirty="0"/>
          </a:p>
          <a:p>
            <a:r>
              <a:rPr lang="en-US" dirty="0"/>
              <a:t>Upon clicking, the Authorization Form button, the Authorization form displays. </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052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identify the steps needed to search for a vendor. </a:t>
            </a:r>
          </a:p>
          <a:p>
            <a:endParaRPr lang="en-US" dirty="0"/>
          </a:p>
          <a:p>
            <a:r>
              <a:rPr lang="en-US" dirty="0"/>
              <a:t>This search area is used to locate the service provider that will receive an authorization to provide services to a Participant. You can search for a vendor based on:</a:t>
            </a:r>
          </a:p>
          <a:p>
            <a:pPr marL="174708" indent="-174708">
              <a:buFont typeface="Arial" panose="020B0604020202020204" pitchFamily="34" charset="0"/>
              <a:buChar char="•"/>
            </a:pPr>
            <a:r>
              <a:rPr lang="en-US" dirty="0"/>
              <a:t>Vendor Name</a:t>
            </a:r>
          </a:p>
          <a:p>
            <a:pPr marL="174708" indent="-174708">
              <a:buFont typeface="Arial" panose="020B0604020202020204" pitchFamily="34" charset="0"/>
              <a:buChar char="•"/>
            </a:pPr>
            <a:r>
              <a:rPr lang="en-US" dirty="0"/>
              <a:t>Vendor ID, which is the same as the Vendor’s Tax ID</a:t>
            </a:r>
          </a:p>
          <a:p>
            <a:pPr marL="174708" indent="-174708">
              <a:buFont typeface="Arial" panose="020B0604020202020204" pitchFamily="34" charset="0"/>
              <a:buChar char="•"/>
            </a:pPr>
            <a:r>
              <a:rPr lang="en-US" dirty="0"/>
              <a:t>Vendor Zip Code</a:t>
            </a:r>
          </a:p>
          <a:p>
            <a:pPr marL="174708" indent="-174708">
              <a:buFont typeface="Arial" panose="020B0604020202020204" pitchFamily="34" charset="0"/>
              <a:buChar char="•"/>
            </a:pPr>
            <a:r>
              <a:rPr lang="en-US" dirty="0"/>
              <a:t>Vendor Address</a:t>
            </a:r>
          </a:p>
          <a:p>
            <a:endParaRPr lang="en-US" dirty="0"/>
          </a:p>
          <a:p>
            <a:r>
              <a:rPr lang="en-US" dirty="0"/>
              <a:t>To complete a vendor search:</a:t>
            </a:r>
          </a:p>
          <a:p>
            <a:pPr marL="228600" indent="-228600">
              <a:buFont typeface="+mj-lt"/>
              <a:buAutoNum type="arabicPeriod" startAt="2"/>
            </a:pPr>
            <a:r>
              <a:rPr lang="en-US" dirty="0"/>
              <a:t>Enter one or more fields, and </a:t>
            </a:r>
          </a:p>
          <a:p>
            <a:pPr marL="228600" indent="-228600">
              <a:buFont typeface="+mj-lt"/>
              <a:buAutoNum type="arabicPeriod" startAt="2"/>
            </a:pPr>
            <a:r>
              <a:rPr lang="en-US" dirty="0"/>
              <a:t>Click </a:t>
            </a:r>
            <a:r>
              <a:rPr lang="en-US" b="1" dirty="0"/>
              <a:t>Vendor Search</a:t>
            </a:r>
            <a:r>
              <a:rPr lang="en-US" dirty="0"/>
              <a:t>.</a:t>
            </a:r>
            <a:br>
              <a:rPr lang="en-US" dirty="0"/>
            </a:br>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96087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search returns blocked and unblocked vendors. Expand or minimize each section by clicking the double chevrons to the left of the column. Information in the comments section of blocked vendors may point you to the correct unblocked vendor.  You can only perform authorizations on unblocked vendors. </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32474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r>
              <a:rPr lang="en-US" dirty="0"/>
              <a:t>After this training you will be able to:</a:t>
            </a:r>
          </a:p>
          <a:p>
            <a:endParaRPr lang="en-US" dirty="0"/>
          </a:p>
          <a:p>
            <a:pPr marL="291179" indent="-291179">
              <a:spcAft>
                <a:spcPts val="611"/>
              </a:spcAft>
              <a:buFont typeface="Arial" panose="020B0604020202020204" pitchFamily="34" charset="0"/>
              <a:buChar char="•"/>
            </a:pPr>
            <a:r>
              <a:rPr lang="en-US" dirty="0"/>
              <a:t>Describe the intent and purpose of e-Invoicing and e-Authorizations (IPPS)</a:t>
            </a:r>
          </a:p>
          <a:p>
            <a:pPr marL="291179" indent="-291179">
              <a:spcAft>
                <a:spcPts val="611"/>
              </a:spcAft>
              <a:buFont typeface="Arial" panose="020B0604020202020204" pitchFamily="34" charset="0"/>
              <a:buChar char="•"/>
            </a:pPr>
            <a:r>
              <a:rPr lang="en-US" dirty="0"/>
              <a:t>Describe and obtain the steps to access IPPS</a:t>
            </a:r>
          </a:p>
          <a:p>
            <a:pPr marL="291179" indent="-291179">
              <a:spcAft>
                <a:spcPts val="611"/>
              </a:spcAft>
              <a:buFont typeface="Arial" panose="020B0604020202020204" pitchFamily="34" charset="0"/>
              <a:buChar char="•"/>
            </a:pPr>
            <a:r>
              <a:rPr lang="en-US" dirty="0"/>
              <a:t>Describe the steps to begin “troubleshooting” solutions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From </a:t>
            </a:r>
            <a:r>
              <a:rPr lang="en-US" b="1" dirty="0"/>
              <a:t>Unblocked Vendors</a:t>
            </a:r>
            <a:r>
              <a:rPr lang="en-US" dirty="0"/>
              <a:t>, click the radio button next to the vendor you are authorizing services to. </a:t>
            </a:r>
          </a:p>
          <a:p>
            <a:endParaRPr lang="en-US" dirty="0"/>
          </a:p>
          <a:p>
            <a:pPr lvl="0" fontAlgn="base"/>
            <a:r>
              <a:rPr lang="en-US" dirty="0">
                <a:effectLst>
                  <a:glow>
                    <a:srgbClr val="000000"/>
                  </a:glow>
                  <a:outerShdw sx="0" sy="0">
                    <a:srgbClr val="000000"/>
                  </a:outerShdw>
                  <a:reflection stA="0" endPos="0" fadeDir="0" sx="0" sy="0"/>
                </a:effectLst>
              </a:rPr>
              <a:t>5. Click </a:t>
            </a:r>
            <a:r>
              <a:rPr lang="en-US" b="1" dirty="0">
                <a:effectLst>
                  <a:glow>
                    <a:srgbClr val="000000"/>
                  </a:glow>
                  <a:outerShdw sx="0" sy="0">
                    <a:srgbClr val="000000"/>
                  </a:outerShdw>
                  <a:reflection stA="0" endPos="0" fadeDir="0" sx="0" sy="0"/>
                </a:effectLst>
              </a:rPr>
              <a:t>OK</a:t>
            </a:r>
            <a:r>
              <a:rPr lang="en-US" dirty="0">
                <a:effectLst>
                  <a:glow>
                    <a:srgbClr val="000000"/>
                  </a:glow>
                  <a:outerShdw sx="0" sy="0">
                    <a:srgbClr val="000000"/>
                  </a:outerShdw>
                  <a:reflection stA="0" endPos="0" fadeDir="0" sx="0" sy="0"/>
                </a:effectLst>
              </a:rPr>
              <a:t>.</a:t>
            </a:r>
          </a:p>
          <a:p>
            <a:r>
              <a:rPr lang="en-US" dirty="0"/>
              <a:t>6. Vendor details are populated in the </a:t>
            </a:r>
            <a:r>
              <a:rPr lang="en-US" b="1" dirty="0"/>
              <a:t>Selected</a:t>
            </a:r>
            <a:r>
              <a:rPr lang="en-US" dirty="0"/>
              <a:t> </a:t>
            </a:r>
            <a:r>
              <a:rPr lang="en-US" b="1" dirty="0"/>
              <a:t>Vendor</a:t>
            </a:r>
            <a:r>
              <a:rPr lang="en-US" dirty="0"/>
              <a:t> </a:t>
            </a:r>
            <a:r>
              <a:rPr lang="en-US" b="1" dirty="0"/>
              <a:t>Details</a:t>
            </a:r>
            <a:r>
              <a:rPr lang="en-US" dirty="0"/>
              <a:t> area.</a:t>
            </a:r>
          </a:p>
          <a:p>
            <a:endParaRPr lang="en-US" dirty="0"/>
          </a:p>
          <a:p>
            <a:pPr defTabSz="931774">
              <a:defRPr/>
            </a:pPr>
            <a:r>
              <a:rPr lang="en-US" dirty="0"/>
              <a:t>Note, a Vendor must be selected to submit the authorization; otherwise an error message displays on the screen. If you can not find the vendor you are searching for contact </a:t>
            </a:r>
            <a:r>
              <a:rPr lang="en-US" i="1" u="sng" dirty="0">
                <a:hlinkClick r:id="rId3"/>
              </a:rPr>
              <a:t>VAFSCEnterpriseSupport@va.gov</a:t>
            </a:r>
            <a:endParaRPr lang="en-US" dirty="0"/>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6003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correct vendor/facility, you must search for the correct participant, which in this case is the Veteran/SM. So this search is used to locate the Veteran/SM that will receive the services by the Vendor that you just selected in the previous steps.  </a:t>
            </a:r>
          </a:p>
          <a:p>
            <a:endParaRPr lang="en-US" dirty="0"/>
          </a:p>
          <a:p>
            <a:pPr marL="232943" indent="-232943">
              <a:buFont typeface="+mj-lt"/>
              <a:buAutoNum type="arabicPeriod"/>
            </a:pPr>
            <a:r>
              <a:rPr lang="en-US" dirty="0"/>
              <a:t>You can search for a participant based on the social security number (with no dashes or spaces or the VA File Number (with no special characters).</a:t>
            </a:r>
          </a:p>
          <a:p>
            <a:pPr marL="232943" indent="-232943">
              <a:buFont typeface="+mj-lt"/>
              <a:buAutoNum type="arabicPeriod"/>
            </a:pPr>
            <a:r>
              <a:rPr lang="en-US" dirty="0"/>
              <a:t>Enter one or more of these fields and click </a:t>
            </a:r>
            <a:r>
              <a:rPr lang="en-US" b="1" dirty="0"/>
              <a:t>Participant Search.</a:t>
            </a:r>
          </a:p>
          <a:p>
            <a:pPr marL="232943" indent="-232943">
              <a:buFont typeface="+mj-lt"/>
              <a:buAutoNum type="arabicPeriod"/>
            </a:pPr>
            <a:r>
              <a:rPr lang="en-US" b="0" dirty="0"/>
              <a:t>The Participants information is displayed in the Participant Details section, verify this information.</a:t>
            </a:r>
          </a:p>
          <a:p>
            <a:endParaRPr lang="en-US" dirty="0"/>
          </a:p>
          <a:p>
            <a:r>
              <a:rPr lang="en-US" dirty="0"/>
              <a:t>Note: A participant must be selected to submit the authorization;  otherwise an error message displays on the screen. </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3155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searching and selecting a facility and participant, you must review the authorization. This section provides further information on the vendor or facility.  The following fields are provided in this area:</a:t>
            </a:r>
          </a:p>
          <a:p>
            <a:endParaRPr lang="en-US" dirty="0"/>
          </a:p>
          <a:p>
            <a:pPr marL="174708" indent="-174708">
              <a:buFont typeface="Arial" panose="020B0604020202020204" pitchFamily="34" charset="0"/>
              <a:buChar char="•"/>
            </a:pPr>
            <a:r>
              <a:rPr lang="en-US" dirty="0"/>
              <a:t>Name of Services/Assistance</a:t>
            </a:r>
          </a:p>
          <a:p>
            <a:pPr marL="174708" indent="-174708">
              <a:buFont typeface="Arial" panose="020B0604020202020204" pitchFamily="34" charset="0"/>
              <a:buChar char="•"/>
            </a:pPr>
            <a:r>
              <a:rPr lang="en-US" dirty="0"/>
              <a:t>Facility/Vendor Enrollment Period</a:t>
            </a:r>
          </a:p>
          <a:p>
            <a:endParaRPr lang="en-US" dirty="0"/>
          </a:p>
          <a:p>
            <a:pPr marL="232943" indent="-232943">
              <a:buFont typeface="+mj-lt"/>
              <a:buAutoNum type="arabicPeriod"/>
            </a:pPr>
            <a:r>
              <a:rPr lang="en-US" dirty="0"/>
              <a:t>Enter information into the Name of Services/Assistance field as required.  This includes degree type when applicable.</a:t>
            </a:r>
          </a:p>
          <a:p>
            <a:pPr marL="232943" indent="-232943">
              <a:buFont typeface="+mj-lt"/>
              <a:buAutoNum type="arabicPeriod"/>
            </a:pPr>
            <a:r>
              <a:rPr lang="en-US" dirty="0"/>
              <a:t>Then use the calendar icon to the right of the Start Date/End Date to select the enrollment period. </a:t>
            </a:r>
          </a:p>
          <a:p>
            <a:pPr marL="232943" indent="-232943">
              <a:buFont typeface="+mj-lt"/>
              <a:buAutoNum type="arabicPeriod"/>
            </a:pPr>
            <a:endParaRPr lang="en-US" dirty="0"/>
          </a:p>
          <a:p>
            <a:r>
              <a:rPr lang="en-US" dirty="0"/>
              <a:t>Note: The End Date can not be more that one year from the Start Date on the authorization. </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62113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on </a:t>
            </a:r>
            <a:r>
              <a:rPr lang="en-US" b="0" dirty="0"/>
              <a:t>the Authorization </a:t>
            </a:r>
            <a:r>
              <a:rPr lang="en-US" dirty="0"/>
              <a:t>page is </a:t>
            </a:r>
            <a:r>
              <a:rPr lang="en-US" b="0" dirty="0"/>
              <a:t>the Line Item Details section</a:t>
            </a:r>
            <a:r>
              <a:rPr lang="en-US" dirty="0"/>
              <a:t>. The Line Item Details are the approved goods/services that VBA is funding. Note: In order to submit the Authorization Form, at least one line item must be selected, if not an error message will appear on the screen.</a:t>
            </a:r>
          </a:p>
          <a:p>
            <a:endParaRPr lang="en-US" dirty="0"/>
          </a:p>
          <a:p>
            <a:pPr lvl="0" fontAlgn="base"/>
            <a:r>
              <a:rPr lang="en-US" dirty="0">
                <a:effectLst>
                  <a:glow>
                    <a:srgbClr val="000000"/>
                  </a:glow>
                  <a:outerShdw sx="0" sy="0">
                    <a:srgbClr val="000000"/>
                  </a:outerShdw>
                  <a:reflection stA="0" endPos="0" fadeDir="0" sx="0" sy="0"/>
                </a:effectLst>
              </a:rPr>
              <a:t>To select the approved goods/services that VBA is funding do the following: </a:t>
            </a:r>
          </a:p>
          <a:p>
            <a:pPr lvl="0" fontAlgn="base"/>
            <a:endParaRPr lang="en-US" dirty="0">
              <a:effectLst>
                <a:glow>
                  <a:srgbClr val="000000"/>
                </a:glow>
                <a:outerShdw sx="0" sy="0">
                  <a:srgbClr val="000000"/>
                </a:outerShdw>
                <a:reflection stA="0" endPos="0" fadeDir="0" sx="0" sy="0"/>
              </a:effectLst>
            </a:endParaRPr>
          </a:p>
          <a:p>
            <a:pPr marL="232943" indent="-232943" fontAlgn="base">
              <a:buFont typeface="+mj-lt"/>
              <a:buAutoNum type="arabicPeriod"/>
            </a:pPr>
            <a:r>
              <a:rPr lang="en-US" dirty="0">
                <a:effectLst>
                  <a:glow>
                    <a:srgbClr val="000000"/>
                  </a:glow>
                  <a:outerShdw sx="0" sy="0">
                    <a:srgbClr val="000000"/>
                  </a:outerShdw>
                  <a:reflection stA="0" endPos="0" fadeDir="0" sx="0" sy="0"/>
                </a:effectLst>
              </a:rPr>
              <a:t>Click the checkbox next to the Line Item(s) that are being funded.</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Line Item(s) listed in IPPS are the following: </a:t>
            </a:r>
          </a:p>
          <a:p>
            <a:pPr lvl="0" fontAlgn="base"/>
            <a:endParaRPr lang="en-US" dirty="0">
              <a:effectLst>
                <a:glow>
                  <a:srgbClr val="000000"/>
                </a:glow>
                <a:outerShdw sx="0" sy="0">
                  <a:srgbClr val="000000"/>
                </a:outerShdw>
                <a:reflection stA="0" endPos="0" fadeDir="0" sx="0" sy="0"/>
              </a:effectLst>
            </a:endParaRP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Tuition and Fees</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Books</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Supplies</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Handling Charges</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Tutorial</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Equipment</a:t>
            </a:r>
          </a:p>
          <a:p>
            <a:pPr marL="174708" indent="-174708" fontAlgn="base">
              <a:buFont typeface="Arial" panose="020B0604020202020204" pitchFamily="34" charset="0"/>
              <a:buChar char="•"/>
            </a:pPr>
            <a:r>
              <a:rPr lang="en-US" dirty="0">
                <a:effectLst>
                  <a:glow>
                    <a:srgbClr val="000000"/>
                  </a:glow>
                  <a:outerShdw sx="0" sy="0">
                    <a:srgbClr val="000000"/>
                  </a:outerShdw>
                  <a:reflection stA="0" endPos="0" fadeDir="0" sx="0" sy="0"/>
                </a:effectLst>
              </a:rPr>
              <a:t>Required One-Time </a:t>
            </a:r>
            <a:r>
              <a:rPr lang="en-US" dirty="0" err="1">
                <a:effectLst>
                  <a:glow>
                    <a:srgbClr val="000000"/>
                  </a:glow>
                  <a:outerShdw sx="0" sy="0">
                    <a:srgbClr val="000000"/>
                  </a:outerShdw>
                  <a:reflection stA="0" endPos="0" fadeDir="0" sx="0" sy="0"/>
                </a:effectLst>
              </a:rPr>
              <a:t>Misc</a:t>
            </a:r>
            <a:endParaRPr lang="en-US" dirty="0">
              <a:effectLst>
                <a:glow>
                  <a:srgbClr val="000000"/>
                </a:glow>
                <a:outerShdw sx="0" sy="0">
                  <a:srgbClr val="000000"/>
                </a:outerShdw>
                <a:reflection stA="0" endPos="0" fadeDir="0" sx="0" sy="0"/>
              </a:effectLst>
            </a:endParaRPr>
          </a:p>
          <a:p>
            <a:pPr marL="232943" indent="-232943" fontAlgn="base">
              <a:buFont typeface="+mj-lt"/>
              <a:buAutoNum type="arabicPeriod" startAt="2"/>
            </a:pPr>
            <a:endParaRPr lang="en-US" dirty="0">
              <a:effectLst>
                <a:glow>
                  <a:srgbClr val="000000"/>
                </a:glow>
                <a:outerShdw sx="0" sy="0">
                  <a:srgbClr val="000000"/>
                </a:outerShdw>
                <a:reflection stA="0" endPos="0" fadeDir="0" sx="0" sy="0"/>
              </a:effectLst>
            </a:endParaRPr>
          </a:p>
          <a:p>
            <a:pPr marL="232943" indent="-232943" fontAlgn="base">
              <a:buFont typeface="+mj-lt"/>
              <a:buAutoNum type="arabicPeriod" startAt="2"/>
            </a:pPr>
            <a:r>
              <a:rPr lang="en-US" dirty="0">
                <a:effectLst>
                  <a:glow>
                    <a:srgbClr val="000000"/>
                  </a:glow>
                  <a:outerShdw sx="0" sy="0">
                    <a:srgbClr val="000000"/>
                  </a:outerShdw>
                  <a:reflection stA="0" endPos="0" fadeDir="0" sx="0" sy="0"/>
                </a:effectLst>
              </a:rPr>
              <a:t>An Optional Notes field displays to the right of all checked line items for additional </a:t>
            </a:r>
            <a:r>
              <a:rPr lang="en-US" dirty="0">
                <a:effectLst>
                  <a:glow>
                    <a:srgbClr val="000000"/>
                  </a:glow>
                  <a:outerShdw blurRad="38100" dist="38100" dir="2700000" algn="tl">
                    <a:srgbClr val="000000">
                      <a:alpha val="43137"/>
                    </a:srgbClr>
                  </a:outerShdw>
                  <a:reflection stA="0" endPos="0" fadeDir="0" sx="0" sy="0"/>
                </a:effectLst>
              </a:rPr>
              <a:t>specificities, such as limiting a dollar amount on supplies.</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911735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fields at the bottom of the authorization form include:</a:t>
            </a:r>
          </a:p>
          <a:p>
            <a:endParaRPr lang="en-US" dirty="0"/>
          </a:p>
          <a:p>
            <a:pPr marL="232943" indent="-232943">
              <a:buFont typeface="+mj-lt"/>
              <a:buAutoNum type="arabicPeriod"/>
            </a:pPr>
            <a:r>
              <a:rPr lang="en-US" dirty="0"/>
              <a:t>Service Provider  Email – the email address for the Service Provider point of contact (POC).  </a:t>
            </a:r>
            <a:br>
              <a:rPr lang="en-US" dirty="0"/>
            </a:br>
            <a:r>
              <a:rPr lang="en-US" i="1" dirty="0"/>
              <a:t>Upon selecting Submit, the email address entered here receives the New Authorization Notification email from IPPS.</a:t>
            </a:r>
          </a:p>
          <a:p>
            <a:pPr marL="232943" indent="-232943">
              <a:buFont typeface="+mj-lt"/>
              <a:buAutoNum type="arabicPeriod"/>
            </a:pPr>
            <a:r>
              <a:rPr lang="en-US" dirty="0"/>
              <a:t>Case Manager Email Address – the authorizing case manager. The Case Manager Email Address field is auto-populated. The field is still editable to allow for an alternative VA POC.</a:t>
            </a:r>
          </a:p>
          <a:p>
            <a:pPr marL="232943" indent="-232943">
              <a:buFont typeface="+mj-lt"/>
              <a:buAutoNum type="arabicPeriod"/>
            </a:pPr>
            <a:r>
              <a:rPr lang="en-US" dirty="0"/>
              <a:t>Facility Code – 8-digit code assigned to the facility </a:t>
            </a:r>
            <a:r>
              <a:rPr lang="en-US" b="1" u="sng" dirty="0"/>
              <a:t>(What if you cant find this?) </a:t>
            </a:r>
            <a:r>
              <a:rPr lang="en-US" dirty="0"/>
              <a:t>You can use CWINRS to find the Facility Codes and enter them here in IPPS or you can locate the Facility Code by looking at the printed or generated 28-1905.  In a future instance, hopefully the Facility Codes will be automatically imported from Web Enable Approval Management System or WEAMS. In the interim, we encourage users/stations to create a local spreadsheet that lists the facility codes for the services providers. </a:t>
            </a:r>
          </a:p>
          <a:p>
            <a:pPr marL="232943" indent="-232943">
              <a:buFont typeface="+mj-lt"/>
              <a:buAutoNum type="arabicPeriod"/>
            </a:pPr>
            <a:r>
              <a:rPr lang="en-US" dirty="0">
                <a:effectLst>
                  <a:glow>
                    <a:srgbClr val="000000"/>
                  </a:glow>
                  <a:outerShdw sx="0" sy="0">
                    <a:srgbClr val="000000"/>
                  </a:outerShdw>
                  <a:reflection stA="0" endPos="0" fadeDir="0" sx="0" sy="0"/>
                </a:effectLst>
              </a:rPr>
              <a:t>Enter information into all required fields marked with an asterisk and click the </a:t>
            </a:r>
            <a:r>
              <a:rPr lang="en-US" b="1" dirty="0">
                <a:effectLst>
                  <a:glow>
                    <a:srgbClr val="000000"/>
                  </a:glow>
                  <a:reflection stA="0" endPos="0" fadeDir="0" sx="0" sy="0"/>
                </a:effectLst>
              </a:rPr>
              <a:t>Submit </a:t>
            </a:r>
            <a:r>
              <a:rPr lang="en-US" b="0" dirty="0">
                <a:effectLst>
                  <a:glow>
                    <a:srgbClr val="000000"/>
                  </a:glow>
                  <a:reflection stA="0" endPos="0" fadeDir="0" sx="0" sy="0"/>
                </a:effectLst>
              </a:rPr>
              <a:t>button</a:t>
            </a:r>
            <a:r>
              <a:rPr lang="en-US" dirty="0">
                <a:effectLst>
                  <a:glow>
                    <a:srgbClr val="000000"/>
                  </a:glow>
                  <a:outerShdw sx="0" sy="0">
                    <a:srgbClr val="000000"/>
                  </a:outerShdw>
                  <a:reflection stA="0" endPos="0" fadeDir="0" sx="0" sy="0"/>
                </a:effectLst>
              </a:rPr>
              <a:t>.</a:t>
            </a:r>
          </a:p>
          <a:p>
            <a:r>
              <a:rPr lang="en-US" dirty="0"/>
              <a:t> </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21826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completing the required fields at the bottom of the Authorization Form and clicking the Submit button, the authorization is created and the following email is generated and sent to the Service Provider/Vendor. </a:t>
            </a:r>
          </a:p>
          <a:p>
            <a:endParaRPr lang="en-US" dirty="0"/>
          </a:p>
          <a:p>
            <a:pPr defTabSz="931774">
              <a:defRPr/>
            </a:pPr>
            <a:r>
              <a:rPr lang="en-US" dirty="0"/>
              <a:t>Note, only a Case Manager or Supervisor can submit an authorization </a:t>
            </a:r>
            <a:r>
              <a:rPr lang="en-US" i="0" dirty="0"/>
              <a:t>and </a:t>
            </a:r>
            <a:r>
              <a:rPr lang="en-US" dirty="0"/>
              <a:t>if any required fields have not been filled, you will receive an error message.   If you receive an error message, click </a:t>
            </a:r>
            <a:r>
              <a:rPr lang="en-US" b="1" dirty="0"/>
              <a:t>OK</a:t>
            </a:r>
            <a:r>
              <a:rPr lang="en-US" dirty="0"/>
              <a:t>, then make appropriate corrections, and click the </a:t>
            </a:r>
            <a:r>
              <a:rPr lang="en-US" b="1" dirty="0"/>
              <a:t>Submit</a:t>
            </a:r>
            <a:r>
              <a:rPr lang="en-US" dirty="0"/>
              <a:t> button again.</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721380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dirty="0"/>
              <a:t>Now let’s move to the My Authorizations function. This function allows you to view the details surrounding the authorizations that you have created. It also allows the option to cancel an authorization after it has been submitted.</a:t>
            </a:r>
          </a:p>
          <a:p>
            <a:endParaRPr lang="en-US" dirty="0"/>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26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22432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r>
              <a:rPr lang="en-US" dirty="0"/>
              <a:t>After this training you will be able to:</a:t>
            </a:r>
          </a:p>
          <a:p>
            <a:endParaRPr lang="en-US" dirty="0"/>
          </a:p>
          <a:p>
            <a:pPr marL="291179" indent="-291179" defTabSz="465887">
              <a:spcAft>
                <a:spcPts val="611"/>
              </a:spcAft>
              <a:buFont typeface="Arial" panose="020B0604020202020204" pitchFamily="34" charset="0"/>
              <a:buChar char="•"/>
              <a:defRPr/>
            </a:pPr>
            <a:r>
              <a:rPr lang="en-US" dirty="0">
                <a:solidFill>
                  <a:srgbClr val="000000"/>
                </a:solidFill>
              </a:rPr>
              <a:t>Access the My Authorizations Module</a:t>
            </a:r>
          </a:p>
          <a:p>
            <a:pPr marL="291179" indent="-291179" defTabSz="465887">
              <a:spcAft>
                <a:spcPts val="611"/>
              </a:spcAft>
              <a:buFont typeface="Arial" panose="020B0604020202020204" pitchFamily="34" charset="0"/>
              <a:buChar char="•"/>
              <a:defRPr/>
            </a:pPr>
            <a:r>
              <a:rPr lang="en-US" dirty="0">
                <a:solidFill>
                  <a:srgbClr val="000000"/>
                </a:solidFill>
              </a:rPr>
              <a:t>Cancel an Authorization</a:t>
            </a:r>
          </a:p>
          <a:p>
            <a:pPr marL="291179" indent="-291179" defTabSz="465887">
              <a:spcAft>
                <a:spcPts val="611"/>
              </a:spcAft>
              <a:buFont typeface="Arial" panose="020B0604020202020204" pitchFamily="34" charset="0"/>
              <a:buChar char="•"/>
              <a:defRPr/>
            </a:pPr>
            <a:r>
              <a:rPr lang="en-US" dirty="0">
                <a:solidFill>
                  <a:srgbClr val="000000"/>
                </a:solidFill>
              </a:rPr>
              <a:t>View a PDF of an Authorization</a:t>
            </a:r>
          </a:p>
        </p:txBody>
      </p:sp>
    </p:spTree>
    <p:extLst>
      <p:ext uri="{BB962C8B-B14F-4D97-AF65-F5344CB8AC3E}">
        <p14:creationId xmlns:p14="http://schemas.microsoft.com/office/powerpoint/2010/main" val="323596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over the steps of how to view your authorizations:</a:t>
            </a:r>
          </a:p>
          <a:p>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Process Work </a:t>
            </a:r>
            <a:r>
              <a:rPr lang="en-US" dirty="0">
                <a:effectLst>
                  <a:glow>
                    <a:srgbClr val="000000"/>
                  </a:glow>
                  <a:reflection stA="0" endPos="0" fadeDir="0" sx="0" sy="0"/>
                </a:effectLst>
              </a:rPr>
              <a:t>from the Navigation Menu.</a:t>
            </a:r>
          </a:p>
          <a:p>
            <a:pPr marL="232943" indent="-232943" fontAlgn="base">
              <a:buFont typeface="+mj-lt"/>
              <a:buAutoNum type="arabicPeriod"/>
            </a:pPr>
            <a:r>
              <a:rPr lang="en-US" dirty="0">
                <a:effectLst>
                  <a:glow>
                    <a:srgbClr val="000000"/>
                  </a:glow>
                  <a:reflection stA="0" endPos="0" fadeDir="0" sx="0" sy="0"/>
                </a:effectLst>
              </a:rPr>
              <a:t>Click</a:t>
            </a:r>
            <a:r>
              <a:rPr lang="en-US" b="1" dirty="0">
                <a:effectLst>
                  <a:glow>
                    <a:srgbClr val="000000"/>
                  </a:glow>
                  <a:outerShdw sx="0" sy="0">
                    <a:srgbClr val="000000"/>
                  </a:outerShdw>
                  <a:reflection stA="0" endPos="0" fadeDir="0" sx="0" sy="0"/>
                </a:effectLst>
              </a:rPr>
              <a:t> My Authorizations</a:t>
            </a:r>
            <a:r>
              <a:rPr lang="en-US" dirty="0">
                <a:effectLst>
                  <a:glow>
                    <a:srgbClr val="000000"/>
                  </a:glow>
                  <a:outerShdw sx="0" sy="0">
                    <a:srgbClr val="000000"/>
                  </a:outerShdw>
                  <a:reflection stA="0" endPos="0" fadeDir="0" sx="0" sy="0"/>
                </a:effectLst>
              </a:rPr>
              <a:t> from the left navigation bar.</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A list of your Authorizations is displayed in the workspace entitled </a:t>
            </a:r>
            <a:r>
              <a:rPr lang="en-US" b="1" dirty="0">
                <a:effectLst>
                  <a:glow>
                    <a:srgbClr val="000000"/>
                  </a:glow>
                  <a:reflection stA="0" endPos="0" fadeDir="0" sx="0" sy="0"/>
                </a:effectLst>
              </a:rPr>
              <a:t>My Authorizations Report</a:t>
            </a:r>
            <a:r>
              <a:rPr lang="en-US" dirty="0">
                <a:effectLst>
                  <a:glow>
                    <a:srgbClr val="000000"/>
                  </a:glow>
                  <a:outerShdw sx="0" sy="0">
                    <a:srgbClr val="000000"/>
                  </a:outerShdw>
                  <a:reflection stA="0" endPos="0" fadeDir="0" sx="0" sy="0"/>
                </a:effectLst>
              </a:rPr>
              <a:t>.</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31308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you can filter your authorizations in the My Authorizations Report workspace. </a:t>
            </a:r>
          </a:p>
          <a:p>
            <a:endParaRPr lang="en-US" dirty="0"/>
          </a:p>
          <a:p>
            <a:r>
              <a:rPr lang="en-US" dirty="0"/>
              <a:t>To filter authorizations:</a:t>
            </a:r>
          </a:p>
          <a:p>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From My Authorizations Report, select the dropdown arrow for the column you want to filter by.</a:t>
            </a:r>
            <a:br>
              <a:rPr lang="en-US" dirty="0">
                <a:effectLst>
                  <a:glow>
                    <a:srgbClr val="000000"/>
                  </a:glow>
                  <a:outerShdw sx="0" sy="0">
                    <a:srgbClr val="000000"/>
                  </a:outerShdw>
                  <a:reflection stA="0" endPos="0" fadeDir="0" sx="0" sy="0"/>
                </a:effectLst>
              </a:rPr>
            </a:br>
            <a:r>
              <a:rPr lang="en-US" dirty="0"/>
              <a:t>A list of information displays specific to that column.</a:t>
            </a:r>
          </a:p>
          <a:p>
            <a:pPr marL="232943" indent="-232943" fontAlgn="base">
              <a:buFont typeface="+mj-lt"/>
              <a:buAutoNum type="arabicPeriod"/>
            </a:pPr>
            <a:r>
              <a:rPr lang="en-US" dirty="0"/>
              <a:t>In this example, we are filtering social security numbers.  Select the option you want to filter by.</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Apply</a:t>
            </a:r>
            <a:r>
              <a:rPr lang="en-US" dirty="0">
                <a:effectLst>
                  <a:glow>
                    <a:srgbClr val="000000"/>
                  </a:glow>
                  <a:outerShdw sx="0" sy="0">
                    <a:srgbClr val="000000"/>
                  </a:outerShdw>
                  <a:reflection stA="0" endPos="0" fadeDir="0" sx="0" sy="0"/>
                </a:effectLst>
              </a:rPr>
              <a:t>.</a:t>
            </a:r>
          </a:p>
          <a:p>
            <a:pPr marL="232943" indent="-232943" fontAlgn="base">
              <a:buFont typeface="+mj-lt"/>
              <a:buAutoNum type="arabicPeriod"/>
            </a:pPr>
            <a:r>
              <a:rPr lang="en-US" dirty="0"/>
              <a:t>Only authorizations containing that option will display. </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67340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8FD7691-E78F-4EB6-8EA8-243362F5DF04}"/>
              </a:ext>
            </a:extLst>
          </p:cNvPr>
          <p:cNvSpPr>
            <a:spLocks noGrp="1"/>
          </p:cNvSpPr>
          <p:nvPr>
            <p:ph type="body" idx="1"/>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IPPS is an electronic invoicing platform which will enable vendors to receive electronic authorizations from and submit electronic invoices directly to VR&amp;E. </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Once implemented, this capability will standardize and streamline the invoice payment process, and significantly reduce the amount of time needed to receive, process, and pay vendors.</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Projected Savings:</a:t>
            </a:r>
          </a:p>
          <a:p>
            <a:r>
              <a:rPr lang="en-US" dirty="0">
                <a:latin typeface="Segoe UI" panose="020B0502040204020203" pitchFamily="34" charset="0"/>
                <a:ea typeface="Segoe UI" panose="020B0502040204020203" pitchFamily="34" charset="0"/>
                <a:cs typeface="Segoe UI" panose="020B0502040204020203" pitchFamily="34" charset="0"/>
              </a:rPr>
              <a:t>90% savings in payment processing time by implementing IPPS.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Searching throughout the Authorization Report is very similar to filtering, </a:t>
            </a:r>
          </a:p>
          <a:p>
            <a:endParaRPr lang="en-US" dirty="0"/>
          </a:p>
          <a:p>
            <a:pPr marL="232943" indent="-232943">
              <a:buAutoNum type="arabicPeriod"/>
            </a:pPr>
            <a:r>
              <a:rPr lang="en-US" dirty="0"/>
              <a:t>Except after you select the dropdown arrow for the column that you want to search and the dropdown list displays. </a:t>
            </a:r>
          </a:p>
          <a:p>
            <a:pPr marL="232943" indent="-232943">
              <a:buAutoNum type="arabicPeriod"/>
            </a:pPr>
            <a:r>
              <a:rPr lang="en-US" dirty="0"/>
              <a:t>Enter the text you want to search for in the </a:t>
            </a:r>
            <a:r>
              <a:rPr lang="en-US" b="1" dirty="0"/>
              <a:t>Search Text </a:t>
            </a:r>
            <a:r>
              <a:rPr lang="en-US" dirty="0"/>
              <a:t>field. </a:t>
            </a:r>
          </a:p>
          <a:p>
            <a:pPr marL="232943" indent="-232943">
              <a:buAutoNum type="arabicPeriod"/>
            </a:pPr>
            <a:r>
              <a:rPr lang="en-US" dirty="0"/>
              <a:t>Click </a:t>
            </a:r>
            <a:r>
              <a:rPr lang="en-US" b="1" dirty="0"/>
              <a:t>Apply</a:t>
            </a:r>
            <a:r>
              <a:rPr lang="en-US" dirty="0"/>
              <a:t> and the report is filtered by your search text. </a:t>
            </a:r>
          </a:p>
          <a:p>
            <a:pPr marL="232943" indent="-232943">
              <a:buAutoNum type="arabicPeriod"/>
            </a:pPr>
            <a:r>
              <a:rPr lang="en-US" dirty="0"/>
              <a:t>Note, if you are in a filter and you want to cancel the filter, you can clear the filter and return to the  complete list of authorizations by clicking </a:t>
            </a:r>
            <a:r>
              <a:rPr lang="en-US" b="1" dirty="0"/>
              <a:t>Clear</a:t>
            </a:r>
            <a:r>
              <a:rPr lang="en-US" dirty="0"/>
              <a:t> </a:t>
            </a:r>
            <a:r>
              <a:rPr lang="en-US" b="1" dirty="0"/>
              <a:t>Filter.</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072238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canceling an authorization invoice. From the My Authorizations Workspace, the Supervisor and Case Manager roles are the only roles that can cancel authorizations and remember, you can only cancel your own authorizations. </a:t>
            </a:r>
          </a:p>
          <a:p>
            <a:endParaRPr lang="en-US" dirty="0"/>
          </a:p>
          <a:p>
            <a:r>
              <a:rPr lang="en-US" dirty="0"/>
              <a:t>In order to cancel  your authorization: </a:t>
            </a:r>
          </a:p>
          <a:p>
            <a:pPr marL="232943" indent="-232943">
              <a:buFont typeface="+mj-lt"/>
              <a:buAutoNum type="arabicPeriod"/>
            </a:pPr>
            <a:endParaRPr lang="en-US" dirty="0"/>
          </a:p>
          <a:p>
            <a:pPr marL="232943" indent="-232943">
              <a:buFont typeface="+mj-lt"/>
              <a:buAutoNum type="arabicPeriod"/>
            </a:pPr>
            <a:r>
              <a:rPr lang="en-US" dirty="0"/>
              <a:t>Find the Authorization that you would like to cancel and click the </a:t>
            </a:r>
            <a:r>
              <a:rPr lang="en-US" b="1" dirty="0"/>
              <a:t>Cancel</a:t>
            </a:r>
            <a:r>
              <a:rPr lang="en-US" dirty="0"/>
              <a:t> button. </a:t>
            </a:r>
          </a:p>
          <a:p>
            <a:pPr marL="232943" indent="-232943">
              <a:buFont typeface="+mj-lt"/>
              <a:buAutoNum type="arabicPeriod"/>
            </a:pPr>
            <a:r>
              <a:rPr lang="en-US" dirty="0"/>
              <a:t>You will then see that the authorization row will turn orange and the Status changes from Open to </a:t>
            </a:r>
            <a:r>
              <a:rPr lang="en-US" b="1" dirty="0"/>
              <a:t>Cancel</a:t>
            </a:r>
            <a:r>
              <a:rPr lang="en-US" dirty="0"/>
              <a:t>. </a:t>
            </a:r>
          </a:p>
          <a:p>
            <a:pPr marL="232943" indent="-232943">
              <a:buFont typeface="+mj-lt"/>
              <a:buAutoNum type="arabicPeriod"/>
            </a:pPr>
            <a:r>
              <a:rPr lang="en-US" dirty="0"/>
              <a:t>In addition to the status changing to Cancel, an auto-generated email will be sent to the Service Provider. </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696308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after you create an authorization and you would like to view it. In order to view a PDF of an authorization you must: </a:t>
            </a:r>
          </a:p>
          <a:p>
            <a:endParaRPr lang="en-US" dirty="0"/>
          </a:p>
          <a:p>
            <a:pPr lvl="0" fontAlgn="base"/>
            <a:r>
              <a:rPr lang="en-US" dirty="0">
                <a:effectLst>
                  <a:glow>
                    <a:srgbClr val="000000"/>
                  </a:glow>
                  <a:outerShdw sx="0" sy="0">
                    <a:srgbClr val="000000"/>
                  </a:outerShdw>
                  <a:reflection stA="0" endPos="0" fadeDir="0" sx="0" sy="0"/>
                </a:effectLst>
              </a:rPr>
              <a:t>1. Complete steps in </a:t>
            </a:r>
            <a:r>
              <a:rPr lang="en-US" i="0" u="none" dirty="0">
                <a:effectLst>
                  <a:glow>
                    <a:srgbClr val="000000"/>
                  </a:glow>
                  <a:reflection stA="0" endPos="0" fadeDir="0" sx="0" sy="0"/>
                </a:effectLst>
              </a:rPr>
              <a:t>My Authorizations </a:t>
            </a:r>
            <a:r>
              <a:rPr lang="en-US" dirty="0">
                <a:effectLst>
                  <a:glow>
                    <a:srgbClr val="000000"/>
                  </a:glow>
                  <a:outerShdw sx="0" sy="0">
                    <a:srgbClr val="000000"/>
                  </a:outerShdw>
                  <a:reflection stA="0" endPos="0" fadeDir="0" sx="0" sy="0"/>
                </a:effectLst>
              </a:rPr>
              <a:t>to open the My Authorizations Report</a:t>
            </a:r>
            <a:r>
              <a:rPr lang="en-US" i="1" dirty="0">
                <a:effectLst>
                  <a:glow>
                    <a:srgbClr val="000000"/>
                  </a:glow>
                  <a:outerShdw sx="0" sy="0">
                    <a:srgbClr val="000000"/>
                  </a:outerShdw>
                  <a:reflection stA="0" endPos="0" fadeDir="0" sx="0" sy="0"/>
                </a:effectLst>
              </a:rPr>
              <a:t>. These steps were described on the previous slides in this section. </a:t>
            </a:r>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a. Click the </a:t>
            </a:r>
            <a:r>
              <a:rPr lang="en-US" b="1" dirty="0">
                <a:effectLst>
                  <a:glow>
                    <a:srgbClr val="000000"/>
                  </a:glow>
                  <a:outerShdw sx="0" sy="0">
                    <a:srgbClr val="000000"/>
                  </a:outerShdw>
                  <a:reflection stA="0" endPos="0" fadeDir="0" sx="0" sy="0"/>
                </a:effectLst>
              </a:rPr>
              <a:t>View PDF Image link</a:t>
            </a:r>
            <a:r>
              <a:rPr lang="en-US" dirty="0">
                <a:effectLst>
                  <a:glow>
                    <a:srgbClr val="000000"/>
                  </a:glow>
                  <a:outerShdw sx="0" sy="0">
                    <a:srgbClr val="000000"/>
                  </a:outerShdw>
                  <a:reflection stA="0" endPos="0" fadeDir="0" sx="0" sy="0"/>
                </a:effectLst>
              </a:rPr>
              <a:t> for the PDF you want to view from the My Authorizations Report workspace.</a:t>
            </a:r>
          </a:p>
          <a:p>
            <a:pPr defTabSz="931774" fontAlgn="base">
              <a:defRPr/>
            </a:pPr>
            <a:r>
              <a:rPr lang="en-US" dirty="0">
                <a:effectLst>
                  <a:glow>
                    <a:srgbClr val="000000"/>
                  </a:glow>
                  <a:outerShdw sx="0" sy="0">
                    <a:srgbClr val="000000"/>
                  </a:outerShdw>
                  <a:reflection stA="0" endPos="0" fadeDir="0" sx="0" sy="0"/>
                </a:effectLst>
              </a:rPr>
              <a:t>2. </a:t>
            </a:r>
            <a:r>
              <a:rPr lang="en-US" dirty="0"/>
              <a:t>The PDF displays in a separate window. </a:t>
            </a:r>
          </a:p>
          <a:p>
            <a:pPr lvl="0" fontAlgn="base"/>
            <a:endParaRPr lang="en-US" dirty="0">
              <a:effectLst>
                <a:glow>
                  <a:srgbClr val="000000"/>
                </a:glow>
                <a:outerShdw sx="0" sy="0">
                  <a:srgbClr val="000000"/>
                </a:outerShdw>
                <a:reflection stA="0" endPos="0" fadeDir="0" sx="0" sy="0"/>
              </a:effectLst>
            </a:endParaRP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629601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Refresh button displays, you can click it to update the screen contents to be the most current. </a:t>
            </a:r>
            <a:endParaRPr lang="en-US" b="1" u="sng"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5767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altLang="en-US" dirty="0"/>
              <a:t>Now we will cover how to certify invoices. Certification occurs when the facility/service provider creates the invoice and we are notified via email or by looking in our work list that an invoice is ready to process. Let’s start off by identifying our objectives. </a:t>
            </a:r>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34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22432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pPr defTabSz="465887">
              <a:defRPr/>
            </a:pPr>
            <a:r>
              <a:rPr lang="en-US" dirty="0">
                <a:solidFill>
                  <a:srgbClr val="000000"/>
                </a:solidFill>
              </a:rPr>
              <a:t>After this training you will be able to:</a:t>
            </a:r>
          </a:p>
          <a:p>
            <a:pPr defTabSz="465887">
              <a:defRPr/>
            </a:pPr>
            <a:endParaRPr lang="en-US" dirty="0">
              <a:solidFill>
                <a:srgbClr val="000000"/>
              </a:solidFill>
            </a:endParaRPr>
          </a:p>
          <a:p>
            <a:pPr marL="291179" indent="-291179" defTabSz="465887">
              <a:spcAft>
                <a:spcPts val="611"/>
              </a:spcAft>
              <a:buFont typeface="Arial" panose="020B0604020202020204" pitchFamily="34" charset="0"/>
              <a:buChar char="•"/>
              <a:defRPr/>
            </a:pPr>
            <a:r>
              <a:rPr lang="en-US" dirty="0">
                <a:solidFill>
                  <a:srgbClr val="000000"/>
                </a:solidFill>
              </a:rPr>
              <a:t>Identify the User Roles that can certify invoices</a:t>
            </a:r>
          </a:p>
          <a:p>
            <a:pPr marL="291179" indent="-291179" defTabSz="465887">
              <a:spcAft>
                <a:spcPts val="611"/>
              </a:spcAft>
              <a:buFont typeface="Arial" panose="020B0604020202020204" pitchFamily="34" charset="0"/>
              <a:buChar char="•"/>
              <a:defRPr/>
            </a:pPr>
            <a:r>
              <a:rPr lang="en-US" dirty="0">
                <a:solidFill>
                  <a:srgbClr val="000000"/>
                </a:solidFill>
              </a:rPr>
              <a:t>Certify a Low Dollar Invoice</a:t>
            </a:r>
          </a:p>
          <a:p>
            <a:pPr marL="291179" indent="-291179" defTabSz="465887">
              <a:spcAft>
                <a:spcPts val="611"/>
              </a:spcAft>
              <a:buFont typeface="Arial" panose="020B0604020202020204" pitchFamily="34" charset="0"/>
              <a:buChar char="•"/>
              <a:defRPr/>
            </a:pPr>
            <a:r>
              <a:rPr lang="en-US" dirty="0">
                <a:solidFill>
                  <a:srgbClr val="000000"/>
                </a:solidFill>
              </a:rPr>
              <a:t>Certify a High Dollar Invoice</a:t>
            </a:r>
          </a:p>
          <a:p>
            <a:pPr marL="291179" indent="-291179" defTabSz="465887">
              <a:spcAft>
                <a:spcPts val="611"/>
              </a:spcAft>
              <a:buFont typeface="Arial" panose="020B0604020202020204" pitchFamily="34" charset="0"/>
              <a:buChar char="•"/>
              <a:defRPr/>
            </a:pPr>
            <a:endParaRPr lang="en-US" dirty="0">
              <a:solidFill>
                <a:srgbClr val="000000"/>
              </a:solidFill>
            </a:endParaRPr>
          </a:p>
          <a:p>
            <a:endParaRPr lang="en-US" dirty="0"/>
          </a:p>
        </p:txBody>
      </p:sp>
    </p:spTree>
    <p:extLst>
      <p:ext uri="{BB962C8B-B14F-4D97-AF65-F5344CB8AC3E}">
        <p14:creationId xmlns:p14="http://schemas.microsoft.com/office/powerpoint/2010/main" val="323596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various VR&amp;E specific roles in the IPPS application as it relates to certifying invoices. This is an overview of the various roles and the associated specific functions that are performed in the certification of invoices.</a:t>
            </a:r>
          </a:p>
          <a:p>
            <a:endParaRPr lang="en-US" dirty="0"/>
          </a:p>
          <a:p>
            <a:r>
              <a:rPr lang="en-US" dirty="0"/>
              <a:t>The roles that can certify invoices include:</a:t>
            </a:r>
          </a:p>
          <a:p>
            <a:pPr marL="171450" lvl="0" indent="-171450">
              <a:buFont typeface="Arial" panose="020B0604020202020204" pitchFamily="34" charset="0"/>
              <a:buChar char="•"/>
            </a:pPr>
            <a:r>
              <a:rPr lang="en-US" dirty="0"/>
              <a:t>Case Manager – low dollar invoices</a:t>
            </a:r>
          </a:p>
          <a:p>
            <a:pPr marL="171450" lvl="0" indent="-171450">
              <a:buFont typeface="Arial" panose="020B0604020202020204" pitchFamily="34" charset="0"/>
              <a:buChar char="•"/>
            </a:pPr>
            <a:r>
              <a:rPr lang="en-US" dirty="0"/>
              <a:t>Supervisor – low dollar invoices and high dollar invoices</a:t>
            </a:r>
          </a:p>
          <a:p>
            <a:pPr lvl="0"/>
            <a:endParaRPr lang="en-US" dirty="0"/>
          </a:p>
          <a:p>
            <a:pPr lvl="0"/>
            <a:r>
              <a:rPr lang="en-US" dirty="0"/>
              <a:t>The roles that can approve invoices include: </a:t>
            </a:r>
          </a:p>
          <a:p>
            <a:pPr marL="171450" lvl="0" indent="-171450">
              <a:buFont typeface="Arial" panose="020B0604020202020204" pitchFamily="34" charset="0"/>
              <a:buChar char="•"/>
            </a:pPr>
            <a:r>
              <a:rPr lang="en-US" dirty="0"/>
              <a:t>Supervisor – low dollar invoices and high dollar invoices</a:t>
            </a:r>
          </a:p>
          <a:p>
            <a:pPr marL="171450" lvl="0" indent="-171450">
              <a:buFont typeface="Arial" panose="020B0604020202020204" pitchFamily="34" charset="0"/>
              <a:buChar char="•"/>
            </a:pPr>
            <a:r>
              <a:rPr lang="en-US" dirty="0"/>
              <a:t>RO Director and Director – high dollar invoices</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048280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routes the invoice one of several ways:</a:t>
            </a:r>
          </a:p>
          <a:p>
            <a:pPr marL="174708" indent="-174708">
              <a:buFont typeface="Arial" panose="020B0604020202020204" pitchFamily="34" charset="0"/>
              <a:buChar char="•"/>
            </a:pPr>
            <a:r>
              <a:rPr lang="en-US" dirty="0"/>
              <a:t>If the invoice certification is recommended for approval, it goes to the next higher role in the process for approval.</a:t>
            </a:r>
          </a:p>
          <a:p>
            <a:pPr marL="174708" indent="-174708">
              <a:buFont typeface="Arial" panose="020B0604020202020204" pitchFamily="34" charset="0"/>
              <a:buChar char="•"/>
            </a:pPr>
            <a:r>
              <a:rPr lang="en-US" dirty="0"/>
              <a:t>If the invoice certification is not recommended for approval, it goes back to the reviewer.</a:t>
            </a:r>
          </a:p>
          <a:p>
            <a:pPr marL="174708" indent="-174708">
              <a:buFont typeface="Arial" panose="020B0604020202020204" pitchFamily="34" charset="0"/>
              <a:buChar char="•"/>
            </a:pPr>
            <a:r>
              <a:rPr lang="en-US" dirty="0"/>
              <a:t>If approval is given for the invoice certification, the invoice is paid.</a:t>
            </a:r>
          </a:p>
          <a:p>
            <a:pPr marL="174708" indent="-174708">
              <a:buFont typeface="Arial" panose="020B0604020202020204" pitchFamily="34" charset="0"/>
              <a:buChar char="•"/>
            </a:pPr>
            <a:r>
              <a:rPr lang="en-US" dirty="0"/>
              <a:t>If refusal is given for the invoice certification, the invoice is not processed and the vendor/service provider is notified via email.</a:t>
            </a:r>
          </a:p>
          <a:p>
            <a:pPr marL="174708" indent="-174708">
              <a:buFont typeface="Arial" panose="020B0604020202020204" pitchFamily="34" charset="0"/>
              <a:buChar char="•"/>
            </a:pPr>
            <a:r>
              <a:rPr lang="en-US" dirty="0"/>
              <a:t>The amount of the invoice determines the approval path it must take, and which selections are seen by the approver (either approve/refuse or recommend approve/refuse).</a:t>
            </a:r>
          </a:p>
          <a:p>
            <a:pPr marL="174708" indent="-174708">
              <a:buFont typeface="Arial" panose="020B0604020202020204" pitchFamily="34" charset="0"/>
              <a:buChar char="•"/>
            </a:pPr>
            <a:endParaRPr lang="en-US" dirty="0"/>
          </a:p>
          <a:p>
            <a:r>
              <a:rPr lang="en-US" dirty="0"/>
              <a:t>For instance, for a Low Dollar Invoice, the CM receives and approves the invoice and the invoice is paid. If the CM refuses the invoice, the invoice is then routed back to the service provider with an explanation. </a:t>
            </a:r>
          </a:p>
          <a:p>
            <a:endParaRPr lang="en-US" dirty="0"/>
          </a:p>
          <a:p>
            <a:r>
              <a:rPr lang="en-US" dirty="0"/>
              <a:t>For a High Dollar Invoice, the CM receives and approves an invoice, but since it is above the dollar threshold, the CM has to recommend approval of the invoice. The high dollar invoice then goes to the Supervisor, who then will either </a:t>
            </a:r>
            <a:r>
              <a:rPr lang="en-US" b="1" dirty="0"/>
              <a:t>Approve</a:t>
            </a:r>
            <a:r>
              <a:rPr lang="en-US" dirty="0"/>
              <a:t>; </a:t>
            </a:r>
            <a:r>
              <a:rPr lang="en-US" b="1" dirty="0"/>
              <a:t>Recommend Approval </a:t>
            </a:r>
            <a:r>
              <a:rPr lang="en-US" dirty="0"/>
              <a:t>if it is above the Supervisor’s dollar threshold; </a:t>
            </a:r>
            <a:r>
              <a:rPr lang="en-US" b="1" dirty="0"/>
              <a:t>Refuse</a:t>
            </a:r>
            <a:r>
              <a:rPr lang="en-US" dirty="0"/>
              <a:t> the invoice and send it back to the service provider; or </a:t>
            </a:r>
            <a:r>
              <a:rPr lang="en-US" b="1" dirty="0"/>
              <a:t>Return to Reviewer </a:t>
            </a:r>
            <a:r>
              <a:rPr lang="en-US" b="0" dirty="0"/>
              <a:t>to send t</a:t>
            </a:r>
            <a:r>
              <a:rPr lang="en-US" dirty="0"/>
              <a:t>he invoice to the original reviewer.</a:t>
            </a:r>
          </a:p>
          <a:p>
            <a:endParaRPr lang="en-US" dirty="0"/>
          </a:p>
          <a:p>
            <a:r>
              <a:rPr lang="en-US" dirty="0"/>
              <a:t>These are just two examples of the routes that certification invoices may take. We will discuss the Dollar Thresholds on the next slide. </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4110379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amount of the subtotal per Budget Object Code (BOC) determines the approval path for tuition, books and supplies. It also determines which selections are seen by the approver (either approve/refuse or recommend approve/refuse).</a:t>
            </a:r>
          </a:p>
          <a:p>
            <a:endParaRPr lang="en-US" dirty="0"/>
          </a:p>
          <a:p>
            <a:r>
              <a:rPr lang="en-US" dirty="0"/>
              <a:t>Each invoice works its way upward through the system.  When a user submits an invoice for approval, the system looks at two things:</a:t>
            </a:r>
          </a:p>
          <a:p>
            <a:pPr marL="174708" indent="-174708">
              <a:buFont typeface="Arial" panose="020B0604020202020204" pitchFamily="34" charset="0"/>
              <a:buChar char="•"/>
            </a:pPr>
            <a:r>
              <a:rPr lang="en-US" dirty="0"/>
              <a:t>Has the threshold for the invoice line item been met or exceeded?</a:t>
            </a:r>
          </a:p>
          <a:p>
            <a:pPr marL="174708" indent="-174708">
              <a:buFont typeface="Arial" panose="020B0604020202020204" pitchFamily="34" charset="0"/>
              <a:buChar char="•"/>
            </a:pPr>
            <a:r>
              <a:rPr lang="en-US" dirty="0"/>
              <a:t>Which role is next in the line for approval?</a:t>
            </a:r>
          </a:p>
          <a:p>
            <a:pPr marL="174708" indent="-174708">
              <a:buFont typeface="Arial" panose="020B0604020202020204" pitchFamily="34" charset="0"/>
              <a:buChar char="•"/>
            </a:pPr>
            <a:endParaRPr lang="en-US" dirty="0"/>
          </a:p>
          <a:p>
            <a:r>
              <a:rPr lang="en-US" dirty="0"/>
              <a:t>Low Dollar invoices do not require as many approval levels as high-dollar invoices.  </a:t>
            </a:r>
          </a:p>
          <a:p>
            <a:endParaRPr lang="en-US" dirty="0"/>
          </a:p>
          <a:p>
            <a:pPr defTabSz="931774">
              <a:defRPr/>
            </a:pPr>
            <a:r>
              <a:rPr lang="en-US" dirty="0"/>
              <a:t>The slide indicates the dollar thresholds for the two types of invoices to give you an idea of the approvals required:</a:t>
            </a:r>
          </a:p>
          <a:p>
            <a:pPr defTabSz="931774">
              <a:defRPr/>
            </a:pPr>
            <a:endParaRPr lang="en-US" dirty="0"/>
          </a:p>
          <a:p>
            <a:pPr defTabSz="931774">
              <a:defRPr/>
            </a:pPr>
            <a:r>
              <a:rPr lang="en-US" dirty="0"/>
              <a:t>Let’s give a couple examples: </a:t>
            </a:r>
          </a:p>
          <a:p>
            <a:r>
              <a:rPr lang="en-US" dirty="0"/>
              <a:t>Example 1: If an invoice comes in for books that exceeds $15,000, the Supervisor can recommend approval, then the RO Director can recommend approval, but the Director has the final approval.</a:t>
            </a:r>
          </a:p>
          <a:p>
            <a:endParaRPr lang="en-US" dirty="0"/>
          </a:p>
          <a:p>
            <a:r>
              <a:rPr lang="en-US" dirty="0"/>
              <a:t>Example 2: If an invoice comes in for books for $6,000, the Supervisor provides the final approval and does not go to the next level.</a:t>
            </a:r>
          </a:p>
          <a:p>
            <a:pPr defTabSz="931774">
              <a:defRPr/>
            </a:pPr>
            <a:endParaRPr lang="en-US" dirty="0"/>
          </a:p>
          <a:p>
            <a:pPr defTabSz="931774">
              <a:defRPr/>
            </a:pPr>
            <a:r>
              <a:rPr lang="en-US" dirty="0"/>
              <a:t>Please note the high cost memo is different from the IPPS Dollar Thresholds. The High Cost Memo is completed during plan development and relates to the total cost of tuition, books, fees and supplies per calendar year when cost exceed $25,000. Please continue to follow guidance in M28R.IV.C.1.04.b.3. </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425354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dirty="0"/>
              <a:t>As a reminder, only the Case Manager or Supervisor approves low dollar invoices.  To process a low-dollar invoice, complete steps in the next sections.</a:t>
            </a:r>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39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2805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who creates the authorization?  The VRC creates an authorization in IPPS, which replaces the use of the 28-1905 in CWINRS. Tungsten receives the authorization and notifies the Vendor via email that there is a pending invoice authorization.  As a reminder, the Tungsten Network enables VR&amp;E and its Vendor/Facility to submit, process and approve invoices online. Vendors or Facilities can use their Tungsten Accounting System to submit invoices electronically to VR&amp;E. Therefore the invoice is then created in the Tungsten Network by the Vendor/Facility based on the authorization and sent back to IPPS for the VRC to certify and pay via IPPS.</a:t>
            </a:r>
          </a:p>
          <a:p>
            <a:endParaRPr lang="en-US" b="0" dirty="0"/>
          </a:p>
          <a:p>
            <a:r>
              <a:rPr lang="en-US" b="0" dirty="0"/>
              <a:t>Let’s take a look further at accessing IPPS. </a:t>
            </a:r>
          </a:p>
          <a:p>
            <a:endParaRPr lang="en-US" b="1" dirty="0"/>
          </a:p>
          <a:p>
            <a:r>
              <a:rPr lang="en-US" dirty="0"/>
              <a:t>IPPS is a web-based system that recognizes your credentials if you’re logged into your government computer with your Personal Identity Verification (PIV) card.  A separate user name or password is not required.</a:t>
            </a:r>
          </a:p>
          <a:p>
            <a:r>
              <a:rPr lang="en-US" b="1" dirty="0"/>
              <a:t> </a:t>
            </a:r>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02775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process low dollar invoices:</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1. Log into IPPS.</a:t>
            </a:r>
          </a:p>
          <a:p>
            <a:r>
              <a:rPr lang="en-US" dirty="0"/>
              <a:t>The Case Manager or Supervisor My Work tab displays.</a:t>
            </a:r>
          </a:p>
          <a:p>
            <a:endParaRPr lang="en-US" dirty="0"/>
          </a:p>
          <a:p>
            <a:pPr defTabSz="931774">
              <a:defRPr/>
            </a:pPr>
            <a:r>
              <a:rPr lang="en-US" dirty="0">
                <a:effectLst>
                  <a:glow>
                    <a:srgbClr val="000000"/>
                  </a:glow>
                  <a:outerShdw sx="0" sy="0">
                    <a:srgbClr val="000000"/>
                  </a:outerShdw>
                  <a:reflection stA="0" endPos="0" fadeDir="0" sx="0" sy="0"/>
                </a:effectLst>
              </a:rPr>
              <a:t>2. If you have access to multiple stations, select the station for which you are processing invoices.</a:t>
            </a:r>
          </a:p>
          <a:p>
            <a:endParaRPr lang="en-US" dirty="0"/>
          </a:p>
          <a:p>
            <a:pPr defTabSz="931774">
              <a:defRPr/>
            </a:pPr>
            <a:r>
              <a:rPr lang="en-US" dirty="0">
                <a:effectLst>
                  <a:glow>
                    <a:srgbClr val="000000"/>
                  </a:glow>
                  <a:outerShdw sx="0" sy="0">
                    <a:srgbClr val="000000"/>
                  </a:outerShdw>
                  <a:reflection stA="0" endPos="0" fadeDir="0" sx="0" sy="0"/>
                </a:effectLst>
              </a:rPr>
              <a:t>3. Double-click on the invoice you want to process.</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374795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effectLst>
                  <a:glow>
                    <a:srgbClr val="000000"/>
                  </a:glow>
                  <a:outerShdw sx="0" sy="0">
                    <a:srgbClr val="000000"/>
                  </a:outerShdw>
                  <a:reflection stA="0" endPos="0" fadeDir="0" sx="0" sy="0"/>
                </a:effectLst>
              </a:rPr>
              <a:t>Upon double clicking the invoice that you would like to certify, </a:t>
            </a:r>
            <a:r>
              <a:rPr lang="en-US" dirty="0"/>
              <a:t>the Certification Details screen displays. The invoice image opens in a separate window.</a:t>
            </a:r>
          </a:p>
          <a:p>
            <a:pPr lvl="0" fontAlgn="base"/>
            <a:endParaRPr lang="en-US" dirty="0"/>
          </a:p>
          <a:p>
            <a:pPr lvl="0" fontAlgn="base"/>
            <a:r>
              <a:rPr lang="en-US" dirty="0"/>
              <a:t>Let’s provide a quick overview of the parts of the Certification Screen. </a:t>
            </a:r>
          </a:p>
          <a:p>
            <a:r>
              <a:rPr lang="en-US" dirty="0"/>
              <a:t>Parts of the Certification screen include:</a:t>
            </a:r>
          </a:p>
          <a:p>
            <a:pPr marL="232943" indent="-232943">
              <a:buFont typeface="+mj-lt"/>
              <a:buAutoNum type="arabicPeriod"/>
            </a:pPr>
            <a:r>
              <a:rPr lang="en-US" dirty="0"/>
              <a:t>Audit Link – Provides a history of the invoice.</a:t>
            </a:r>
          </a:p>
          <a:p>
            <a:pPr marL="232943" indent="-232943">
              <a:buFont typeface="+mj-lt"/>
              <a:buAutoNum type="arabicPeriod"/>
            </a:pPr>
            <a:r>
              <a:rPr lang="en-US" dirty="0"/>
              <a:t>Invoice Summary – Contains metadata submitted from IPPS. This includes:</a:t>
            </a:r>
            <a:br>
              <a:rPr lang="en-US" dirty="0"/>
            </a:br>
            <a:r>
              <a:rPr lang="en-US" dirty="0"/>
              <a:t>the DLN Number - The unique ID of every invoice in IPPS status of the invoice.</a:t>
            </a:r>
          </a:p>
          <a:p>
            <a:pPr marL="232943" indent="-232943">
              <a:buFont typeface="+mj-lt"/>
              <a:buAutoNum type="arabicPeriod"/>
            </a:pPr>
            <a:r>
              <a:rPr lang="en-US" dirty="0"/>
              <a:t>Authorization Details – This area displays pre-populated fields from the invoice and authorization. There are also links to open the Authorization and Invoice images.</a:t>
            </a:r>
          </a:p>
          <a:p>
            <a:pPr marL="232943" indent="-232943">
              <a:buFont typeface="+mj-lt"/>
              <a:buAutoNum type="arabicPeriod"/>
            </a:pPr>
            <a:r>
              <a:rPr lang="en-US" dirty="0"/>
              <a:t>Invoice Line Details – This area displays items that are brought in from Tungsten, a dropdown list for their Budget Object Code (BOC), and the amount for each line item.</a:t>
            </a:r>
          </a:p>
          <a:p>
            <a:pPr marL="232943" indent="-232943">
              <a:buFont typeface="+mj-lt"/>
              <a:buAutoNum type="arabicPeriod"/>
            </a:pPr>
            <a:r>
              <a:rPr lang="en-US" dirty="0"/>
              <a:t>Provide Certification Decision – This area allows you to Accept or Refuse the invoice (or return it to the reviewer).</a:t>
            </a:r>
          </a:p>
          <a:p>
            <a:pPr marL="232943" indent="-232943">
              <a:buFont typeface="+mj-lt"/>
              <a:buAutoNum type="arabicPeriod"/>
            </a:pPr>
            <a:r>
              <a:rPr lang="en-US" dirty="0"/>
              <a:t>Notes and Attachments – These areas allow for additional notes or attachments to be filed with the invoice.  See also </a:t>
            </a:r>
            <a:r>
              <a:rPr lang="en-US" i="1" u="sng" dirty="0"/>
              <a:t>Notes and Attachments</a:t>
            </a:r>
            <a:r>
              <a:rPr lang="en-US" dirty="0"/>
              <a:t>.</a:t>
            </a:r>
          </a:p>
          <a:p>
            <a:pPr lvl="0" fontAlgn="base"/>
            <a:endParaRPr lang="en-US" dirty="0"/>
          </a:p>
          <a:p>
            <a:pPr lvl="0" fontAlgn="base"/>
            <a:endParaRPr lang="en-US" dirty="0"/>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549233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invoice is within the threshold for approval, the certifying official sees the Accept/Refuse radio buttons on the certification screen.</a:t>
            </a:r>
          </a:p>
          <a:p>
            <a:endParaRPr lang="en-US" dirty="0"/>
          </a:p>
          <a:p>
            <a:r>
              <a:rPr lang="en-US" dirty="0"/>
              <a:t>If the books or supplies subtotal amounts are &lt;=$5000 (or tuition &lt;= $25,000), no approvals are needed after certification.</a:t>
            </a:r>
          </a:p>
          <a:p>
            <a:endParaRPr lang="en-US" dirty="0"/>
          </a:p>
          <a:p>
            <a:r>
              <a:rPr lang="en-US" dirty="0"/>
              <a:t>To accept a low dollar invoice, complete the following steps:</a:t>
            </a:r>
          </a:p>
          <a:p>
            <a:pPr defTabSz="931774">
              <a:defRPr/>
            </a:pPr>
            <a:endParaRPr lang="en-US" dirty="0">
              <a:effectLst>
                <a:glow>
                  <a:srgbClr val="000000"/>
                </a:glow>
                <a:outerShdw sx="0" sy="0">
                  <a:srgbClr val="000000"/>
                </a:outerShdw>
                <a:reflection stA="0" endPos="0" fadeDir="0" sx="0" sy="0"/>
              </a:effectLst>
            </a:endParaRPr>
          </a:p>
          <a:p>
            <a:pPr marL="232943" indent="-232943" defTabSz="931774">
              <a:buFontTx/>
              <a:buAutoNum type="arabicPeriod"/>
              <a:defRPr/>
            </a:pPr>
            <a:r>
              <a:rPr lang="en-US" dirty="0">
                <a:effectLst>
                  <a:glow>
                    <a:srgbClr val="000000"/>
                  </a:glow>
                  <a:outerShdw sx="0" sy="0">
                    <a:srgbClr val="000000"/>
                  </a:outerShdw>
                  <a:reflection stA="0" endPos="0" fadeDir="0" sx="0" sy="0"/>
                </a:effectLst>
              </a:rPr>
              <a:t>From the open invoice screen, ensure that a Budget Object Code (BOC) is selected for each line item and that the amounts are correct for each item. Select from a list of possible entries for the BOC and update amounts to apply as needed directly into the Amount to Apply field.  </a:t>
            </a:r>
          </a:p>
          <a:p>
            <a:pPr defTabSz="931774">
              <a:defRPr/>
            </a:pPr>
            <a:r>
              <a:rPr lang="en-US" dirty="0">
                <a:effectLst>
                  <a:glow>
                    <a:srgbClr val="000000"/>
                  </a:glow>
                  <a:outerShdw sx="0" sy="0">
                    <a:srgbClr val="000000"/>
                  </a:outerShdw>
                  <a:reflection stA="0" endPos="0" fadeDir="0" sx="0" sy="0"/>
                </a:effectLst>
              </a:rPr>
              <a:t>1a. You can also delete a line item by selecting the “X” to the right of the Amount to Apply field.</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101091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effectLst>
                  <a:glow>
                    <a:srgbClr val="000000"/>
                  </a:glow>
                  <a:outerShdw sx="0" sy="0">
                    <a:srgbClr val="000000"/>
                  </a:outerShdw>
                  <a:reflection stA="0" endPos="0" fadeDir="0" sx="0" sy="0"/>
                </a:effectLst>
              </a:rPr>
              <a:t>2. Now after entering the BOC and certifying or adjusting the amounts on the Invoice Line Details Select </a:t>
            </a:r>
            <a:r>
              <a:rPr lang="en-US" b="1" dirty="0">
                <a:effectLst>
                  <a:glow>
                    <a:srgbClr val="000000"/>
                  </a:glow>
                  <a:outerShdw sx="0" sy="0">
                    <a:srgbClr val="000000"/>
                  </a:outerShdw>
                  <a:reflection stA="0" endPos="0" fadeDir="0" sx="0" sy="0"/>
                </a:effectLst>
              </a:rPr>
              <a:t>Accept</a:t>
            </a:r>
            <a:r>
              <a:rPr lang="en-US" dirty="0">
                <a:effectLst>
                  <a:glow>
                    <a:srgbClr val="000000"/>
                  </a:glow>
                  <a:outerShdw sx="0" sy="0">
                    <a:srgbClr val="000000"/>
                  </a:outerShdw>
                  <a:reflection stA="0" endPos="0" fadeDir="0" sx="0" sy="0"/>
                </a:effectLst>
              </a:rPr>
              <a:t> in Provide Certification Decision.</a:t>
            </a:r>
          </a:p>
          <a:p>
            <a:endParaRPr lang="en-US" dirty="0"/>
          </a:p>
          <a:p>
            <a:r>
              <a:rPr lang="en-US" dirty="0"/>
              <a:t>Depending on the condition of the invoice, additional fields may display. If it’s late or if amounts mismatch and so on, you are asked to provide further information.  This will be discussed further on the next slide.</a:t>
            </a:r>
          </a:p>
          <a:p>
            <a:endParaRPr lang="en-US" dirty="0"/>
          </a:p>
          <a:p>
            <a:pPr lvl="0" fontAlgn="base"/>
            <a:r>
              <a:rPr lang="en-US" dirty="0">
                <a:effectLst>
                  <a:glow>
                    <a:srgbClr val="000000"/>
                  </a:glow>
                  <a:outerShdw sx="0" sy="0">
                    <a:srgbClr val="000000"/>
                  </a:outerShdw>
                  <a:reflection stA="0" endPos="0" fadeDir="0" sx="0" sy="0"/>
                </a:effectLst>
              </a:rPr>
              <a:t>3. Enter all mandatory </a:t>
            </a:r>
            <a:r>
              <a:rPr lang="en-US" b="0" u="none" dirty="0">
                <a:effectLst>
                  <a:glow>
                    <a:srgbClr val="000000"/>
                  </a:glow>
                  <a:outerShdw sx="0" sy="0">
                    <a:srgbClr val="000000"/>
                  </a:outerShdw>
                  <a:reflection stA="0" endPos="0" fadeDir="0" sx="0" sy="0"/>
                </a:effectLst>
              </a:rPr>
              <a:t>fields,  </a:t>
            </a:r>
          </a:p>
          <a:p>
            <a:pPr marL="349415" indent="-349415" fontAlgn="base">
              <a:buFont typeface="+mj-lt"/>
              <a:buAutoNum type="alphaLcParenR"/>
            </a:pPr>
            <a:r>
              <a:rPr lang="en-US" b="0" u="none" dirty="0">
                <a:effectLst>
                  <a:glow>
                    <a:srgbClr val="000000"/>
                  </a:glow>
                  <a:outerShdw sx="0" sy="0">
                    <a:srgbClr val="000000"/>
                  </a:outerShdw>
                  <a:reflection stA="0" endPos="0" fadeDir="0" sx="0" sy="0"/>
                </a:effectLst>
              </a:rPr>
              <a:t>Such as the Date of Acceptance by clicking on the calendar icon.</a:t>
            </a:r>
          </a:p>
          <a:p>
            <a:pPr marL="349415" indent="-349415" fontAlgn="base">
              <a:buFont typeface="+mj-lt"/>
              <a:buAutoNum type="alphaLcParenR"/>
            </a:pPr>
            <a:r>
              <a:rPr lang="en-US" dirty="0">
                <a:effectLst>
                  <a:glow>
                    <a:srgbClr val="000000"/>
                  </a:glow>
                  <a:outerShdw sx="0" sy="0">
                    <a:srgbClr val="000000"/>
                  </a:outerShdw>
                  <a:reflection stA="0" endPos="0" fadeDir="0" sx="0" sy="0"/>
                </a:effectLst>
              </a:rPr>
              <a:t>Verify the “Total Certified Amount”.</a:t>
            </a:r>
          </a:p>
          <a:p>
            <a:pPr marL="349415" indent="-349415" fontAlgn="base">
              <a:buFont typeface="+mj-lt"/>
              <a:buAutoNum type="alphaLcParenR"/>
            </a:pPr>
            <a:r>
              <a:rPr lang="en-US" dirty="0">
                <a:effectLst>
                  <a:glow>
                    <a:srgbClr val="000000"/>
                  </a:glow>
                  <a:outerShdw sx="0" sy="0">
                    <a:srgbClr val="000000"/>
                  </a:outerShdw>
                  <a:reflection stA="0" endPos="0" fadeDir="0" sx="0" sy="0"/>
                </a:effectLst>
              </a:rPr>
              <a:t>If final invoice and no further processing will be done, select the checkbox next to “Is this the Final Invoice?” </a:t>
            </a:r>
            <a:r>
              <a:rPr lang="en-US" dirty="0"/>
              <a:t>This prevents the vendor from sending another invoice under the same authorization.</a:t>
            </a:r>
          </a:p>
          <a:p>
            <a:pPr defTabSz="931774" fontAlgn="base">
              <a:defRPr/>
            </a:pPr>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457287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additional mandatory fields based on the condition of the invoice. </a:t>
            </a:r>
          </a:p>
          <a:p>
            <a:endParaRPr lang="en-US" dirty="0"/>
          </a:p>
          <a:p>
            <a:pPr marL="232943" indent="-232943">
              <a:buFont typeface="+mj-lt"/>
              <a:buAutoNum type="alphaLcParenR" startAt="4"/>
            </a:pPr>
            <a:r>
              <a:rPr lang="en-US" dirty="0"/>
              <a:t>If the Late Payment Reason field is indicated with an asterisk (see screenshot), enter a late payment reason from the dropdown list. This field will be displayed if you certify the invoice beyond the 30 days upon receipt. </a:t>
            </a:r>
          </a:p>
          <a:p>
            <a:pPr marL="232943" indent="-232943">
              <a:buFont typeface="+mj-lt"/>
              <a:buAutoNum type="alphaLcParenR" startAt="4"/>
            </a:pPr>
            <a:endParaRPr lang="en-US" dirty="0"/>
          </a:p>
          <a:p>
            <a:pPr marL="232943" indent="-232943" defTabSz="931774">
              <a:buFont typeface="+mj-lt"/>
              <a:buAutoNum type="alphaLcParenR" startAt="4"/>
              <a:defRPr/>
            </a:pPr>
            <a:r>
              <a:rPr lang="en-US" dirty="0"/>
              <a:t>If the Amount Billed and Amount Certified do not match field is indicated with an asterisk *(see screenshot), enter comments in the text entry field.</a:t>
            </a:r>
          </a:p>
          <a:p>
            <a:pPr marL="232943" indent="-232943" defTabSz="931774">
              <a:buFont typeface="+mj-lt"/>
              <a:buAutoNum type="alphaLcParenR" startAt="4"/>
              <a:defRPr/>
            </a:pPr>
            <a:endParaRPr lang="en-US" dirty="0"/>
          </a:p>
          <a:p>
            <a:pPr marL="232943" indent="-232943" defTabSz="931774">
              <a:buFont typeface="+mj-lt"/>
              <a:buAutoNum type="alphaLcParenR" startAt="4"/>
              <a:defRPr/>
            </a:pPr>
            <a:r>
              <a:rPr lang="en-US" dirty="0"/>
              <a:t>Click the submit button.  Once submitted, you may go to My Authorizations and the authorization shows a status of Final. </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48154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all mandatory fields and clicking the Submit button, you will be asked to verify that you are authorized to certify the invoice as shown by the screen capture. </a:t>
            </a:r>
          </a:p>
          <a:p>
            <a:endParaRPr lang="en-US" dirty="0"/>
          </a:p>
          <a:p>
            <a:r>
              <a:rPr lang="en-US" dirty="0"/>
              <a:t>Note, if you are overriding an error, the error displays in the this authorization window. For instance if you have updated the Amount to Apply, therefore changing the Total Amount to Certify you will receive a warning on this screen. </a:t>
            </a:r>
          </a:p>
          <a:p>
            <a:endParaRPr lang="en-US" dirty="0"/>
          </a:p>
          <a:p>
            <a:r>
              <a:rPr lang="en-US" dirty="0"/>
              <a:t>Once you verify </a:t>
            </a:r>
            <a:r>
              <a:rPr lang="en-US" b="0" u="none" dirty="0"/>
              <a:t>that you are authorized to certify the invoice by clickin</a:t>
            </a:r>
            <a:r>
              <a:rPr lang="en-US" dirty="0"/>
              <a:t>g the </a:t>
            </a:r>
            <a:r>
              <a:rPr lang="en-US" b="1" dirty="0"/>
              <a:t>OK</a:t>
            </a:r>
            <a:r>
              <a:rPr lang="en-US" dirty="0"/>
              <a:t> button, the system processes the payment and it is no longer displayed in your work list. </a:t>
            </a:r>
          </a:p>
          <a:p>
            <a:endParaRPr lang="en-US" dirty="0"/>
          </a:p>
          <a:p>
            <a:r>
              <a:rPr lang="en-US" dirty="0"/>
              <a:t>As an important reminder as the certifying official for the invoices you are the last reviewer of the invoice before payment is made. Please, please ensure that invoice is correct. It is your responsibility to do your due diligence to verify the dollar amounts that you are approval. </a:t>
            </a:r>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455064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steps to refuse an invoice. </a:t>
            </a:r>
          </a:p>
          <a:p>
            <a:endParaRPr lang="en-US" dirty="0"/>
          </a:p>
          <a:p>
            <a:pPr marL="232943" indent="-232943">
              <a:buFont typeface="+mj-lt"/>
              <a:buAutoNum type="arabicPeriod"/>
            </a:pPr>
            <a:r>
              <a:rPr lang="en-US" dirty="0"/>
              <a:t>From the open invoice screen, Provide Certification Decision Pod, select the </a:t>
            </a:r>
            <a:r>
              <a:rPr lang="en-US" b="1" dirty="0"/>
              <a:t>Refuse </a:t>
            </a:r>
            <a:r>
              <a:rPr lang="en-US" dirty="0"/>
              <a:t>radio button. </a:t>
            </a:r>
          </a:p>
          <a:p>
            <a:pPr marL="232943" indent="-232943">
              <a:buFont typeface="+mj-lt"/>
              <a:buAutoNum type="arabicPeriod"/>
            </a:pPr>
            <a:endParaRPr lang="en-US" dirty="0"/>
          </a:p>
          <a:p>
            <a:pPr marL="232943" indent="-232943">
              <a:buFont typeface="+mj-lt"/>
              <a:buAutoNum type="arabicPeriod"/>
            </a:pPr>
            <a:r>
              <a:rPr lang="en-US" dirty="0"/>
              <a:t>Notice an additional field displays, where you can select the Refusal Reason. </a:t>
            </a:r>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466193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startAt="3"/>
            </a:pPr>
            <a:r>
              <a:rPr lang="en-US" dirty="0"/>
              <a:t>If you select </a:t>
            </a:r>
            <a:r>
              <a:rPr lang="en-US" b="1" dirty="0"/>
              <a:t>Other</a:t>
            </a:r>
            <a:r>
              <a:rPr lang="en-US" dirty="0"/>
              <a:t> for the Refusal Reason, you are asked for further information. Enter the other reason in the Reasons text field and select the Submit button. </a:t>
            </a:r>
          </a:p>
          <a:p>
            <a:pPr marL="232943" indent="-232943">
              <a:buFont typeface="+mj-lt"/>
              <a:buAutoNum type="arabicPeriod" startAt="3"/>
            </a:pPr>
            <a:endParaRPr lang="en-US" dirty="0"/>
          </a:p>
          <a:p>
            <a:pPr marL="232943" indent="-232943">
              <a:buFont typeface="+mj-lt"/>
              <a:buAutoNum type="arabicPeriod" startAt="3"/>
            </a:pPr>
            <a:r>
              <a:rPr lang="en-US" dirty="0"/>
              <a:t>Upon clicking Submit, you will be asked if you are authorized to certify the invoices. Click </a:t>
            </a:r>
            <a:r>
              <a:rPr lang="en-US" b="1" dirty="0"/>
              <a:t>OK </a:t>
            </a:r>
            <a:r>
              <a:rPr lang="en-US" dirty="0"/>
              <a:t>and then the system will reject the invoice and an auto generated email will be sent to the vendor that created it. </a:t>
            </a:r>
          </a:p>
          <a:p>
            <a:pPr marL="232943" indent="-232943">
              <a:buFont typeface="+mj-lt"/>
              <a:buAutoNum type="arabicPeriod" startAt="3"/>
            </a:pPr>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651353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dirty="0"/>
              <a:t>Now that we have covered how to process Low Dollar Invoices, let’s move into discussing processing High Dollar Invoices. Only the Supervisor, the VR&amp;E Services Director and the RO Director can certify high-dollar invoices.  To approve a high-dollar invoice, these specific roles must complete the steps in the upcoming sections.</a:t>
            </a:r>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48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80391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process low dollar invoices:</a:t>
            </a:r>
          </a:p>
          <a:p>
            <a:pPr lvl="0" fontAlgn="base"/>
            <a:endParaRPr lang="en-US" dirty="0">
              <a:effectLst>
                <a:glow>
                  <a:srgbClr val="000000"/>
                </a:glow>
                <a:outerShdw sx="0" sy="0">
                  <a:srgbClr val="000000"/>
                </a:outerShdw>
                <a:reflection stA="0" endPos="0" fadeDir="0" sx="0" sy="0"/>
              </a:effectLst>
            </a:endParaRPr>
          </a:p>
          <a:p>
            <a:pPr marL="228600" lvl="0" indent="-228600" fontAlgn="base">
              <a:buAutoNum type="arabicPeriod"/>
            </a:pPr>
            <a:r>
              <a:rPr lang="en-US" dirty="0">
                <a:effectLst>
                  <a:glow>
                    <a:srgbClr val="000000"/>
                  </a:glow>
                  <a:outerShdw sx="0" sy="0">
                    <a:srgbClr val="000000"/>
                  </a:outerShdw>
                  <a:reflection stA="0" endPos="0" fadeDir="0" sx="0" sy="0"/>
                </a:effectLst>
              </a:rPr>
              <a:t>Log into IPPS. </a:t>
            </a:r>
          </a:p>
          <a:p>
            <a:pPr marL="0" lvl="0" indent="0" fontAlgn="base">
              <a:buNone/>
            </a:pPr>
            <a:r>
              <a:rPr lang="en-US" dirty="0"/>
              <a:t>The Supervisor or Director/RO Director home tab displays.</a:t>
            </a:r>
          </a:p>
          <a:p>
            <a:endParaRPr lang="en-US" dirty="0"/>
          </a:p>
          <a:p>
            <a:pPr defTabSz="931774">
              <a:defRPr/>
            </a:pPr>
            <a:r>
              <a:rPr lang="en-US" dirty="0">
                <a:effectLst>
                  <a:glow>
                    <a:srgbClr val="000000"/>
                  </a:glow>
                  <a:outerShdw sx="0" sy="0">
                    <a:srgbClr val="000000"/>
                  </a:outerShdw>
                  <a:reflection stA="0" endPos="0" fadeDir="0" sx="0" sy="0"/>
                </a:effectLst>
              </a:rPr>
              <a:t>2. If you have access to multiple stations, select the station for which you are processing invoices. Note, the Certification Status for high dollar invoices shows as “Pending-High Value Invoice Review”. </a:t>
            </a:r>
          </a:p>
          <a:p>
            <a:endParaRPr lang="en-US" dirty="0"/>
          </a:p>
          <a:p>
            <a:pPr defTabSz="931774">
              <a:defRPr/>
            </a:pPr>
            <a:r>
              <a:rPr lang="en-US" dirty="0">
                <a:effectLst>
                  <a:glow>
                    <a:srgbClr val="000000"/>
                  </a:glow>
                  <a:outerShdw sx="0" sy="0">
                    <a:srgbClr val="000000"/>
                  </a:outerShdw>
                  <a:reflection stA="0" endPos="0" fadeDir="0" sx="0" sy="0"/>
                </a:effectLst>
              </a:rPr>
              <a:t>3. Double-click on the invoice you want to process.</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32832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To log into IPPS:</a:t>
            </a:r>
          </a:p>
          <a:p>
            <a:endParaRPr lang="en-US" u="sng" dirty="0"/>
          </a:p>
          <a:p>
            <a:pPr marL="232943" indent="-232943" fontAlgn="base">
              <a:buAutoNum type="arabicPeriod"/>
            </a:pPr>
            <a:r>
              <a:rPr lang="en-US" dirty="0">
                <a:effectLst>
                  <a:glow>
                    <a:srgbClr val="000000"/>
                  </a:glow>
                  <a:outerShdw sx="0" sy="0">
                    <a:srgbClr val="000000"/>
                  </a:outerShdw>
                  <a:reflection stA="0" endPos="0" fadeDir="0" sx="0" sy="0"/>
                </a:effectLst>
              </a:rPr>
              <a:t>Log into your government computer using your PIV card.</a:t>
            </a:r>
          </a:p>
          <a:p>
            <a:pPr marL="232943" indent="-232943" fontAlgn="base">
              <a:buAutoNum type="arabicPeriod"/>
            </a:pPr>
            <a:r>
              <a:rPr lang="en-US" dirty="0">
                <a:effectLst>
                  <a:glow>
                    <a:srgbClr val="000000"/>
                  </a:glow>
                  <a:outerShdw sx="0" sy="0">
                    <a:srgbClr val="000000"/>
                  </a:outerShdw>
                  <a:reflection stA="0" endPos="0" fadeDir="0" sx="0" sy="0"/>
                </a:effectLst>
              </a:rPr>
              <a:t>Go to </a:t>
            </a:r>
            <a:r>
              <a:rPr lang="en-US" u="sng" dirty="0">
                <a:hlinkClick r:id="rId3"/>
              </a:rPr>
              <a:t>https://vaww.ipps.fsc.va.gov/</a:t>
            </a:r>
            <a:r>
              <a:rPr lang="en-US" u="sng" dirty="0"/>
              <a:t> .</a:t>
            </a:r>
          </a:p>
          <a:p>
            <a:pPr marL="232943" indent="-232943" fontAlgn="base">
              <a:buAutoNum type="arabicPeriod"/>
            </a:pPr>
            <a:r>
              <a:rPr lang="en-US" dirty="0"/>
              <a:t>a.  An Authorized Use Only warning displays verifying that you understand the security procedures stated above .</a:t>
            </a:r>
          </a:p>
          <a:p>
            <a:endParaRPr lang="en-US" dirty="0"/>
          </a:p>
          <a:p>
            <a:pPr defTabSz="931774">
              <a:defRPr/>
            </a:pPr>
            <a:r>
              <a:rPr lang="en-US" i="1" dirty="0"/>
              <a:t>NOTE: If you receive a message saying you are using an unsupported browser, we will address this error in the Troubleshooting </a:t>
            </a:r>
            <a:r>
              <a:rPr lang="en-US" b="1" i="1" u="sng" dirty="0"/>
              <a:t>Turning Compatibility Settings Off section.</a:t>
            </a:r>
            <a:endParaRPr lang="en-US" i="1" dirty="0"/>
          </a:p>
          <a:p>
            <a:endParaRPr lang="en-US" dirty="0"/>
          </a:p>
          <a:p>
            <a:pPr marL="232943" indent="-232943" fontAlgn="base">
              <a:buFont typeface="+mj-lt"/>
              <a:buAutoNum type="arabicPeriod" startAt="3"/>
            </a:pPr>
            <a:r>
              <a:rPr lang="en-US" dirty="0">
                <a:effectLst>
                  <a:glow>
                    <a:srgbClr val="000000"/>
                  </a:glow>
                  <a:outerShdw sx="0" sy="0">
                    <a:srgbClr val="000000"/>
                  </a:outerShdw>
                  <a:reflection stA="0" endPos="0" fadeDir="0" sx="0" sy="0"/>
                </a:effectLst>
              </a:rPr>
              <a:t>b.  Click the checkbox at the bottom of the window and select </a:t>
            </a:r>
            <a:r>
              <a:rPr lang="en-US" b="1" dirty="0">
                <a:effectLst>
                  <a:glow>
                    <a:srgbClr val="000000"/>
                  </a:glow>
                  <a:outerShdw sx="0" sy="0">
                    <a:srgbClr val="000000"/>
                  </a:outerShdw>
                  <a:reflection stA="0" endPos="0" fadeDir="0" sx="0" sy="0"/>
                </a:effectLst>
              </a:rPr>
              <a:t>Agree.</a:t>
            </a:r>
            <a:endParaRPr lang="en-US" dirty="0">
              <a:effectLst>
                <a:glow>
                  <a:srgbClr val="000000"/>
                </a:glow>
                <a:outerShdw sx="0" sy="0">
                  <a:srgbClr val="000000"/>
                </a:outerShdw>
                <a:reflection stA="0" endPos="0" fadeDir="0" sx="0" sy="0"/>
              </a:effectLst>
            </a:endParaRPr>
          </a:p>
          <a:p>
            <a:pPr lvl="0" fontAlgn="base"/>
            <a:endParaRPr lang="en-US" dirty="0">
              <a:effectLst>
                <a:glow>
                  <a:srgbClr val="000000"/>
                </a:glow>
                <a:outerShdw sx="0" sy="0">
                  <a:srgbClr val="000000"/>
                </a:outerShdw>
                <a:reflection stA="0" endPos="0" fadeDir="0" sx="0" sy="0"/>
              </a:effectLst>
            </a:endParaRPr>
          </a:p>
          <a:p>
            <a:pPr lvl="0"/>
            <a:r>
              <a:rPr lang="en-US" i="1" dirty="0"/>
              <a:t>Please note: Access is granted with a provisional 90-day activity window.  If you do not log into IPPS within a 90-day period, your access to the application is removed and you won’t be able to log in.  To regain access, see Error! Reference source not found.</a:t>
            </a:r>
          </a:p>
          <a:p>
            <a:pPr lvl="0"/>
            <a:endParaRPr lang="en-US" i="1" dirty="0"/>
          </a:p>
          <a:p>
            <a:r>
              <a:rPr lang="en-US" dirty="0"/>
              <a:t>After a few seconds, the IPPS application displays. The interface appears differently based on your role.</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68561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effectLst>
                  <a:glow>
                    <a:srgbClr val="000000"/>
                  </a:glow>
                  <a:outerShdw sx="0" sy="0">
                    <a:srgbClr val="000000"/>
                  </a:outerShdw>
                  <a:reflection stA="0" endPos="0" fadeDir="0" sx="0" sy="0"/>
                </a:effectLst>
              </a:rPr>
              <a:t>Upon double clicking the invoice that you would like to invoice, </a:t>
            </a:r>
            <a:r>
              <a:rPr lang="en-US" dirty="0"/>
              <a:t>the certification details screen displays. The invoice image opens in a separate window.</a:t>
            </a:r>
          </a:p>
          <a:p>
            <a:pPr lvl="0" fontAlgn="base"/>
            <a:endParaRPr lang="en-US" dirty="0"/>
          </a:p>
          <a:p>
            <a:pPr lvl="0" fontAlgn="base"/>
            <a:r>
              <a:rPr lang="en-US" dirty="0"/>
              <a:t>Let’s provide a quick overview of the parts of the Certification Screen. </a:t>
            </a:r>
          </a:p>
          <a:p>
            <a:r>
              <a:rPr lang="en-US" dirty="0"/>
              <a:t>Parts of the Certification screen include:</a:t>
            </a:r>
          </a:p>
          <a:p>
            <a:pPr marL="232943" indent="-232943">
              <a:buFont typeface="+mj-lt"/>
              <a:buAutoNum type="arabicPeriod"/>
            </a:pPr>
            <a:r>
              <a:rPr lang="en-US" dirty="0"/>
              <a:t>Audit Link – Provides a history of the invoice</a:t>
            </a:r>
          </a:p>
          <a:p>
            <a:pPr marL="232943" indent="-232943">
              <a:buFont typeface="+mj-lt"/>
              <a:buAutoNum type="arabicPeriod"/>
            </a:pPr>
            <a:r>
              <a:rPr lang="en-US" dirty="0"/>
              <a:t>Invoice Summary – Contains invoice information submitted by the vendor.</a:t>
            </a:r>
          </a:p>
          <a:p>
            <a:pPr marL="232943" indent="-232943">
              <a:buFont typeface="+mj-lt"/>
              <a:buAutoNum type="arabicPeriod"/>
            </a:pPr>
            <a:r>
              <a:rPr lang="en-US" dirty="0"/>
              <a:t>Authorization Details – This area displays pre-populated data.</a:t>
            </a:r>
          </a:p>
          <a:p>
            <a:pPr marL="232943" indent="-232943">
              <a:buFont typeface="+mj-lt"/>
              <a:buAutoNum type="arabicPeriod"/>
            </a:pPr>
            <a:r>
              <a:rPr lang="en-US" dirty="0"/>
              <a:t>Reviewer History – This area displays actions taken by previous reviewers. </a:t>
            </a:r>
          </a:p>
          <a:p>
            <a:pPr marL="232943" indent="-232943">
              <a:buFont typeface="+mj-lt"/>
              <a:buAutoNum type="arabicPeriod"/>
            </a:pPr>
            <a:r>
              <a:rPr lang="en-US" dirty="0"/>
              <a:t>Invoice Line Details – This area displays items that are being invoiced, their Budget Object Code (BOC), and the amount for each line item.</a:t>
            </a:r>
          </a:p>
          <a:p>
            <a:pPr marL="232943" indent="-232943">
              <a:buFont typeface="+mj-lt"/>
              <a:buAutoNum type="arabicPeriod"/>
            </a:pPr>
            <a:r>
              <a:rPr lang="en-US" dirty="0"/>
              <a:t>Provide Certification Decision – This area allows you to Accept or Refuse the invoice.</a:t>
            </a:r>
          </a:p>
          <a:p>
            <a:pPr marL="232943" indent="-232943">
              <a:buFont typeface="+mj-lt"/>
              <a:buAutoNum type="arabicPeriod"/>
            </a:pPr>
            <a:r>
              <a:rPr lang="en-US" dirty="0"/>
              <a:t>Notes and Attachments – These areas allow for additional notes or attachments to be filed with the invoice.  We will be discussing this section later on this training. </a:t>
            </a:r>
          </a:p>
          <a:p>
            <a:pPr lvl="0" fontAlgn="base"/>
            <a:endParaRPr lang="en-US" dirty="0"/>
          </a:p>
          <a:p>
            <a:pPr lvl="0" fontAlgn="base"/>
            <a:endParaRPr lang="en-US" dirty="0"/>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396433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role specific certification actions for high dollar invoices at-a-glance. To process an invoice with a value over the threshold for an approving official which can include the Supervisor, RO Director and/or VR&amp;E Service Director, the invoice must first be recommended for acceptance which sends the invoice upward in the approval chain. If the next approving official does not have authority to approve the dollar amount, they recommend acceptance as well until the invoice finally ends up on the desk of the approving official that does have authority over this amount.  </a:t>
            </a:r>
          </a:p>
          <a:p>
            <a:endParaRPr lang="en-US" dirty="0"/>
          </a:p>
          <a:p>
            <a:r>
              <a:rPr lang="en-US" dirty="0"/>
              <a:t>For instance, a VRC accepts an high dollar invoice that needs to be certified and it is forwarded to the VR&amp;E Supervisor to review. The VR&amp;E Supervisor reviews this certification invoice and due to cost, the Supervisor has to recommend acceptance of the certification invoice. The certification invoice then goes to the RO Director for review. After review, the RO Director is prompted to Accept the invoice because it is indicated that he is final approval official based on the dollar threshold amounts. </a:t>
            </a:r>
          </a:p>
          <a:p>
            <a:endParaRPr lang="en-US" dirty="0"/>
          </a:p>
          <a:p>
            <a:r>
              <a:rPr lang="en-US" dirty="0"/>
              <a:t>Note, for the amounts each role can certify up to, please refer to the Dollar Threshold slide. </a:t>
            </a:r>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1381261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an invoice is out of the approving official’s threshold for acceptance, the “Recommend Accept” radio button displays. To recommend a high dollar invoice for approval, the Supervisor and (potentially) the RO Director complete the following steps:</a:t>
            </a:r>
          </a:p>
          <a:p>
            <a:pPr defTabSz="931774">
              <a:defRPr/>
            </a:pPr>
            <a:endParaRPr lang="en-US" dirty="0"/>
          </a:p>
          <a:p>
            <a:pPr marL="232943" indent="-232943" defTabSz="931774">
              <a:buFontTx/>
              <a:buAutoNum type="arabicPeriod"/>
              <a:defRPr/>
            </a:pPr>
            <a:r>
              <a:rPr lang="en-US" dirty="0"/>
              <a:t>Review the invoice and ensure the Invoice Line details are correct.</a:t>
            </a:r>
          </a:p>
          <a:p>
            <a:pPr marL="232943" indent="-232943" defTabSz="931774">
              <a:buFontTx/>
              <a:buAutoNum type="arabicPeriod"/>
              <a:defRPr/>
            </a:pPr>
            <a:endParaRPr lang="en-US" dirty="0"/>
          </a:p>
          <a:p>
            <a:pPr marL="232943" indent="-232943" defTabSz="931774">
              <a:buFontTx/>
              <a:buAutoNum type="arabicPeriod"/>
              <a:defRPr/>
            </a:pPr>
            <a:r>
              <a:rPr lang="en-US" dirty="0">
                <a:effectLst>
                  <a:glow>
                    <a:srgbClr val="000000"/>
                  </a:glow>
                  <a:outerShdw sx="0" sy="0">
                    <a:srgbClr val="000000"/>
                  </a:outerShdw>
                  <a:reflection stA="0" endPos="0" fadeDir="0" sx="0" sy="0"/>
                </a:effectLst>
              </a:rPr>
              <a:t>Select </a:t>
            </a:r>
            <a:r>
              <a:rPr lang="en-US" b="1" dirty="0">
                <a:effectLst>
                  <a:glow>
                    <a:srgbClr val="000000"/>
                  </a:glow>
                  <a:outerShdw sx="0" sy="0">
                    <a:srgbClr val="000000"/>
                  </a:outerShdw>
                  <a:reflection stA="0" endPos="0" fadeDir="0" sx="0" sy="0"/>
                </a:effectLst>
              </a:rPr>
              <a:t>Recommend Accept</a:t>
            </a:r>
            <a:r>
              <a:rPr lang="en-US" dirty="0">
                <a:effectLst>
                  <a:glow>
                    <a:srgbClr val="000000"/>
                  </a:glow>
                  <a:outerShdw sx="0" sy="0">
                    <a:srgbClr val="000000"/>
                  </a:outerShdw>
                  <a:reflection stA="0" endPos="0" fadeDir="0" sx="0" sy="0"/>
                </a:effectLst>
              </a:rPr>
              <a:t> in Provide Certification Decision section and</a:t>
            </a:r>
            <a:r>
              <a:rPr lang="en-US" dirty="0"/>
              <a:t> information displays.</a:t>
            </a:r>
          </a:p>
          <a:p>
            <a:pPr marL="232943" indent="-232943" defTabSz="931774">
              <a:buFontTx/>
              <a:buAutoNum type="arabicPeriod"/>
              <a:defRPr/>
            </a:pPr>
            <a:endParaRPr lang="en-US" dirty="0"/>
          </a:p>
          <a:p>
            <a:pPr marL="232943" indent="-232943" defTabSz="931774">
              <a:buFontTx/>
              <a:buAutoNum type="arabicPeriod"/>
              <a:defRPr/>
            </a:pPr>
            <a:r>
              <a:rPr lang="en-US" dirty="0"/>
              <a:t>Review the additional approval information that is displayed, and if there are no changes click </a:t>
            </a:r>
            <a:r>
              <a:rPr lang="en-US" b="1" dirty="0"/>
              <a:t>Submit</a:t>
            </a:r>
            <a:r>
              <a:rPr lang="en-US" dirty="0"/>
              <a:t>. </a:t>
            </a:r>
          </a:p>
          <a:p>
            <a:endParaRPr lang="en-US" dirty="0"/>
          </a:p>
          <a:p>
            <a:r>
              <a:rPr lang="en-US" dirty="0"/>
              <a:t>Note, if changes are required, select </a:t>
            </a:r>
            <a:r>
              <a:rPr lang="en-US" b="1" dirty="0"/>
              <a:t>Return to Reviewer</a:t>
            </a:r>
          </a:p>
          <a:p>
            <a:pPr marL="232943" indent="-232943" defTabSz="931774">
              <a:buFontTx/>
              <a:buAutoNum type="arabicPeriod"/>
              <a:defRPr/>
            </a:pPr>
            <a:endParaRPr lang="en-US" dirty="0"/>
          </a:p>
          <a:p>
            <a:pPr marL="232943" indent="-232943" defTabSz="931774">
              <a:buFontTx/>
              <a:buAutoNum type="arabicPeriod"/>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2852388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Upon clicking the Submit button, you are greeted with the Certification Alert window, confirming you are authorized to certify the invoice. </a:t>
            </a:r>
          </a:p>
          <a:p>
            <a:pPr defTabSz="931774">
              <a:defRPr/>
            </a:pPr>
            <a:endParaRPr lang="en-US" dirty="0"/>
          </a:p>
          <a:p>
            <a:pPr marL="232943" indent="-232943" defTabSz="931774">
              <a:buFont typeface="+mj-lt"/>
              <a:buAutoNum type="arabicPeriod" startAt="4"/>
              <a:defRPr/>
            </a:pPr>
            <a:r>
              <a:rPr lang="en-US" dirty="0"/>
              <a:t>Click </a:t>
            </a:r>
            <a:r>
              <a:rPr lang="en-US" b="1" dirty="0"/>
              <a:t>OK</a:t>
            </a:r>
          </a:p>
          <a:p>
            <a:pPr defTabSz="931774">
              <a:defRPr/>
            </a:pPr>
            <a:endParaRPr lang="en-US" dirty="0"/>
          </a:p>
          <a:p>
            <a:pPr defTabSz="931774">
              <a:defRPr/>
            </a:pPr>
            <a:r>
              <a:rPr lang="en-US" dirty="0"/>
              <a:t>The system processes the invoice and routes it to the next higher role in the system. The invoice no longer displays in your work list. </a:t>
            </a:r>
          </a:p>
          <a:p>
            <a:pPr defTabSz="931774">
              <a:defRPr/>
            </a:pPr>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3895044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the invoice is within the threshold for approval, the RO </a:t>
            </a:r>
            <a:r>
              <a:rPr lang="en-US" dirty="0">
                <a:highlight>
                  <a:srgbClr val="FFFF00"/>
                </a:highlight>
              </a:rPr>
              <a:t>Director </a:t>
            </a:r>
            <a:r>
              <a:rPr lang="en-US" dirty="0"/>
              <a:t>sees the Accept/Refuse radio buttons on the certification screen.</a:t>
            </a:r>
          </a:p>
          <a:p>
            <a:endParaRPr lang="en-US" dirty="0"/>
          </a:p>
          <a:p>
            <a:pPr lvl="0" fontAlgn="base"/>
            <a:r>
              <a:rPr lang="en-US" dirty="0"/>
              <a:t>1.</a:t>
            </a:r>
            <a:r>
              <a:rPr lang="en-US" dirty="0">
                <a:effectLst>
                  <a:glow>
                    <a:srgbClr val="000000"/>
                  </a:glow>
                  <a:outerShdw sx="0" sy="0">
                    <a:srgbClr val="000000"/>
                  </a:outerShdw>
                  <a:reflection stA="0" endPos="0" fadeDir="0" sx="0" sy="0"/>
                </a:effectLst>
              </a:rPr>
              <a:t> Click </a:t>
            </a:r>
            <a:r>
              <a:rPr lang="en-US" b="1" dirty="0">
                <a:effectLst>
                  <a:glow>
                    <a:srgbClr val="000000"/>
                  </a:glow>
                  <a:outerShdw sx="0" sy="0">
                    <a:srgbClr val="000000"/>
                  </a:outerShdw>
                  <a:reflection stA="0" endPos="0" fadeDir="0" sx="0" sy="0"/>
                </a:effectLst>
              </a:rPr>
              <a:t>Accept</a:t>
            </a:r>
            <a:r>
              <a:rPr lang="en-US" dirty="0">
                <a:effectLst>
                  <a:glow>
                    <a:srgbClr val="000000"/>
                  </a:glow>
                  <a:outerShdw sx="0" sy="0">
                    <a:srgbClr val="000000"/>
                  </a:outerShdw>
                  <a:reflection stA="0" endPos="0" fadeDir="0" sx="0" sy="0"/>
                </a:effectLst>
              </a:rPr>
              <a:t> to accept the invoice and then </a:t>
            </a:r>
            <a:r>
              <a:rPr lang="en-US" b="1" dirty="0">
                <a:effectLst>
                  <a:glow>
                    <a:srgbClr val="000000"/>
                  </a:glow>
                  <a:outerShdw sx="0" sy="0">
                    <a:srgbClr val="000000"/>
                  </a:outerShdw>
                  <a:reflection stA="0" endPos="0" fadeDir="0" sx="0" sy="0"/>
                </a:effectLst>
              </a:rPr>
              <a:t>Submit.</a:t>
            </a:r>
          </a:p>
          <a:p>
            <a:r>
              <a:rPr lang="en-US" dirty="0"/>
              <a:t>You are asked to confirm you are authorized to certify the invoice. </a:t>
            </a:r>
          </a:p>
          <a:p>
            <a:endParaRPr lang="en-US" dirty="0"/>
          </a:p>
          <a:p>
            <a:pPr lvl="0" fontAlgn="base"/>
            <a:r>
              <a:rPr lang="en-US" dirty="0"/>
              <a:t>2. </a:t>
            </a: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OK</a:t>
            </a:r>
            <a:r>
              <a:rPr lang="en-US" dirty="0">
                <a:effectLst>
                  <a:glow>
                    <a:srgbClr val="000000"/>
                  </a:glow>
                  <a:outerShdw sx="0" sy="0">
                    <a:srgbClr val="000000"/>
                  </a:outerShdw>
                  <a:reflection stA="0" endPos="0" fadeDir="0" sx="0" sy="0"/>
                </a:effectLst>
              </a:rPr>
              <a:t>.</a:t>
            </a:r>
          </a:p>
          <a:p>
            <a:r>
              <a:rPr lang="en-US" dirty="0"/>
              <a:t>The system processes the invoice.  It no longer displays in your work list. </a:t>
            </a:r>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1633431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effectLst>
                  <a:glow>
                    <a:srgbClr val="000000"/>
                  </a:glow>
                  <a:outerShdw sx="0" sy="0">
                    <a:srgbClr val="000000"/>
                  </a:outerShdw>
                  <a:reflection stA="0" endPos="0" fadeDir="0" sx="0" sy="0"/>
                </a:effectLst>
              </a:rPr>
              <a:t>Refusing the Invoice. To refuse a high dollar invoice, complete the following steps: </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1. From the open invoice screen, select the </a:t>
            </a:r>
            <a:r>
              <a:rPr lang="en-US" b="1" dirty="0">
                <a:effectLst>
                  <a:glow>
                    <a:srgbClr val="000000"/>
                  </a:glow>
                  <a:outerShdw sx="0" sy="0">
                    <a:srgbClr val="000000"/>
                  </a:outerShdw>
                  <a:reflection stA="0" endPos="0" fadeDir="0" sx="0" sy="0"/>
                </a:effectLst>
              </a:rPr>
              <a:t>Refuse</a:t>
            </a:r>
            <a:r>
              <a:rPr lang="en-US" dirty="0">
                <a:effectLst>
                  <a:glow>
                    <a:srgbClr val="000000"/>
                  </a:glow>
                  <a:outerShdw sx="0" sy="0">
                    <a:srgbClr val="000000"/>
                  </a:outerShdw>
                  <a:reflection stA="0" endPos="0" fadeDir="0" sx="0" sy="0"/>
                </a:effectLst>
              </a:rPr>
              <a:t> radio button in the Provide Certification Decision section.</a:t>
            </a:r>
          </a:p>
          <a:p>
            <a:r>
              <a:rPr lang="en-US" dirty="0"/>
              <a:t>Note an additional field displays.</a:t>
            </a:r>
          </a:p>
          <a:p>
            <a:endParaRPr lang="en-US" dirty="0"/>
          </a:p>
          <a:p>
            <a:pPr defTabSz="931774">
              <a:defRPr/>
            </a:pPr>
            <a:r>
              <a:rPr lang="en-US" dirty="0"/>
              <a:t>2. </a:t>
            </a:r>
            <a:r>
              <a:rPr lang="en-US" dirty="0">
                <a:effectLst>
                  <a:glow>
                    <a:srgbClr val="000000"/>
                  </a:glow>
                  <a:outerShdw sx="0" sy="0">
                    <a:srgbClr val="000000"/>
                  </a:outerShdw>
                  <a:reflection stA="0" endPos="0" fadeDir="0" sx="0" sy="0"/>
                </a:effectLst>
              </a:rPr>
              <a:t>Select a reason from the dropdown list for refusing the invoice. If you select </a:t>
            </a:r>
            <a:r>
              <a:rPr lang="en-US" b="1" dirty="0">
                <a:effectLst>
                  <a:glow>
                    <a:srgbClr val="000000"/>
                  </a:glow>
                  <a:outerShdw sx="0" sy="0">
                    <a:srgbClr val="000000"/>
                  </a:outerShdw>
                  <a:reflection stA="0" endPos="0" fadeDir="0" sx="0" sy="0"/>
                </a:effectLst>
              </a:rPr>
              <a:t>Other</a:t>
            </a:r>
            <a:r>
              <a:rPr lang="en-US" dirty="0">
                <a:effectLst>
                  <a:glow>
                    <a:srgbClr val="000000"/>
                  </a:glow>
                  <a:outerShdw sx="0" sy="0">
                    <a:srgbClr val="000000"/>
                  </a:outerShdw>
                  <a:reflection stA="0" endPos="0" fadeDir="0" sx="0" sy="0"/>
                </a:effectLst>
              </a:rPr>
              <a:t>, you are asked for further information. Enter the other reason in the Reasons text field.</a:t>
            </a:r>
          </a:p>
          <a:p>
            <a:endParaRPr lang="en-US" dirty="0"/>
          </a:p>
          <a:p>
            <a:pPr lvl="0" fontAlgn="base"/>
            <a:r>
              <a:rPr lang="en-US" dirty="0">
                <a:effectLst>
                  <a:glow>
                    <a:srgbClr val="000000"/>
                  </a:glow>
                  <a:outerShdw sx="0" sy="0">
                    <a:srgbClr val="000000"/>
                  </a:outerShdw>
                  <a:reflection stA="0" endPos="0" fadeDir="0" sx="0" sy="0"/>
                </a:effectLst>
              </a:rPr>
              <a:t>3. Click </a:t>
            </a:r>
            <a:r>
              <a:rPr lang="en-US" b="1" dirty="0">
                <a:effectLst>
                  <a:glow>
                    <a:srgbClr val="000000"/>
                  </a:glow>
                  <a:outerShdw sx="0" sy="0">
                    <a:srgbClr val="000000"/>
                  </a:outerShdw>
                  <a:reflection stA="0" endPos="0" fadeDir="0" sx="0" sy="0"/>
                </a:effectLst>
              </a:rPr>
              <a:t>Submit</a:t>
            </a:r>
            <a:r>
              <a:rPr lang="en-US" dirty="0">
                <a:effectLst>
                  <a:glow>
                    <a:srgbClr val="000000"/>
                  </a:glow>
                  <a:outerShdw sx="0" sy="0">
                    <a:srgbClr val="000000"/>
                  </a:outerShdw>
                  <a:reflection stA="0" endPos="0" fadeDir="0" sx="0" sy="0"/>
                </a:effectLst>
              </a:rPr>
              <a:t>.</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 system archives the refused invoice, returns it to the vendor and it no longer displays in your work list.</a:t>
            </a:r>
          </a:p>
          <a:p>
            <a:pPr defTabSz="931774">
              <a:defRPr/>
            </a:pPr>
            <a:endParaRPr lang="en-US" dirty="0">
              <a:effectLst>
                <a:glow>
                  <a:srgbClr val="000000"/>
                </a:glow>
                <a:outerShdw sx="0" sy="0">
                  <a:srgbClr val="000000"/>
                </a:outerShdw>
                <a:reflection stA="0" endPos="0" fadeDir="0" sx="0" s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626300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next level approver feels the invoice needs to be adjusted by the initial reviewer, he/she must complete the following steps:</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1. From the certification screen, select </a:t>
            </a:r>
            <a:r>
              <a:rPr lang="en-US" b="1" dirty="0">
                <a:effectLst>
                  <a:glow>
                    <a:srgbClr val="000000"/>
                  </a:glow>
                  <a:outerShdw sx="0" sy="0">
                    <a:srgbClr val="000000"/>
                  </a:outerShdw>
                  <a:reflection stA="0" endPos="0" fadeDir="0" sx="0" sy="0"/>
                </a:effectLst>
              </a:rPr>
              <a:t>Return to Reviewer</a:t>
            </a:r>
            <a:r>
              <a:rPr lang="en-US" dirty="0">
                <a:effectLst>
                  <a:glow>
                    <a:srgbClr val="000000"/>
                  </a:glow>
                  <a:outerShdw sx="0" sy="0">
                    <a:srgbClr val="000000"/>
                  </a:outerShdw>
                  <a:reflection stA="0" endPos="0" fadeDir="0" sx="0" sy="0"/>
                </a:effectLst>
              </a:rPr>
              <a:t> in Provide Certification Decision.</a:t>
            </a:r>
          </a:p>
          <a:p>
            <a:r>
              <a:rPr lang="en-US" dirty="0"/>
              <a:t>An additional text field displays for comments.</a:t>
            </a:r>
          </a:p>
          <a:p>
            <a:endParaRPr lang="en-US" dirty="0"/>
          </a:p>
          <a:p>
            <a:pPr defTabSz="931774">
              <a:defRPr/>
            </a:pPr>
            <a:r>
              <a:rPr lang="en-US" dirty="0"/>
              <a:t>2. </a:t>
            </a:r>
            <a:r>
              <a:rPr lang="en-US" dirty="0">
                <a:effectLst>
                  <a:glow>
                    <a:srgbClr val="000000"/>
                  </a:glow>
                  <a:outerShdw sx="0" sy="0">
                    <a:srgbClr val="000000"/>
                  </a:outerShdw>
                  <a:reflection stA="0" endPos="0" fadeDir="0" sx="0" sy="0"/>
                </a:effectLst>
              </a:rPr>
              <a:t>Enter the reason the invoice is being returned in the text field.</a:t>
            </a:r>
          </a:p>
          <a:p>
            <a:endParaRPr lang="en-US" dirty="0"/>
          </a:p>
          <a:p>
            <a:pPr lvl="0" fontAlgn="base"/>
            <a:r>
              <a:rPr lang="en-US" dirty="0"/>
              <a:t>3. </a:t>
            </a: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Submit</a:t>
            </a:r>
            <a:r>
              <a:rPr lang="en-US" dirty="0">
                <a:effectLst>
                  <a:glow>
                    <a:srgbClr val="000000"/>
                  </a:glow>
                  <a:outerShdw sx="0" sy="0">
                    <a:srgbClr val="000000"/>
                  </a:outerShdw>
                  <a:reflection stA="0" endPos="0" fadeDir="0" sx="0" sy="0"/>
                </a:effectLst>
              </a:rPr>
              <a:t>.</a:t>
            </a:r>
          </a:p>
          <a:p>
            <a:r>
              <a:rPr lang="en-US" dirty="0"/>
              <a:t>You are asked if you are authorized to certify the invoice.</a:t>
            </a:r>
          </a:p>
          <a:p>
            <a:endParaRPr lang="en-US" dirty="0"/>
          </a:p>
          <a:p>
            <a:pPr lvl="0" fontAlgn="base"/>
            <a:r>
              <a:rPr lang="en-US" dirty="0"/>
              <a:t>4. </a:t>
            </a: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OK</a:t>
            </a:r>
            <a:r>
              <a:rPr lang="en-US" dirty="0">
                <a:effectLst>
                  <a:glow>
                    <a:srgbClr val="000000"/>
                  </a:glow>
                  <a:outerShdw sx="0" sy="0">
                    <a:srgbClr val="000000"/>
                  </a:outerShdw>
                  <a:reflection stA="0" endPos="0" fadeDir="0" sx="0" sy="0"/>
                </a:effectLst>
              </a:rPr>
              <a:t>.</a:t>
            </a:r>
          </a:p>
          <a:p>
            <a:r>
              <a:rPr lang="en-US" dirty="0"/>
              <a:t>The system archives the invoice and routes it to the original reviewer.  It no longer displays in your work list.</a:t>
            </a:r>
          </a:p>
          <a:p>
            <a:endParaRPr lang="en-US" dirty="0"/>
          </a:p>
        </p:txBody>
      </p:sp>
      <p:sp>
        <p:nvSpPr>
          <p:cNvPr id="4" name="Slide Number Placeholder 3"/>
          <p:cNvSpPr>
            <a:spLocks noGrp="1"/>
          </p:cNvSpPr>
          <p:nvPr>
            <p:ph type="sldNum" sz="quarter" idx="5"/>
          </p:nvPr>
        </p:nvSpPr>
        <p:spPr/>
        <p:txBody>
          <a:bodyPr/>
          <a:lstStyle/>
          <a:p>
            <a:pPr defTabSz="465887"/>
            <a:fld id="{E7E23CE5-439C-4011-B3FA-7175F77BE539}" type="slidenum">
              <a:rPr lang="en-US">
                <a:solidFill>
                  <a:prstClr val="black"/>
                </a:solidFill>
                <a:latin typeface="Calibri" panose="020F0502020204030204"/>
              </a:rPr>
              <a:pPr defTabSz="465887"/>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2627666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altLang="en-US" dirty="0"/>
              <a:t>Now we will discuss the primary roles and functions of the Site Administrator. </a:t>
            </a:r>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57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22432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endParaRPr lang="en-US" dirty="0"/>
          </a:p>
          <a:p>
            <a:pPr defTabSz="465887">
              <a:defRPr/>
            </a:pPr>
            <a:r>
              <a:rPr lang="en-US" dirty="0">
                <a:solidFill>
                  <a:srgbClr val="000000"/>
                </a:solidFill>
              </a:rPr>
              <a:t>After this training you will be able to:</a:t>
            </a:r>
          </a:p>
          <a:p>
            <a:pPr defTabSz="465887">
              <a:defRPr/>
            </a:pPr>
            <a:endParaRPr lang="en-US" dirty="0">
              <a:solidFill>
                <a:srgbClr val="000000"/>
              </a:solidFill>
            </a:endParaRPr>
          </a:p>
          <a:p>
            <a:pPr marL="291179" indent="-291179" defTabSz="465887">
              <a:spcAft>
                <a:spcPts val="611"/>
              </a:spcAft>
              <a:buFont typeface="Arial" panose="020B0604020202020204" pitchFamily="34" charset="0"/>
              <a:buChar char="•"/>
              <a:defRPr/>
            </a:pPr>
            <a:r>
              <a:rPr lang="en-US" dirty="0">
                <a:solidFill>
                  <a:srgbClr val="000000"/>
                </a:solidFill>
              </a:rPr>
              <a:t>Add Users</a:t>
            </a:r>
          </a:p>
          <a:p>
            <a:pPr marL="291179" indent="-291179" defTabSz="465887">
              <a:spcAft>
                <a:spcPts val="611"/>
              </a:spcAft>
              <a:buFont typeface="Arial" panose="020B0604020202020204" pitchFamily="34" charset="0"/>
              <a:buChar char="•"/>
              <a:defRPr/>
            </a:pPr>
            <a:r>
              <a:rPr lang="en-US" dirty="0">
                <a:solidFill>
                  <a:srgbClr val="000000"/>
                </a:solidFill>
              </a:rPr>
              <a:t>Reassign Authorizations</a:t>
            </a:r>
          </a:p>
          <a:p>
            <a:pPr marL="291179" indent="-291179">
              <a:spcAft>
                <a:spcPts val="611"/>
              </a:spcAft>
              <a:buFont typeface="Arial" panose="020B0604020202020204" pitchFamily="34" charset="0"/>
              <a:buChar char="•"/>
              <a:defRPr/>
            </a:pPr>
            <a:r>
              <a:rPr lang="en-US" dirty="0">
                <a:solidFill>
                  <a:srgbClr val="000000"/>
                </a:solidFill>
              </a:rPr>
              <a:t>Change Roles</a:t>
            </a:r>
          </a:p>
          <a:p>
            <a:pPr marL="291179" indent="-291179">
              <a:spcAft>
                <a:spcPts val="611"/>
              </a:spcAft>
              <a:buFont typeface="Arial" panose="020B0604020202020204" pitchFamily="34" charset="0"/>
              <a:buChar char="•"/>
              <a:defRPr/>
            </a:pPr>
            <a:r>
              <a:rPr lang="en-US" dirty="0">
                <a:solidFill>
                  <a:srgbClr val="000000"/>
                </a:solidFill>
              </a:rPr>
              <a:t>Assign stations</a:t>
            </a:r>
          </a:p>
          <a:p>
            <a:pPr marL="291179" indent="-291179">
              <a:spcAft>
                <a:spcPts val="611"/>
              </a:spcAft>
              <a:buFont typeface="Arial" panose="020B0604020202020204" pitchFamily="34" charset="0"/>
              <a:buChar char="•"/>
              <a:defRPr/>
            </a:pPr>
            <a:r>
              <a:rPr lang="en-US" dirty="0">
                <a:solidFill>
                  <a:srgbClr val="000000"/>
                </a:solidFill>
              </a:rPr>
              <a:t>Reactivate Disabled Users</a:t>
            </a:r>
          </a:p>
          <a:p>
            <a:pPr marL="291179" indent="-291179">
              <a:spcAft>
                <a:spcPts val="611"/>
              </a:spcAft>
              <a:buFont typeface="Arial" panose="020B0604020202020204" pitchFamily="34" charset="0"/>
              <a:buChar char="•"/>
              <a:defRPr/>
            </a:pPr>
            <a:r>
              <a:rPr lang="en-US" dirty="0">
                <a:solidFill>
                  <a:srgbClr val="000000"/>
                </a:solidFill>
              </a:rPr>
              <a:t>Delete Users</a:t>
            </a:r>
          </a:p>
        </p:txBody>
      </p:sp>
    </p:spTree>
    <p:extLst>
      <p:ext uri="{BB962C8B-B14F-4D97-AF65-F5344CB8AC3E}">
        <p14:creationId xmlns:p14="http://schemas.microsoft.com/office/powerpoint/2010/main" val="3235965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various VR&amp;E specific roles in the IPPS application as it relates to certifying invoices. This is an overview of the various roles and the associated specific functions that are performed in user administration by the Site Admin.</a:t>
            </a:r>
          </a:p>
          <a:p>
            <a:endParaRPr lang="en-US" dirty="0"/>
          </a:p>
          <a:p>
            <a:r>
              <a:rPr lang="en-US" dirty="0"/>
              <a:t>User Administration is only available for the Site Administrator role. In this role, you can:</a:t>
            </a:r>
          </a:p>
          <a:p>
            <a:endParaRPr lang="en-US" dirty="0"/>
          </a:p>
          <a:p>
            <a:pPr marL="174708" indent="-174708">
              <a:buFont typeface="Arial" panose="020B0604020202020204" pitchFamily="34" charset="0"/>
              <a:buChar char="•"/>
            </a:pPr>
            <a:r>
              <a:rPr lang="en-US" dirty="0"/>
              <a:t>Add a new user</a:t>
            </a:r>
          </a:p>
          <a:p>
            <a:pPr marL="174708" indent="-174708">
              <a:buFont typeface="Arial" panose="020B0604020202020204" pitchFamily="34" charset="0"/>
              <a:buChar char="•"/>
            </a:pPr>
            <a:r>
              <a:rPr lang="en-US" dirty="0"/>
              <a:t>Reassign authorizations</a:t>
            </a:r>
          </a:p>
          <a:p>
            <a:pPr marL="174708" indent="-174708">
              <a:buFont typeface="Arial" panose="020B0604020202020204" pitchFamily="34" charset="0"/>
              <a:buChar char="•"/>
            </a:pPr>
            <a:r>
              <a:rPr lang="en-US" dirty="0"/>
              <a:t>Change roles</a:t>
            </a:r>
          </a:p>
          <a:p>
            <a:pPr marL="174708" indent="-174708">
              <a:buFont typeface="Arial" panose="020B0604020202020204" pitchFamily="34" charset="0"/>
              <a:buChar char="•"/>
            </a:pPr>
            <a:r>
              <a:rPr lang="en-US" dirty="0"/>
              <a:t>Assign stations</a:t>
            </a:r>
          </a:p>
          <a:p>
            <a:pPr marL="174708" indent="-174708">
              <a:buFont typeface="Arial" panose="020B0604020202020204" pitchFamily="34" charset="0"/>
              <a:buChar char="•"/>
            </a:pPr>
            <a:r>
              <a:rPr lang="en-US" dirty="0"/>
              <a:t>Reactivate disabled users</a:t>
            </a:r>
          </a:p>
          <a:p>
            <a:pPr marL="174708" indent="-174708">
              <a:buFont typeface="Arial" panose="020B0604020202020204" pitchFamily="34" charset="0"/>
              <a:buChar char="•"/>
            </a:pPr>
            <a:r>
              <a:rPr lang="en-US" dirty="0"/>
              <a:t>Delete users</a:t>
            </a:r>
          </a:p>
          <a:p>
            <a:endParaRPr lang="en-US" dirty="0"/>
          </a:p>
          <a:p>
            <a:r>
              <a:rPr lang="en-US" dirty="0"/>
              <a:t>In addition, as you can see by slide, the Site Administrator will have access to research all stations (read-only mode), access/run reports and view dashboards. We will delve into these functions in the upcoming slides. </a:t>
            </a:r>
          </a:p>
          <a:p>
            <a:endParaRPr lang="en-US" dirty="0"/>
          </a:p>
        </p:txBody>
      </p:sp>
      <p:sp>
        <p:nvSpPr>
          <p:cNvPr id="4" name="Slide Number Placeholder 3"/>
          <p:cNvSpPr>
            <a:spLocks noGrp="1"/>
          </p:cNvSpPr>
          <p:nvPr>
            <p:ph type="sldNum" sz="quarter" idx="5"/>
          </p:nvPr>
        </p:nvSpPr>
        <p:spPr/>
        <p:txBody>
          <a:bodyPr/>
          <a:lstStyle/>
          <a:p>
            <a:pPr defTabSz="465887">
              <a:defRPr/>
            </a:pPr>
            <a:fld id="{28E05A1F-080A-497B-B4B7-F5C4FEC88CF2}" type="slidenum">
              <a:rPr lang="en-US">
                <a:solidFill>
                  <a:prstClr val="black"/>
                </a:solidFill>
                <a:latin typeface="Calibri" panose="020F0502020204030204"/>
              </a:rPr>
              <a:pPr defTabSz="465887">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104828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a few seconds of logging in successfully, the IPPS application displays. The interface appears differently based on your role.</a:t>
            </a:r>
          </a:p>
          <a:p>
            <a:endParaRPr lang="en-US" dirty="0"/>
          </a:p>
          <a:p>
            <a:r>
              <a:rPr lang="en-US" dirty="0"/>
              <a:t>When you log into the system, your screen will typically display several components.</a:t>
            </a:r>
          </a:p>
          <a:p>
            <a:endParaRPr lang="en-US" dirty="0"/>
          </a:p>
          <a:p>
            <a:r>
              <a:rPr lang="en-US" dirty="0"/>
              <a:t>The contents of each screen component depend upon the role you are assigned as indicated earlier, we will provide a brief overview of the various roles in an upcoming slide. The screenshot displayed on the slide is for a VR&amp;E Supervisor. </a:t>
            </a:r>
          </a:p>
          <a:p>
            <a:endParaRPr lang="en-US" dirty="0"/>
          </a:p>
          <a:p>
            <a:r>
              <a:rPr lang="en-US" dirty="0"/>
              <a:t>No matter what screen or role that you are assigned, upon logging in your screen will have the following general graphic user interface or layout: </a:t>
            </a:r>
          </a:p>
          <a:p>
            <a:pPr marL="232943" indent="-232943">
              <a:buAutoNum type="arabicPeriod"/>
            </a:pPr>
            <a:r>
              <a:rPr lang="en-US" dirty="0"/>
              <a:t>Title Bar</a:t>
            </a:r>
          </a:p>
          <a:p>
            <a:pPr marL="232943" indent="-232943">
              <a:buAutoNum type="arabicPeriod"/>
            </a:pPr>
            <a:r>
              <a:rPr lang="en-US" dirty="0"/>
              <a:t>Navigation Bar</a:t>
            </a:r>
          </a:p>
          <a:p>
            <a:pPr marL="232943" indent="-232943">
              <a:buAutoNum type="arabicPeriod"/>
            </a:pPr>
            <a:r>
              <a:rPr lang="en-US" dirty="0"/>
              <a:t>Workspace</a:t>
            </a:r>
          </a:p>
          <a:p>
            <a:endParaRPr lang="en-US" dirty="0"/>
          </a:p>
          <a:p>
            <a:r>
              <a:rPr lang="en-US" dirty="0"/>
              <a:t>Now that we have displayed the general graphic user interface, let’s move on to the proper way to exit out of IPPS.</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1521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to the User Management screen, click </a:t>
            </a:r>
            <a:r>
              <a:rPr lang="en-US" b="1" dirty="0"/>
              <a:t>User Administration</a:t>
            </a:r>
            <a:r>
              <a:rPr lang="en-US" dirty="0"/>
              <a:t> from the left navigation pane.</a:t>
            </a:r>
          </a:p>
          <a:p>
            <a:endParaRPr lang="en-US" dirty="0"/>
          </a:p>
          <a:p>
            <a:r>
              <a:rPr lang="en-US" dirty="0"/>
              <a:t>The User Management screen displays.</a:t>
            </a:r>
          </a:p>
          <a:p>
            <a:endParaRPr lang="en-US" dirty="0"/>
          </a:p>
        </p:txBody>
      </p:sp>
      <p:sp>
        <p:nvSpPr>
          <p:cNvPr id="4" name="Slide Number Placeholder 3"/>
          <p:cNvSpPr>
            <a:spLocks noGrp="1"/>
          </p:cNvSpPr>
          <p:nvPr>
            <p:ph type="sldNum" sz="quarter" idx="5"/>
          </p:nvPr>
        </p:nvSpPr>
        <p:spPr/>
        <p:txBody>
          <a:bodyPr/>
          <a:lstStyle/>
          <a:p>
            <a:pPr defTabSz="465887">
              <a:defRPr/>
            </a:pPr>
            <a:fld id="{E7E23CE5-439C-4011-B3FA-7175F77BE539}" type="slidenum">
              <a:rPr lang="en-US">
                <a:solidFill>
                  <a:prstClr val="black"/>
                </a:solidFill>
                <a:latin typeface="Calibri" panose="020F0502020204030204"/>
              </a:rPr>
              <a:pPr defTabSz="465887">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2374795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new user:</a:t>
            </a:r>
          </a:p>
          <a:p>
            <a:pPr lvl="0" fontAlgn="base"/>
            <a:r>
              <a:rPr lang="en-US" dirty="0">
                <a:effectLst>
                  <a:glow>
                    <a:srgbClr val="000000"/>
                  </a:glow>
                  <a:outerShdw sx="0" sy="0">
                    <a:srgbClr val="000000"/>
                  </a:outerShdw>
                  <a:reflection stA="0" endPos="0" fadeDir="0" sx="0" sy="0"/>
                </a:effectLst>
              </a:rPr>
              <a:t>1. From the User Management screen, click </a:t>
            </a:r>
            <a:r>
              <a:rPr lang="en-US" b="1" dirty="0">
                <a:effectLst>
                  <a:glow>
                    <a:srgbClr val="000000"/>
                  </a:glow>
                  <a:outerShdw sx="0" sy="0">
                    <a:srgbClr val="000000"/>
                  </a:outerShdw>
                  <a:reflection stA="0" endPos="0" fadeDir="0" sx="0" sy="0"/>
                </a:effectLst>
              </a:rPr>
              <a:t>New User</a:t>
            </a:r>
            <a:r>
              <a:rPr lang="en-US" dirty="0">
                <a:effectLst>
                  <a:glow>
                    <a:srgbClr val="000000"/>
                  </a:glow>
                  <a:outerShdw sx="0" sy="0">
                    <a:srgbClr val="000000"/>
                  </a:outerShdw>
                  <a:reflection stA="0" endPos="0" fadeDir="0" sx="0" sy="0"/>
                </a:effectLst>
              </a:rPr>
              <a:t>. </a:t>
            </a:r>
            <a:r>
              <a:rPr lang="en-US" dirty="0"/>
              <a:t>The User Details window displays.</a:t>
            </a:r>
          </a:p>
          <a:p>
            <a:endParaRPr lang="en-US" dirty="0"/>
          </a:p>
          <a:p>
            <a:pPr defTabSz="931774">
              <a:defRPr/>
            </a:pPr>
            <a:r>
              <a:rPr lang="en-US" dirty="0"/>
              <a:t>2. </a:t>
            </a:r>
            <a:r>
              <a:rPr lang="en-US" dirty="0">
                <a:effectLst>
                  <a:glow>
                    <a:srgbClr val="000000"/>
                  </a:glow>
                  <a:outerShdw sx="0" sy="0">
                    <a:srgbClr val="000000"/>
                  </a:outerShdw>
                  <a:reflection stA="0" endPos="0" fadeDir="0" sx="0" sy="0"/>
                </a:effectLst>
              </a:rPr>
              <a:t>Enter the user’s VA email address in the address field. Note: Anyone with a va.gov address can be added, please use your discretion. </a:t>
            </a:r>
          </a:p>
          <a:p>
            <a:pPr defTabSz="931774">
              <a:defRPr/>
            </a:pPr>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3. Click </a:t>
            </a:r>
            <a:r>
              <a:rPr lang="en-US" b="1" dirty="0">
                <a:effectLst>
                  <a:glow>
                    <a:srgbClr val="000000"/>
                  </a:glow>
                  <a:outerShdw sx="0" sy="0">
                    <a:srgbClr val="000000"/>
                  </a:outerShdw>
                  <a:reflection stA="0" endPos="0" fadeDir="0" sx="0" sy="0"/>
                </a:effectLst>
              </a:rPr>
              <a:t>Search User</a:t>
            </a:r>
            <a:r>
              <a:rPr lang="en-US" dirty="0">
                <a:effectLst>
                  <a:glow>
                    <a:srgbClr val="000000"/>
                  </a:glow>
                  <a:outerShdw sx="0" sy="0">
                    <a:srgbClr val="000000"/>
                  </a:outerShdw>
                  <a:reflection stA="0" endPos="0" fadeDir="0" sx="0" sy="0"/>
                </a:effectLst>
              </a:rPr>
              <a:t>.</a:t>
            </a:r>
          </a:p>
          <a:p>
            <a:r>
              <a:rPr lang="en-US" dirty="0"/>
              <a:t>Data is retrieved from the VA’s global address listing (GAL). This populates the user’s name and user ID fields. In addition, any authorizations assigned to the user is displayed. </a:t>
            </a:r>
          </a:p>
          <a:p>
            <a:pPr defTabSz="931774">
              <a:defRPr/>
            </a:pPr>
            <a:endParaRPr lang="en-US" dirty="0">
              <a:effectLst>
                <a:glow>
                  <a:srgbClr val="000000"/>
                </a:glow>
                <a:outerShdw sx="0" sy="0">
                  <a:srgbClr val="000000"/>
                </a:outerShdw>
                <a:reflection stA="0" endPos="0" fadeDir="0" sx="0" s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2100390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effectLst>
                  <a:glow>
                    <a:srgbClr val="000000"/>
                  </a:glow>
                  <a:outerShdw sx="0" sy="0">
                    <a:srgbClr val="000000"/>
                  </a:outerShdw>
                  <a:reflection stA="0" endPos="0" fadeDir="0" sx="0" sy="0"/>
                </a:effectLst>
              </a:rPr>
              <a:t>4. Confirm the user’s details are correct such as the Email Address, User ID, First Name and Last Name. </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5. Select the role the user is to perform from the dropdown menu in the Role field. Here you can Assign a Role and Adding or Reassigning Authorizations. </a:t>
            </a:r>
          </a:p>
          <a:p>
            <a:pPr defTabSz="931774" fontAlgn="base">
              <a:defRPr/>
            </a:pPr>
            <a:endParaRPr lang="en-US" dirty="0">
              <a:effectLst>
                <a:glow>
                  <a:srgbClr val="000000"/>
                </a:glow>
                <a:outerShdw sx="0" sy="0">
                  <a:srgbClr val="000000"/>
                </a:outerShdw>
                <a:reflection stA="0" endPos="0" fadeDir="0" sx="0" sy="0"/>
              </a:effectLst>
            </a:endParaRPr>
          </a:p>
          <a:p>
            <a:pPr defTabSz="931774" fontAlgn="base">
              <a:defRPr/>
            </a:pPr>
            <a:r>
              <a:rPr lang="en-US" dirty="0">
                <a:effectLst>
                  <a:glow>
                    <a:srgbClr val="000000"/>
                  </a:glow>
                  <a:outerShdw sx="0" sy="0">
                    <a:srgbClr val="000000"/>
                  </a:outerShdw>
                  <a:reflection stA="0" endPos="0" fadeDir="0" sx="0" sy="0"/>
                </a:effectLst>
              </a:rPr>
              <a:t>6. Select </a:t>
            </a:r>
            <a:r>
              <a:rPr lang="en-US" b="1" dirty="0">
                <a:effectLst>
                  <a:glow>
                    <a:srgbClr val="000000"/>
                  </a:glow>
                  <a:outerShdw sx="0" sy="0">
                    <a:srgbClr val="000000"/>
                  </a:outerShdw>
                  <a:reflection stA="0" endPos="0" fadeDir="0" sx="0" sy="0"/>
                </a:effectLst>
              </a:rPr>
              <a:t>Submit</a:t>
            </a:r>
            <a:r>
              <a:rPr lang="en-US" dirty="0">
                <a:effectLst>
                  <a:glow>
                    <a:srgbClr val="000000"/>
                  </a:glow>
                  <a:outerShdw sx="0" sy="0">
                    <a:srgbClr val="000000"/>
                  </a:outerShdw>
                  <a:reflection stA="0" endPos="0" fadeDir="0" sx="0" sy="0"/>
                </a:effectLst>
              </a:rPr>
              <a:t> to complete the entry.</a:t>
            </a:r>
          </a:p>
          <a:p>
            <a:pPr defTabSz="931774" fontAlgn="base">
              <a:defRPr/>
            </a:pPr>
            <a:endParaRPr lang="en-US" dirty="0">
              <a:effectLst>
                <a:glow>
                  <a:srgbClr val="000000"/>
                </a:glow>
                <a:outerShdw sx="0" sy="0">
                  <a:srgbClr val="000000"/>
                </a:outerShdw>
                <a:reflection stA="0" endPos="0" fadeDir="0" sx="0" sy="0"/>
              </a:effectLst>
            </a:endParaRPr>
          </a:p>
          <a:p>
            <a:pPr defTabSz="931774" fontAlgn="base">
              <a:defRPr/>
            </a:pPr>
            <a:r>
              <a:rPr lang="en-US" dirty="0">
                <a:effectLst>
                  <a:glow>
                    <a:srgbClr val="000000"/>
                  </a:glow>
                  <a:outerShdw sx="0" sy="0">
                    <a:srgbClr val="000000"/>
                  </a:outerShdw>
                  <a:reflection stA="0" endPos="0" fadeDir="0" sx="0" sy="0"/>
                </a:effectLst>
              </a:rPr>
              <a:t>Note, if a user already exists in the system, an error message is shown.</a:t>
            </a:r>
          </a:p>
          <a:p>
            <a:pPr defTabSz="931774" fontAlgn="base">
              <a:defRPr/>
            </a:pPr>
            <a:endParaRPr lang="en-US" dirty="0">
              <a:effectLst>
                <a:glow>
                  <a:srgbClr val="000000"/>
                </a:glow>
                <a:outerShdw sx="0" sy="0">
                  <a:srgbClr val="000000"/>
                </a:outerShdw>
                <a:reflection stA="0" endPos="0" fadeDir="0" sx="0" sy="0"/>
              </a:effectLst>
            </a:endParaRPr>
          </a:p>
          <a:p>
            <a:pPr lvl="0" fontAlgn="base"/>
            <a:endParaRPr lang="en-US" dirty="0">
              <a:effectLst>
                <a:glow>
                  <a:srgbClr val="000000"/>
                </a:glow>
                <a:outerShdw sx="0" sy="0">
                  <a:srgbClr val="000000"/>
                </a:outerShdw>
                <a:reflection stA="0" endPos="0" fadeDir="0" sx="0" sy="0"/>
              </a:effectLst>
            </a:endParaRPr>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1551025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assign a role to a user:</a:t>
            </a:r>
          </a:p>
          <a:p>
            <a:pPr lvl="0" fontAlgn="base"/>
            <a:endParaRPr lang="en-US" dirty="0">
              <a:effectLst>
                <a:glow>
                  <a:srgbClr val="000000"/>
                </a:glow>
                <a:outerShdw sx="0" sy="0">
                  <a:srgbClr val="000000"/>
                </a:outerShdw>
                <a:reflection stA="0" endPos="0" fadeDir="0" sx="0" sy="0"/>
              </a:effectLst>
            </a:endParaRPr>
          </a:p>
          <a:p>
            <a:pPr marL="232943" indent="-232943" fontAlgn="base">
              <a:buFont typeface="+mj-lt"/>
              <a:buAutoNum type="arabicPeriod"/>
            </a:pPr>
            <a:r>
              <a:rPr lang="en-US" dirty="0">
                <a:effectLst>
                  <a:glow>
                    <a:srgbClr val="000000"/>
                  </a:glow>
                  <a:outerShdw sx="0" sy="0">
                    <a:srgbClr val="000000"/>
                  </a:outerShdw>
                  <a:reflection stA="0" endPos="0" fadeDir="0" sx="0" sy="0"/>
                </a:effectLst>
              </a:rPr>
              <a:t>Select the role the user is to perform from the dropdown menu in the Assign a Role field.</a:t>
            </a:r>
          </a:p>
          <a:p>
            <a:endParaRPr lang="en-US" dirty="0"/>
          </a:p>
          <a:p>
            <a:pPr defTabSz="931774">
              <a:defRPr/>
            </a:pPr>
            <a:r>
              <a:rPr lang="en-US" dirty="0"/>
              <a:t>If a user has transferred from a different VA station, they must be deleted from their previous station and added by their new site admin to their correct User ID.</a:t>
            </a:r>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3928419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to add or reassign an authorization. To add or reassign an authorization you must complete the following steps:</a:t>
            </a:r>
          </a:p>
          <a:p>
            <a:endParaRPr lang="en-US" dirty="0"/>
          </a:p>
          <a:p>
            <a:pPr marL="232943" indent="-232943">
              <a:buFont typeface="+mj-lt"/>
              <a:buAutoNum type="arabicPeriod"/>
            </a:pPr>
            <a:r>
              <a:rPr lang="en-US" dirty="0"/>
              <a:t>From the bottom of the User Details screen, select the </a:t>
            </a:r>
            <a:r>
              <a:rPr lang="en-US" b="1" dirty="0"/>
              <a:t>Plus Sign.</a:t>
            </a:r>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524133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the Plus Sign, </a:t>
            </a:r>
          </a:p>
          <a:p>
            <a:endParaRPr lang="en-US" dirty="0"/>
          </a:p>
          <a:p>
            <a:pPr marL="232943" indent="-232943">
              <a:buAutoNum type="arabicPeriod"/>
            </a:pPr>
            <a:r>
              <a:rPr lang="en-US" dirty="0"/>
              <a:t>An orange Authorization Number field is populated with a new line. Note this field is optional unless you are reassigning an authorization to a user. </a:t>
            </a:r>
          </a:p>
          <a:p>
            <a:pPr marL="232943" indent="-232943">
              <a:buAutoNum type="arabicPeriod"/>
            </a:pPr>
            <a:endParaRPr lang="en-US" dirty="0"/>
          </a:p>
          <a:p>
            <a:pPr marL="232943" indent="-232943" defTabSz="931774">
              <a:buFontTx/>
              <a:buAutoNum type="arabicPeriod"/>
              <a:defRPr/>
            </a:pPr>
            <a:r>
              <a:rPr lang="en-US" dirty="0"/>
              <a:t>To reassign, complete the following steps:</a:t>
            </a:r>
            <a:br>
              <a:rPr lang="en-US" dirty="0"/>
            </a:br>
            <a:r>
              <a:rPr lang="en-US" dirty="0">
                <a:effectLst>
                  <a:glow>
                    <a:srgbClr val="000000"/>
                  </a:glow>
                  <a:outerShdw sx="0" sy="0">
                    <a:srgbClr val="000000"/>
                  </a:outerShdw>
                  <a:reflection stA="0" endPos="0" fadeDir="0" sx="0" sy="0"/>
                </a:effectLst>
              </a:rPr>
              <a:t>Select a Station number from the Station dropdown list.</a:t>
            </a:r>
          </a:p>
          <a:p>
            <a:pPr marL="232943" indent="-232943" defTabSz="931774">
              <a:buFontTx/>
              <a:buAutoNum type="arabicPeriod"/>
              <a:defRPr/>
            </a:pPr>
            <a:endParaRPr lang="en-US" dirty="0">
              <a:effectLst>
                <a:glow>
                  <a:srgbClr val="000000"/>
                </a:glow>
                <a:outerShdw sx="0" sy="0">
                  <a:srgbClr val="000000"/>
                </a:outerShdw>
                <a:reflection stA="0" endPos="0" fadeDir="0" sx="0" sy="0"/>
              </a:effectLst>
            </a:endParaRPr>
          </a:p>
          <a:p>
            <a:pPr marL="232943" indent="-232943" defTabSz="931774">
              <a:buFontTx/>
              <a:buAutoNum type="arabicPeriod"/>
              <a:defRPr/>
            </a:pPr>
            <a:r>
              <a:rPr lang="en-US" dirty="0">
                <a:effectLst>
                  <a:glow>
                    <a:srgbClr val="000000"/>
                  </a:glow>
                  <a:outerShdw sx="0" sy="0">
                    <a:srgbClr val="000000"/>
                  </a:outerShdw>
                  <a:reflection stA="0" endPos="0" fadeDir="0" sx="0" sy="0"/>
                </a:effectLst>
              </a:rPr>
              <a:t>Enter the Authorization Number in the blank field to the right of the Station Number.</a:t>
            </a:r>
          </a:p>
          <a:p>
            <a:pPr marL="232943" indent="-232943" defTabSz="931774">
              <a:buFontTx/>
              <a:buAutoNum type="arabicPeriod"/>
              <a:defRPr/>
            </a:pPr>
            <a:endParaRPr lang="en-US" dirty="0">
              <a:effectLst>
                <a:glow>
                  <a:srgbClr val="000000"/>
                </a:glow>
                <a:outerShdw sx="0" sy="0">
                  <a:srgbClr val="000000"/>
                </a:outerShdw>
                <a:reflection stA="0" endPos="0" fadeDir="0" sx="0" sy="0"/>
              </a:effectLst>
            </a:endParaRPr>
          </a:p>
          <a:p>
            <a:pPr marL="232943" indent="-232943" defTabSz="931774">
              <a:buFontTx/>
              <a:buAutoNum type="arabicPeriod"/>
              <a:defRPr/>
            </a:pPr>
            <a:r>
              <a:rPr lang="en-US" dirty="0">
                <a:effectLst>
                  <a:glow>
                    <a:srgbClr val="000000"/>
                  </a:glow>
                  <a:outerShdw sx="0" sy="0">
                    <a:srgbClr val="000000"/>
                  </a:outerShdw>
                  <a:reflection stA="0" endPos="0" fadeDir="0" sx="0" sy="0"/>
                </a:effectLst>
              </a:rPr>
              <a:t>Select </a:t>
            </a:r>
            <a:r>
              <a:rPr lang="en-US" b="1" dirty="0">
                <a:effectLst>
                  <a:glow>
                    <a:srgbClr val="000000"/>
                  </a:glow>
                  <a:outerShdw sx="0" sy="0">
                    <a:srgbClr val="000000"/>
                  </a:outerShdw>
                  <a:reflection stA="0" endPos="0" fadeDir="0" sx="0" sy="0"/>
                </a:effectLst>
              </a:rPr>
              <a:t>Submit</a:t>
            </a:r>
            <a:r>
              <a:rPr lang="en-US" dirty="0">
                <a:effectLst>
                  <a:glow>
                    <a:srgbClr val="000000"/>
                  </a:glow>
                  <a:outerShdw sx="0" sy="0">
                    <a:srgbClr val="000000"/>
                  </a:outerShdw>
                  <a:reflection stA="0" endPos="0" fadeDir="0" sx="0" sy="0"/>
                </a:effectLst>
              </a:rPr>
              <a:t> to complete the entry.</a:t>
            </a:r>
          </a:p>
          <a:p>
            <a:pPr marL="232943" indent="-232943" defTabSz="931774">
              <a:buFontTx/>
              <a:buAutoNum type="arabicPeriod"/>
              <a:defRPr/>
            </a:pPr>
            <a:endParaRPr lang="en-US" dirty="0">
              <a:effectLst>
                <a:glow>
                  <a:srgbClr val="000000"/>
                </a:glow>
                <a:outerShdw sx="0" sy="0">
                  <a:srgbClr val="000000"/>
                </a:outerShdw>
                <a:reflection stA="0" endPos="0" fadeDir="0" sx="0" sy="0"/>
              </a:effectLst>
            </a:endParaRPr>
          </a:p>
          <a:p>
            <a:pPr marL="232943" indent="-232943">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90864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starting the Removing a User section, please note that if a user has transferred from a different VA station, they must be deleted from their previous station and added by their new site admin to their correct User ID.</a:t>
            </a:r>
          </a:p>
          <a:p>
            <a:pPr defTabSz="931774">
              <a:defRPr/>
            </a:pPr>
            <a:endParaRPr lang="en-US" dirty="0"/>
          </a:p>
          <a:p>
            <a:pPr defTabSz="931774">
              <a:defRPr/>
            </a:pPr>
            <a:r>
              <a:rPr lang="en-US" dirty="0"/>
              <a:t>In order to remove a user from the IPPS user list, complete the following steps: </a:t>
            </a:r>
          </a:p>
          <a:p>
            <a:pPr defTabSz="931774">
              <a:defRPr/>
            </a:pPr>
            <a:endParaRPr lang="en-US" dirty="0"/>
          </a:p>
          <a:p>
            <a:pPr marL="232943" indent="-232943" defTabSz="931774">
              <a:buFontTx/>
              <a:buAutoNum type="arabicPeriod"/>
              <a:defRPr/>
            </a:pPr>
            <a:r>
              <a:rPr lang="en-US" dirty="0"/>
              <a:t>From the User Management screen, click the </a:t>
            </a:r>
            <a:r>
              <a:rPr lang="en-US" b="1" dirty="0"/>
              <a:t>Trashcan icon </a:t>
            </a:r>
            <a:r>
              <a:rPr lang="en-US" dirty="0"/>
              <a:t>next to the user you want to remove. </a:t>
            </a:r>
          </a:p>
          <a:p>
            <a:pPr marL="232943" indent="-232943" defTabSz="931774">
              <a:buFontTx/>
              <a:buAutoNum type="arabicPeriod"/>
              <a:defRPr/>
            </a:pPr>
            <a:endParaRPr lang="en-US" dirty="0"/>
          </a:p>
          <a:p>
            <a:pPr marL="232943" indent="-232943" defTabSz="931774">
              <a:buFontTx/>
              <a:buAutoNum type="arabicPeriod"/>
              <a:defRPr/>
            </a:pPr>
            <a:r>
              <a:rPr lang="en-US" dirty="0"/>
              <a:t>You are then asked to confirm the deletion, select </a:t>
            </a:r>
            <a:r>
              <a:rPr lang="en-US" b="1" dirty="0"/>
              <a:t>Yes</a:t>
            </a:r>
            <a:r>
              <a:rPr lang="en-US" dirty="0"/>
              <a:t> and the user is deleted from the list. </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66</a:t>
            </a:fld>
            <a:endParaRPr lang="en-US">
              <a:solidFill>
                <a:prstClr val="black"/>
              </a:solidFill>
              <a:latin typeface="Calibri" panose="020F0502020204030204"/>
            </a:endParaRPr>
          </a:p>
        </p:txBody>
      </p:sp>
    </p:spTree>
    <p:extLst>
      <p:ext uri="{BB962C8B-B14F-4D97-AF65-F5344CB8AC3E}">
        <p14:creationId xmlns:p14="http://schemas.microsoft.com/office/powerpoint/2010/main" val="13412365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user has not logged into IPPS in the last 90 days, that user no longer has access to the system and needs to be reactivated. Also, when you view the user in User Management, the </a:t>
            </a:r>
            <a:r>
              <a:rPr lang="en-US" b="1" dirty="0"/>
              <a:t>Enable button </a:t>
            </a:r>
            <a:r>
              <a:rPr lang="en-US" dirty="0"/>
              <a:t>is no longer grayed out, but is active. </a:t>
            </a:r>
          </a:p>
          <a:p>
            <a:endParaRPr lang="en-US" dirty="0"/>
          </a:p>
          <a:p>
            <a:r>
              <a:rPr lang="en-US" dirty="0"/>
              <a:t>For the user to regain system access do the following: </a:t>
            </a:r>
          </a:p>
          <a:p>
            <a:endParaRPr lang="en-US" dirty="0"/>
          </a:p>
          <a:p>
            <a:pPr marL="232943" indent="-232943">
              <a:buFont typeface="+mj-lt"/>
              <a:buAutoNum type="arabicPeriod"/>
            </a:pPr>
            <a:r>
              <a:rPr lang="en-US" dirty="0"/>
              <a:t>From the User Management screen, click the </a:t>
            </a:r>
            <a:r>
              <a:rPr lang="en-US" b="1" dirty="0"/>
              <a:t>Enable </a:t>
            </a:r>
            <a:r>
              <a:rPr lang="en-US" dirty="0"/>
              <a:t>button next to the user you want to enable. You are asked to confirm.</a:t>
            </a:r>
          </a:p>
          <a:p>
            <a:pPr marL="232943" indent="-232943">
              <a:buFont typeface="+mj-lt"/>
              <a:buAutoNum type="arabicPeriod"/>
            </a:pPr>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OK </a:t>
            </a:r>
            <a:r>
              <a:rPr lang="en-US" dirty="0">
                <a:effectLst>
                  <a:glow>
                    <a:srgbClr val="000000"/>
                  </a:glow>
                  <a:outerShdw sx="0" sy="0">
                    <a:srgbClr val="000000"/>
                  </a:outerShdw>
                  <a:reflection stA="0" endPos="0" fadeDir="0" sx="0" sy="0"/>
                </a:effectLst>
              </a:rPr>
              <a:t>and t</a:t>
            </a:r>
            <a:r>
              <a:rPr lang="en-US" dirty="0"/>
              <a:t>he user is now able to access IPPS.</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67</a:t>
            </a:fld>
            <a:endParaRPr lang="en-US">
              <a:solidFill>
                <a:prstClr val="black"/>
              </a:solidFill>
              <a:latin typeface="Calibri" panose="020F0502020204030204"/>
            </a:endParaRPr>
          </a:p>
        </p:txBody>
      </p:sp>
    </p:spTree>
    <p:extLst>
      <p:ext uri="{BB962C8B-B14F-4D97-AF65-F5344CB8AC3E}">
        <p14:creationId xmlns:p14="http://schemas.microsoft.com/office/powerpoint/2010/main" val="295267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delete authorizations for a user:</a:t>
            </a:r>
          </a:p>
          <a:p>
            <a:endParaRPr lang="en-US" dirty="0"/>
          </a:p>
          <a:p>
            <a:pPr marL="232943" indent="-232943">
              <a:buFont typeface="+mj-lt"/>
              <a:buAutoNum type="arabicPeriod"/>
            </a:pPr>
            <a:r>
              <a:rPr lang="en-US" dirty="0"/>
              <a:t>Double click the user’s name from the IPPS User Administration screen and User Details window displays. </a:t>
            </a:r>
          </a:p>
          <a:p>
            <a:pPr marL="232943" indent="-232943">
              <a:buFont typeface="+mj-lt"/>
              <a:buAutoNum type="arabicPeriod"/>
            </a:pPr>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Click the “X” to the right of the authorization you want to remove from the user.</a:t>
            </a:r>
            <a:r>
              <a:rPr lang="en-US" dirty="0"/>
              <a:t> The Authorization is deleted from the window.</a:t>
            </a:r>
          </a:p>
          <a:p>
            <a:pPr marL="232943" indent="-232943">
              <a:buFont typeface="+mj-lt"/>
              <a:buAutoNum type="arabicPeriod"/>
            </a:pPr>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Select </a:t>
            </a:r>
            <a:r>
              <a:rPr lang="en-US" b="1" dirty="0">
                <a:effectLst>
                  <a:glow>
                    <a:srgbClr val="000000"/>
                  </a:glow>
                  <a:outerShdw sx="0" sy="0">
                    <a:srgbClr val="000000"/>
                  </a:outerShdw>
                  <a:reflection stA="0" endPos="0" fadeDir="0" sx="0" sy="0"/>
                </a:effectLst>
              </a:rPr>
              <a:t>Submit </a:t>
            </a:r>
            <a:r>
              <a:rPr lang="en-US" dirty="0">
                <a:effectLst>
                  <a:glow>
                    <a:srgbClr val="000000"/>
                  </a:glow>
                  <a:outerShdw sx="0" sy="0">
                    <a:srgbClr val="000000"/>
                  </a:outerShdw>
                  <a:reflection stA="0" endPos="0" fadeDir="0" sx="0" sy="0"/>
                </a:effectLst>
              </a:rPr>
              <a:t>and </a:t>
            </a:r>
            <a:r>
              <a:rPr lang="en-US" dirty="0"/>
              <a:t>your changes are saved.</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4174162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767510-6AAC-4F94-ABE5-F9BCF44CD511}"/>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D3DF80D-42B4-49CE-9F0F-2FECB5E489A5}"/>
              </a:ext>
            </a:extLst>
          </p:cNvPr>
          <p:cNvSpPr>
            <a:spLocks noGrp="1" noChangeArrowheads="1"/>
          </p:cNvSpPr>
          <p:nvPr>
            <p:ph type="body" idx="1"/>
          </p:nvPr>
        </p:nvSpPr>
        <p:spPr>
          <a:noFill/>
        </p:spPr>
        <p:txBody>
          <a:bodyPr/>
          <a:lstStyle/>
          <a:p>
            <a:r>
              <a:rPr lang="en-US" altLang="en-US" dirty="0"/>
              <a:t>Now we will discuss the features of the Dashboards, Monitoring Activity and Action buttons. </a:t>
            </a:r>
          </a:p>
        </p:txBody>
      </p:sp>
      <p:sp>
        <p:nvSpPr>
          <p:cNvPr id="48132" name="Slide Number Placeholder 3">
            <a:extLst>
              <a:ext uri="{FF2B5EF4-FFF2-40B4-BE49-F238E27FC236}">
                <a16:creationId xmlns:a16="http://schemas.microsoft.com/office/drawing/2014/main" id="{E6CB7F84-FCDB-4008-ACEF-87AAEEB4D595}"/>
              </a:ext>
            </a:extLst>
          </p:cNvPr>
          <p:cNvSpPr>
            <a:spLocks noGrp="1"/>
          </p:cNvSpPr>
          <p:nvPr>
            <p:ph type="sldNum" sz="quarter" idx="5"/>
          </p:nvPr>
        </p:nvSpPr>
        <p:spPr>
          <a:noFill/>
        </p:spPr>
        <p:txBody>
          <a:bodyPr/>
          <a:lstStyle>
            <a:lvl1pPr>
              <a:defRPr sz="4100">
                <a:solidFill>
                  <a:schemeClr val="tx2"/>
                </a:solidFill>
                <a:latin typeface="Arial" panose="020B0604020202020204" pitchFamily="34" charset="0"/>
                <a:cs typeface="Arial" panose="020B0604020202020204" pitchFamily="34" charset="0"/>
              </a:defRPr>
            </a:lvl1pPr>
            <a:lvl2pPr marL="757066" indent="-291179">
              <a:defRPr sz="4100">
                <a:solidFill>
                  <a:schemeClr val="tx2"/>
                </a:solidFill>
                <a:latin typeface="Arial" panose="020B0604020202020204" pitchFamily="34" charset="0"/>
                <a:cs typeface="Arial" panose="020B0604020202020204" pitchFamily="34" charset="0"/>
              </a:defRPr>
            </a:lvl2pPr>
            <a:lvl3pPr marL="1164717" indent="-232943">
              <a:defRPr sz="4100">
                <a:solidFill>
                  <a:schemeClr val="tx2"/>
                </a:solidFill>
                <a:latin typeface="Arial" panose="020B0604020202020204" pitchFamily="34" charset="0"/>
                <a:cs typeface="Arial" panose="020B0604020202020204" pitchFamily="34" charset="0"/>
              </a:defRPr>
            </a:lvl3pPr>
            <a:lvl4pPr marL="1630604" indent="-232943">
              <a:defRPr sz="4100">
                <a:solidFill>
                  <a:schemeClr val="tx2"/>
                </a:solidFill>
                <a:latin typeface="Arial" panose="020B0604020202020204" pitchFamily="34" charset="0"/>
                <a:cs typeface="Arial" panose="020B0604020202020204" pitchFamily="34" charset="0"/>
              </a:defRPr>
            </a:lvl4pPr>
            <a:lvl5pPr marL="2096491" indent="-232943">
              <a:defRPr sz="4100">
                <a:solidFill>
                  <a:schemeClr val="tx2"/>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EF22A36B-A566-49D2-9C6C-07FB0F5E157F}" type="slidenum">
              <a:rPr lang="en-US" altLang="en-US" sz="1200">
                <a:solidFill>
                  <a:srgbClr val="000000"/>
                </a:solidFill>
                <a:latin typeface="Calibri" panose="020F0502020204030204" pitchFamily="34" charset="0"/>
              </a:rPr>
              <a:pPr defTabSz="931774" fontAlgn="base">
                <a:spcBef>
                  <a:spcPct val="0"/>
                </a:spcBef>
                <a:spcAft>
                  <a:spcPct val="0"/>
                </a:spcAft>
                <a:defRPr/>
              </a:pPr>
              <a:t>69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2243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Exiting IPPS</a:t>
            </a:r>
          </a:p>
          <a:p>
            <a:endParaRPr lang="en-US" dirty="0"/>
          </a:p>
          <a:p>
            <a:pPr defTabSz="931774">
              <a:defRPr/>
            </a:pPr>
            <a:r>
              <a:rPr lang="en-US" dirty="0"/>
              <a:t>1. To log off the IPPS application and prevent a possible error, click </a:t>
            </a:r>
            <a:r>
              <a:rPr lang="en-US" b="1" dirty="0"/>
              <a:t>Log Off</a:t>
            </a:r>
            <a:r>
              <a:rPr lang="en-US" dirty="0"/>
              <a:t> at the top right-hand side of the screen.</a:t>
            </a:r>
          </a:p>
          <a:p>
            <a:endParaRPr lang="en-US" dirty="0"/>
          </a:p>
          <a:p>
            <a:pPr defTabSz="931774">
              <a:defRPr/>
            </a:pPr>
            <a:r>
              <a:rPr lang="en-US" dirty="0"/>
              <a:t>Note, if you don’t log off the application, the old session may be stored in cache so that it produces an error when you try to log in again. To fix this error, see </a:t>
            </a:r>
            <a:r>
              <a:rPr lang="en-US" i="1" u="sng" dirty="0"/>
              <a:t>Error When Logging In</a:t>
            </a:r>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700992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29ED57-3CCD-4F5E-831A-2C696FD7B17C}"/>
              </a:ext>
            </a:extLst>
          </p:cNvPr>
          <p:cNvSpPr>
            <a:spLocks noGrp="1"/>
          </p:cNvSpPr>
          <p:nvPr>
            <p:ph type="body" idx="1"/>
          </p:nvPr>
        </p:nvSpPr>
        <p:spPr/>
        <p:txBody>
          <a:bodyPr/>
          <a:lstStyle/>
          <a:p>
            <a:pPr defTabSz="465887">
              <a:defRPr/>
            </a:pPr>
            <a:r>
              <a:rPr lang="en-US" dirty="0">
                <a:solidFill>
                  <a:srgbClr val="000000"/>
                </a:solidFill>
              </a:rPr>
              <a:t>After this training you will be able to:</a:t>
            </a:r>
          </a:p>
          <a:p>
            <a:pPr defTabSz="465887">
              <a:defRPr/>
            </a:pPr>
            <a:endParaRPr lang="en-US" dirty="0">
              <a:solidFill>
                <a:srgbClr val="000000"/>
              </a:solidFill>
            </a:endParaRPr>
          </a:p>
          <a:p>
            <a:pPr marL="291179" indent="-291179" defTabSz="465887">
              <a:spcAft>
                <a:spcPts val="611"/>
              </a:spcAft>
              <a:buFont typeface="Arial" panose="020B0604020202020204" pitchFamily="34" charset="0"/>
              <a:buChar char="•"/>
              <a:defRPr/>
            </a:pPr>
            <a:r>
              <a:rPr lang="en-US" dirty="0">
                <a:solidFill>
                  <a:srgbClr val="000000"/>
                </a:solidFill>
              </a:rPr>
              <a:t>Access the Dashboard</a:t>
            </a:r>
          </a:p>
          <a:p>
            <a:pPr marL="291179" indent="-291179" defTabSz="465887">
              <a:spcAft>
                <a:spcPts val="611"/>
              </a:spcAft>
              <a:buFont typeface="Arial" panose="020B0604020202020204" pitchFamily="34" charset="0"/>
              <a:buChar char="•"/>
              <a:defRPr/>
            </a:pPr>
            <a:r>
              <a:rPr lang="en-US" dirty="0">
                <a:solidFill>
                  <a:srgbClr val="000000"/>
                </a:solidFill>
              </a:rPr>
              <a:t>Access the Monitor Activity Reports</a:t>
            </a:r>
          </a:p>
          <a:p>
            <a:pPr marL="291179" indent="-291179">
              <a:spcAft>
                <a:spcPts val="611"/>
              </a:spcAft>
              <a:buFont typeface="Arial" panose="020B0604020202020204" pitchFamily="34" charset="0"/>
              <a:buChar char="•"/>
              <a:defRPr/>
            </a:pPr>
            <a:r>
              <a:rPr lang="en-US" dirty="0">
                <a:solidFill>
                  <a:srgbClr val="000000"/>
                </a:solidFill>
              </a:rPr>
              <a:t>Review Action Buttons</a:t>
            </a:r>
          </a:p>
          <a:p>
            <a:pPr marL="291179" indent="-291179">
              <a:spcAft>
                <a:spcPts val="611"/>
              </a:spcAft>
              <a:buFont typeface="Arial" panose="020B0604020202020204" pitchFamily="34" charset="0"/>
              <a:buChar char="•"/>
              <a:defRPr/>
            </a:pPr>
            <a:r>
              <a:rPr lang="en-US" dirty="0"/>
              <a:t>Exporting to Excel</a:t>
            </a:r>
          </a:p>
        </p:txBody>
      </p:sp>
    </p:spTree>
    <p:extLst>
      <p:ext uri="{BB962C8B-B14F-4D97-AF65-F5344CB8AC3E}">
        <p14:creationId xmlns:p14="http://schemas.microsoft.com/office/powerpoint/2010/main" val="32359653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provides you with the status of payment processing in the system. The dashboard functions have been assigned to the following roles: Site Admin, RO Director and VR&amp;E Service Director. There are three categories displayed:</a:t>
            </a:r>
          </a:p>
          <a:p>
            <a:endParaRPr lang="en-US" dirty="0"/>
          </a:p>
          <a:p>
            <a:pPr marL="174708" indent="-174708">
              <a:buFont typeface="Arial" panose="020B0604020202020204" pitchFamily="34" charset="0"/>
              <a:buChar char="•"/>
            </a:pPr>
            <a:r>
              <a:rPr lang="en-US" dirty="0"/>
              <a:t>Invoices Pending Certification Over 14 Days</a:t>
            </a:r>
          </a:p>
          <a:p>
            <a:pPr marL="174708" indent="-174708">
              <a:buFont typeface="Arial" panose="020B0604020202020204" pitchFamily="34" charset="0"/>
              <a:buChar char="•"/>
            </a:pPr>
            <a:r>
              <a:rPr lang="en-US" dirty="0"/>
              <a:t>Invoices Pending Certification Greater Than or Equal to 30 Days</a:t>
            </a:r>
          </a:p>
          <a:p>
            <a:pPr marL="174708" indent="-174708">
              <a:buFont typeface="Arial" panose="020B0604020202020204" pitchFamily="34" charset="0"/>
              <a:buChar char="•"/>
            </a:pPr>
            <a:r>
              <a:rPr lang="en-US" dirty="0"/>
              <a:t>All Pending Invoices</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To view the Dashboard, select </a:t>
            </a:r>
            <a:r>
              <a:rPr lang="en-US" b="1" dirty="0">
                <a:effectLst>
                  <a:glow>
                    <a:srgbClr val="000000"/>
                  </a:glow>
                  <a:outerShdw sx="0" sy="0">
                    <a:srgbClr val="000000"/>
                  </a:outerShdw>
                  <a:reflection stA="0" endPos="0" fadeDir="0" sx="0" sy="0"/>
                </a:effectLst>
              </a:rPr>
              <a:t>Dashboard</a:t>
            </a:r>
            <a:r>
              <a:rPr lang="en-US" dirty="0">
                <a:effectLst>
                  <a:glow>
                    <a:srgbClr val="000000"/>
                  </a:glow>
                  <a:outerShdw sx="0" sy="0">
                    <a:srgbClr val="000000"/>
                  </a:outerShdw>
                  <a:reflection stA="0" endPos="0" fadeDir="0" sx="0" sy="0"/>
                </a:effectLst>
              </a:rPr>
              <a:t> from the left navigation panel. </a:t>
            </a:r>
            <a:r>
              <a:rPr lang="en-US" dirty="0"/>
              <a:t>The charts display as shown on the slide.</a:t>
            </a:r>
          </a:p>
          <a:p>
            <a:pPr lvl="0" fontAlgn="base"/>
            <a:endParaRPr lang="en-US" dirty="0"/>
          </a:p>
          <a:p>
            <a:pPr defTabSz="931774" fontAlgn="base">
              <a:defRPr/>
            </a:pPr>
            <a:r>
              <a:rPr lang="en-US" dirty="0"/>
              <a:t>As a note, you can hover over the images to show the percentage of invoices in that category.</a:t>
            </a:r>
          </a:p>
          <a:p>
            <a:pPr lvl="0" fontAlgn="base"/>
            <a:endParaRPr lang="en-US" dirty="0"/>
          </a:p>
          <a:p>
            <a:pPr lvl="0" fontAlgn="base"/>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71</a:t>
            </a:fld>
            <a:endParaRPr lang="en-US">
              <a:solidFill>
                <a:prstClr val="black"/>
              </a:solidFill>
              <a:latin typeface="Calibri" panose="020F0502020204030204"/>
            </a:endParaRPr>
          </a:p>
        </p:txBody>
      </p:sp>
    </p:spTree>
    <p:extLst>
      <p:ext uri="{BB962C8B-B14F-4D97-AF65-F5344CB8AC3E}">
        <p14:creationId xmlns:p14="http://schemas.microsoft.com/office/powerpoint/2010/main" val="26714778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chart data, complete the following steps:</a:t>
            </a:r>
          </a:p>
          <a:p>
            <a:pPr marL="232943" indent="-232943">
              <a:buFont typeface="+mj-lt"/>
              <a:buAutoNum type="arabicPeriod"/>
            </a:pPr>
            <a:endParaRPr lang="en-US" dirty="0"/>
          </a:p>
          <a:p>
            <a:pPr marL="232943" indent="-232943">
              <a:buFont typeface="+mj-lt"/>
              <a:buAutoNum type="arabicPeriod"/>
            </a:pPr>
            <a:r>
              <a:rPr lang="en-US" dirty="0"/>
              <a:t>Select </a:t>
            </a:r>
            <a:r>
              <a:rPr lang="en-US" b="1" dirty="0"/>
              <a:t>Show Data</a:t>
            </a:r>
            <a:r>
              <a:rPr lang="en-US" dirty="0"/>
              <a:t> from the Chart Actions dropdown.</a:t>
            </a:r>
          </a:p>
          <a:p>
            <a:pPr marL="0" indent="0">
              <a:buFont typeface="+mj-lt"/>
              <a:buNone/>
            </a:pPr>
            <a:r>
              <a:rPr lang="en-US" dirty="0"/>
              <a:t>The fields associated with the chart are displayed.</a:t>
            </a:r>
          </a:p>
          <a:p>
            <a:pPr marL="232943" indent="-232943">
              <a:buFont typeface="+mj-lt"/>
              <a:buAutoNum type="arabicPeriod"/>
            </a:pPr>
            <a:endParaRPr lang="en-US" dirty="0"/>
          </a:p>
          <a:p>
            <a:pPr marL="232943" indent="-232943">
              <a:buFont typeface="+mj-lt"/>
              <a:buAutoNum type="arabicPeriod"/>
            </a:pPr>
            <a:r>
              <a:rPr lang="en-US" dirty="0"/>
              <a:t>Click an entry in the first column to drill-down further into details.</a:t>
            </a:r>
          </a:p>
          <a:p>
            <a:r>
              <a:rPr lang="en-US" dirty="0"/>
              <a:t> </a:t>
            </a:r>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72</a:t>
            </a:fld>
            <a:endParaRPr lang="en-US">
              <a:solidFill>
                <a:prstClr val="black"/>
              </a:solidFill>
              <a:latin typeface="Calibri" panose="020F0502020204030204"/>
            </a:endParaRPr>
          </a:p>
        </p:txBody>
      </p:sp>
    </p:spTree>
    <p:extLst>
      <p:ext uri="{BB962C8B-B14F-4D97-AF65-F5344CB8AC3E}">
        <p14:creationId xmlns:p14="http://schemas.microsoft.com/office/powerpoint/2010/main" val="3455624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startAt="3"/>
            </a:pPr>
            <a:r>
              <a:rPr lang="en-US" dirty="0"/>
              <a:t>Click the </a:t>
            </a:r>
            <a:r>
              <a:rPr lang="en-US" b="1" dirty="0"/>
              <a:t>Action</a:t>
            </a:r>
            <a:r>
              <a:rPr lang="en-US" dirty="0"/>
              <a:t> button to Refresh, Edit report, Save, Summarize, List, Print, Export (PDF or Excel).</a:t>
            </a:r>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73</a:t>
            </a:fld>
            <a:endParaRPr lang="en-US">
              <a:solidFill>
                <a:prstClr val="black"/>
              </a:solidFill>
              <a:latin typeface="Calibri" panose="020F0502020204030204"/>
            </a:endParaRPr>
          </a:p>
        </p:txBody>
      </p:sp>
    </p:spTree>
    <p:extLst>
      <p:ext uri="{BB962C8B-B14F-4D97-AF65-F5344CB8AC3E}">
        <p14:creationId xmlns:p14="http://schemas.microsoft.com/office/powerpoint/2010/main" val="2583853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activity is a function that can be performed by the following: </a:t>
            </a:r>
          </a:p>
          <a:p>
            <a:pPr marL="174708" indent="-174708">
              <a:buFont typeface="Arial" panose="020B0604020202020204" pitchFamily="34" charset="0"/>
              <a:buChar char="•"/>
            </a:pPr>
            <a:r>
              <a:rPr lang="en-US" dirty="0"/>
              <a:t>Supervisor</a:t>
            </a:r>
          </a:p>
          <a:p>
            <a:pPr marL="174708" indent="-174708">
              <a:buFont typeface="Arial" panose="020B0604020202020204" pitchFamily="34" charset="0"/>
              <a:buChar char="•"/>
            </a:pPr>
            <a:r>
              <a:rPr lang="en-US" dirty="0"/>
              <a:t>Director</a:t>
            </a:r>
          </a:p>
          <a:p>
            <a:pPr marL="174708" indent="-174708">
              <a:buFont typeface="Arial" panose="020B0604020202020204" pitchFamily="34" charset="0"/>
              <a:buChar char="•"/>
            </a:pPr>
            <a:r>
              <a:rPr lang="en-US" dirty="0"/>
              <a:t>Service Director and </a:t>
            </a:r>
          </a:p>
          <a:p>
            <a:pPr marL="174708" indent="-174708">
              <a:buFont typeface="Arial" panose="020B0604020202020204" pitchFamily="34" charset="0"/>
              <a:buChar char="•"/>
            </a:pPr>
            <a:r>
              <a:rPr lang="en-US" dirty="0"/>
              <a:t>Site Administrator</a:t>
            </a:r>
          </a:p>
          <a:p>
            <a:endParaRPr lang="en-US" dirty="0"/>
          </a:p>
          <a:p>
            <a:r>
              <a:rPr lang="en-US" dirty="0"/>
              <a:t>The Monitor Activity section of IPPS, like the Dashboard, allows you to pull data to monitor the health of your station’s invoice processing. </a:t>
            </a:r>
          </a:p>
          <a:p>
            <a:pPr lvl="0" fontAlgn="base"/>
            <a:endParaRPr lang="en-US" dirty="0">
              <a:effectLst>
                <a:glow>
                  <a:srgbClr val="000000"/>
                </a:glow>
                <a:outerShdw sx="0" sy="0">
                  <a:srgbClr val="000000"/>
                </a:outerShdw>
                <a:reflection stA="0" endPos="0" fadeDir="0" sx="0" sy="0"/>
              </a:effectLst>
            </a:endParaRPr>
          </a:p>
          <a:p>
            <a:pPr lvl="0" fontAlgn="base"/>
            <a:r>
              <a:rPr lang="en-US" dirty="0">
                <a:effectLst>
                  <a:glow>
                    <a:srgbClr val="000000"/>
                  </a:glow>
                  <a:outerShdw sx="0" sy="0">
                    <a:srgbClr val="000000"/>
                  </a:outerShdw>
                  <a:reflection stA="0" endPos="0" fadeDir="0" sx="0" sy="0"/>
                </a:effectLst>
              </a:rPr>
              <a:t>1.  To use this option, click </a:t>
            </a:r>
            <a:r>
              <a:rPr lang="en-US" b="1" dirty="0">
                <a:effectLst>
                  <a:glow>
                    <a:srgbClr val="000000"/>
                  </a:glow>
                  <a:outerShdw sx="0" sy="0">
                    <a:srgbClr val="000000"/>
                  </a:outerShdw>
                  <a:reflection stA="0" endPos="0" fadeDir="0" sx="0" sy="0"/>
                </a:effectLst>
              </a:rPr>
              <a:t>Monitor Activity</a:t>
            </a:r>
            <a:r>
              <a:rPr lang="en-US" dirty="0">
                <a:effectLst>
                  <a:glow>
                    <a:srgbClr val="000000"/>
                  </a:glow>
                  <a:outerShdw sx="0" sy="0">
                    <a:srgbClr val="000000"/>
                  </a:outerShdw>
                  <a:reflection stA="0" endPos="0" fadeDir="0" sx="0" sy="0"/>
                </a:effectLst>
              </a:rPr>
              <a:t> from the left navigation pane.</a:t>
            </a:r>
          </a:p>
          <a:p>
            <a:r>
              <a:rPr lang="en-US" dirty="0"/>
              <a:t>A report list displays.</a:t>
            </a:r>
          </a:p>
          <a:p>
            <a:endParaRPr lang="en-US" dirty="0"/>
          </a:p>
          <a:p>
            <a:r>
              <a:rPr lang="en-US" dirty="0"/>
              <a:t>Reports available include:</a:t>
            </a:r>
          </a:p>
          <a:p>
            <a:pPr marL="174708" indent="-174708">
              <a:buFont typeface="Arial" panose="020B0604020202020204" pitchFamily="34" charset="0"/>
              <a:buChar char="•"/>
            </a:pPr>
            <a:r>
              <a:rPr lang="en-US" dirty="0"/>
              <a:t>All Pending Invoices</a:t>
            </a:r>
          </a:p>
          <a:p>
            <a:pPr marL="174708" indent="-174708">
              <a:buFont typeface="Arial" panose="020B0604020202020204" pitchFamily="34" charset="0"/>
              <a:buChar char="•"/>
            </a:pPr>
            <a:r>
              <a:rPr lang="en-US" dirty="0"/>
              <a:t>Invoice Paid Over Thresholds</a:t>
            </a:r>
          </a:p>
          <a:p>
            <a:pPr marL="174708" indent="-174708">
              <a:buFont typeface="Arial" panose="020B0604020202020204" pitchFamily="34" charset="0"/>
              <a:buChar char="•"/>
            </a:pPr>
            <a:r>
              <a:rPr lang="en-US" dirty="0"/>
              <a:t>Invoices Pending Certification Over 30 Days</a:t>
            </a:r>
          </a:p>
          <a:p>
            <a:pPr marL="174708" indent="-174708">
              <a:buFont typeface="Arial" panose="020B0604020202020204" pitchFamily="34" charset="0"/>
              <a:buChar char="•"/>
            </a:pPr>
            <a:r>
              <a:rPr lang="en-US" dirty="0"/>
              <a:t>Invoices Pending Certification Over 14 Days</a:t>
            </a:r>
          </a:p>
          <a:p>
            <a:pPr marL="174708" indent="-174708">
              <a:buFont typeface="Arial" panose="020B0604020202020204" pitchFamily="34" charset="0"/>
              <a:buChar char="•"/>
            </a:pPr>
            <a:r>
              <a:rPr lang="en-US" dirty="0"/>
              <a:t>Invoices Refused by Certifying Official</a:t>
            </a:r>
          </a:p>
          <a:p>
            <a:pPr marL="174708" indent="-174708">
              <a:buFont typeface="Arial" panose="020B0604020202020204" pitchFamily="34" charset="0"/>
              <a:buChar char="•"/>
            </a:pPr>
            <a:r>
              <a:rPr lang="en-US" dirty="0"/>
              <a:t>Throughput in the Past Week by Work Type  (Not working yet)</a:t>
            </a:r>
          </a:p>
          <a:p>
            <a:endParaRPr lang="en-US" dirty="0"/>
          </a:p>
          <a:p>
            <a:r>
              <a:rPr lang="en-US" dirty="0"/>
              <a:t>2.  Double-click the specific report.  The report will be shown in a separate window.  </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74</a:t>
            </a:fld>
            <a:endParaRPr lang="en-US">
              <a:solidFill>
                <a:prstClr val="black"/>
              </a:solidFill>
              <a:latin typeface="Calibri" panose="020F0502020204030204"/>
            </a:endParaRPr>
          </a:p>
        </p:txBody>
      </p:sp>
    </p:spTree>
    <p:extLst>
      <p:ext uri="{BB962C8B-B14F-4D97-AF65-F5344CB8AC3E}">
        <p14:creationId xmlns:p14="http://schemas.microsoft.com/office/powerpoint/2010/main" val="2712872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have utilized the Actions button for the last two functions, lets delve deeper into some of the actual actions of this button. When you see the Actions button displayed, it allows you to conduct further report manipulation. Some of the features include those on the screen. </a:t>
            </a:r>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75</a:t>
            </a:fld>
            <a:endParaRPr lang="en-US">
              <a:solidFill>
                <a:prstClr val="black"/>
              </a:solidFill>
              <a:latin typeface="Calibri" panose="020F0502020204030204"/>
            </a:endParaRPr>
          </a:p>
        </p:txBody>
      </p:sp>
    </p:spTree>
    <p:extLst>
      <p:ext uri="{BB962C8B-B14F-4D97-AF65-F5344CB8AC3E}">
        <p14:creationId xmlns:p14="http://schemas.microsoft.com/office/powerpoint/2010/main" val="13301612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feature that you may see is the Export to Excel button. </a:t>
            </a:r>
          </a:p>
          <a:p>
            <a:endParaRPr lang="en-US" dirty="0"/>
          </a:p>
          <a:p>
            <a:pPr marL="232943" indent="-232943">
              <a:buFont typeface="+mj-lt"/>
              <a:buAutoNum type="arabicPeriod"/>
            </a:pPr>
            <a:r>
              <a:rPr lang="en-US" dirty="0"/>
              <a:t>You can export data to Excel whenever the Export to Excel button displays on a page. Upon clicking the Export to Excel button, you are asked if you want to open or save ExportData.xls .</a:t>
            </a:r>
          </a:p>
          <a:p>
            <a:pPr marL="232943" indent="-232943">
              <a:buFont typeface="+mj-lt"/>
              <a:buAutoNum type="arabicPeriod"/>
            </a:pPr>
            <a:endParaRPr lang="en-US" dirty="0"/>
          </a:p>
          <a:p>
            <a:pPr marL="232943" indent="-232943" defTabSz="931774">
              <a:buFont typeface="+mj-lt"/>
              <a:buAutoNum type="arabicPeriod"/>
              <a:defRPr/>
            </a:pPr>
            <a:r>
              <a:rPr lang="en-US" dirty="0">
                <a:effectLst>
                  <a:glow>
                    <a:srgbClr val="000000"/>
                  </a:glow>
                  <a:outerShdw sx="0" sy="0">
                    <a:srgbClr val="000000"/>
                  </a:outerShdw>
                  <a:reflection stA="0" endPos="0" fadeDir="0" sx="0" sy="0"/>
                </a:effectLst>
              </a:rPr>
              <a:t>Click </a:t>
            </a:r>
            <a:r>
              <a:rPr lang="en-US" b="1" dirty="0">
                <a:effectLst>
                  <a:glow>
                    <a:srgbClr val="000000"/>
                  </a:glow>
                  <a:outerShdw sx="0" sy="0">
                    <a:srgbClr val="000000"/>
                  </a:outerShdw>
                  <a:reflection stA="0" endPos="0" fadeDir="0" sx="0" sy="0"/>
                </a:effectLst>
              </a:rPr>
              <a:t>Open</a:t>
            </a:r>
            <a:r>
              <a:rPr lang="en-US" dirty="0">
                <a:effectLst>
                  <a:glow>
                    <a:srgbClr val="000000"/>
                  </a:glow>
                  <a:outerShdw sx="0" sy="0">
                    <a:srgbClr val="000000"/>
                  </a:outerShdw>
                  <a:reflection stA="0" endPos="0" fadeDir="0" sx="0" sy="0"/>
                </a:effectLst>
              </a:rPr>
              <a:t> to view the document or </a:t>
            </a:r>
            <a:r>
              <a:rPr lang="en-US" b="1" dirty="0">
                <a:effectLst>
                  <a:glow>
                    <a:srgbClr val="000000"/>
                  </a:glow>
                  <a:outerShdw sx="0" sy="0">
                    <a:srgbClr val="000000"/>
                  </a:outerShdw>
                  <a:reflection stA="0" endPos="0" fadeDir="0" sx="0" sy="0"/>
                </a:effectLst>
              </a:rPr>
              <a:t>Save</a:t>
            </a:r>
            <a:r>
              <a:rPr lang="en-US" dirty="0">
                <a:effectLst>
                  <a:glow>
                    <a:srgbClr val="000000"/>
                  </a:glow>
                  <a:outerShdw sx="0" sy="0">
                    <a:srgbClr val="000000"/>
                  </a:outerShdw>
                  <a:reflection stA="0" endPos="0" fadeDir="0" sx="0" sy="0"/>
                </a:effectLst>
              </a:rPr>
              <a:t> to save the document to your computer.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164C8ADE-0F0D-4ADF-9E12-197EDE0CF0A1}" type="slidenum">
              <a:rPr lang="en-US">
                <a:solidFill>
                  <a:prstClr val="black"/>
                </a:solidFill>
                <a:latin typeface="Calibri" panose="020F0502020204030204"/>
              </a:rPr>
              <a:pPr defTabSz="465887"/>
              <a:t>76</a:t>
            </a:fld>
            <a:endParaRPr lang="en-US">
              <a:solidFill>
                <a:prstClr val="black"/>
              </a:solidFill>
              <a:latin typeface="Calibri" panose="020F0502020204030204"/>
            </a:endParaRPr>
          </a:p>
        </p:txBody>
      </p:sp>
    </p:spTree>
    <p:extLst>
      <p:ext uri="{BB962C8B-B14F-4D97-AF65-F5344CB8AC3E}">
        <p14:creationId xmlns:p14="http://schemas.microsoft.com/office/powerpoint/2010/main" val="30051573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our training today. We appreciate your participation in the pilot and we look forward to your feedback and supporting you as needed throughout this pilot. As a reminder, </a:t>
            </a:r>
            <a:r>
              <a:rPr lang="en-US" altLang="en-US" dirty="0"/>
              <a:t>you will receive the specific names of the facilities to place on the authorizations, more information on the IPPS Pilot Check-in Calls, and the IPPS User Guide prior to September 3, 2019.  The IPPS User Guide will serve as a vital resource for you when you are processing and/or certifying awards, adding users, viewing reports and any other IPPS functions that you maybe performing based upon your user-specific role, which we will discuss later in this training. </a:t>
            </a:r>
          </a:p>
          <a:p>
            <a:endParaRPr lang="en-US" dirty="0"/>
          </a:p>
          <a:p>
            <a:r>
              <a:rPr lang="en-US" dirty="0"/>
              <a:t>As another reminder, before we part, if you should experience any issues or have any questions during the IPPS Pilot, please do not hesitate to contact IPPS Pilot Support by email, using the email address indicated on the slide or by calling the telephone number indicated on the slide. Using one of these methods will ensure your inquiry or comment is routed to the appropriate personnel. </a:t>
            </a:r>
          </a:p>
          <a:p>
            <a:endParaRPr lang="en-US" dirty="0"/>
          </a:p>
          <a:p>
            <a:r>
              <a:rPr lang="en-US" dirty="0"/>
              <a:t>Again thanks for attending this training and have a good day. </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77</a:t>
            </a:fld>
            <a:endParaRPr lang="en-US">
              <a:solidFill>
                <a:prstClr val="black"/>
              </a:solidFill>
              <a:latin typeface="Calibri" panose="020F0502020204030204"/>
            </a:endParaRPr>
          </a:p>
        </p:txBody>
      </p:sp>
    </p:spTree>
    <p:extLst>
      <p:ext uri="{BB962C8B-B14F-4D97-AF65-F5344CB8AC3E}">
        <p14:creationId xmlns:p14="http://schemas.microsoft.com/office/powerpoint/2010/main" val="40140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will discuss some troubleshooting steps for those who may experience issues logging in and/or exiting IPPS.  </a:t>
            </a:r>
          </a:p>
          <a:p>
            <a:pPr defTabSz="931774">
              <a:defRPr/>
            </a:pPr>
            <a:endParaRPr lang="en-US" i="1" dirty="0"/>
          </a:p>
          <a:p>
            <a:r>
              <a:rPr lang="en-US" dirty="0"/>
              <a:t>It is important to mention that IPPS is compatible with Internet Explorer 11 (IE 11) and your compatibility settings should be blank Note, IPPS is not compatible with not Google Chrome, Mozilla, Fire Fox or iOS for Apple computers.  If your compatibility settings are turned on, you’ll receive an error message saying you are using an unsupported browser. </a:t>
            </a:r>
          </a:p>
          <a:p>
            <a:endParaRPr lang="en-US" dirty="0"/>
          </a:p>
          <a:p>
            <a:r>
              <a:rPr lang="en-US" dirty="0"/>
              <a:t>Let’s walkthrough the steps of turning your Internet Explorer 11 compatibility settings off. </a:t>
            </a:r>
          </a:p>
          <a:p>
            <a:endParaRPr lang="en-US" dirty="0"/>
          </a:p>
          <a:p>
            <a:r>
              <a:rPr lang="en-US" dirty="0"/>
              <a:t>To turn compatibility settings off:</a:t>
            </a:r>
          </a:p>
          <a:p>
            <a:endParaRPr lang="en-US" dirty="0"/>
          </a:p>
          <a:p>
            <a:pPr marL="232943" indent="-232943" fontAlgn="base">
              <a:buFont typeface="+mj-lt"/>
              <a:buAutoNum type="arabicPeriod"/>
            </a:pPr>
            <a:r>
              <a:rPr lang="en-US" dirty="0">
                <a:effectLst>
                  <a:glow>
                    <a:srgbClr val="000000"/>
                  </a:glow>
                  <a:outerShdw sx="0" sy="0">
                    <a:srgbClr val="000000"/>
                  </a:outerShdw>
                  <a:reflection stA="0" endPos="0" fadeDir="0" sx="0" sy="0"/>
                </a:effectLst>
              </a:rPr>
              <a:t>From Internet Explorer, go to the tools widget.</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Select </a:t>
            </a:r>
            <a:r>
              <a:rPr lang="en-US" b="1" dirty="0">
                <a:effectLst>
                  <a:glow>
                    <a:srgbClr val="000000"/>
                  </a:glow>
                  <a:outerShdw sx="0" sy="0">
                    <a:srgbClr val="000000"/>
                  </a:outerShdw>
                  <a:reflection stA="0" endPos="0" fadeDir="0" sx="0" sy="0"/>
                </a:effectLst>
              </a:rPr>
              <a:t>Compatibility View</a:t>
            </a:r>
            <a:r>
              <a:rPr lang="en-US" dirty="0">
                <a:effectLst>
                  <a:glow>
                    <a:srgbClr val="000000"/>
                  </a:glow>
                  <a:outerShdw sx="0" sy="0">
                    <a:srgbClr val="000000"/>
                  </a:outerShdw>
                  <a:reflection stA="0" endPos="0" fadeDir="0" sx="0" sy="0"/>
                </a:effectLst>
              </a:rPr>
              <a:t> </a:t>
            </a:r>
            <a:r>
              <a:rPr lang="en-US" b="1" dirty="0">
                <a:effectLst>
                  <a:glow>
                    <a:srgbClr val="000000"/>
                  </a:glow>
                  <a:outerShdw sx="0" sy="0">
                    <a:srgbClr val="000000"/>
                  </a:outerShdw>
                  <a:reflection stA="0" endPos="0" fadeDir="0" sx="0" sy="0"/>
                </a:effectLst>
              </a:rPr>
              <a:t>Settings  </a:t>
            </a:r>
            <a:r>
              <a:rPr lang="en-US" dirty="0">
                <a:effectLst>
                  <a:glow>
                    <a:srgbClr val="000000"/>
                  </a:glow>
                  <a:outerShdw sx="0" sy="0">
                    <a:srgbClr val="000000"/>
                  </a:outerShdw>
                  <a:reflection stA="0" endPos="0" fadeDir="0" sx="0" sy="0"/>
                </a:effectLst>
              </a:rPr>
              <a:t>and </a:t>
            </a:r>
            <a:r>
              <a:rPr lang="en-US" dirty="0"/>
              <a:t>the Compatibility View Settings window displays.</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If any websites are listed in the Compatibility View area, select them and click </a:t>
            </a:r>
            <a:r>
              <a:rPr lang="en-US" b="1" dirty="0">
                <a:effectLst>
                  <a:glow>
                    <a:srgbClr val="000000"/>
                  </a:glow>
                  <a:outerShdw sx="0" sy="0">
                    <a:srgbClr val="000000"/>
                  </a:outerShdw>
                  <a:reflection stA="0" endPos="0" fadeDir="0" sx="0" sy="0"/>
                </a:effectLst>
              </a:rPr>
              <a:t>Remove</a:t>
            </a:r>
            <a:r>
              <a:rPr lang="en-US" dirty="0">
                <a:effectLst>
                  <a:glow>
                    <a:srgbClr val="000000"/>
                  </a:glow>
                  <a:outerShdw sx="0" sy="0">
                    <a:srgbClr val="000000"/>
                  </a:outerShdw>
                  <a:reflection stA="0" endPos="0" fadeDir="0" sx="0" sy="0"/>
                </a:effectLst>
              </a:rPr>
              <a:t>.</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If any checkboxes are checked, clear them.</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Select </a:t>
            </a:r>
            <a:r>
              <a:rPr lang="en-US" b="1" dirty="0">
                <a:effectLst>
                  <a:glow>
                    <a:srgbClr val="000000"/>
                  </a:glow>
                  <a:outerShdw sx="0" sy="0">
                    <a:srgbClr val="000000"/>
                  </a:outerShdw>
                  <a:reflection stA="0" endPos="0" fadeDir="0" sx="0" sy="0"/>
                </a:effectLst>
              </a:rPr>
              <a:t>Close</a:t>
            </a:r>
            <a:r>
              <a:rPr lang="en-US" dirty="0">
                <a:effectLst>
                  <a:glow>
                    <a:srgbClr val="000000"/>
                  </a:glow>
                  <a:outerShdw sx="0" sy="0">
                    <a:srgbClr val="000000"/>
                  </a:outerShdw>
                  <a:reflection stA="0" endPos="0" fadeDir="0" sx="0" sy="0"/>
                </a:effectLst>
              </a:rPr>
              <a:t> to refresh IPPS and load the entry screen.</a:t>
            </a:r>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8918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trying to access the IPPS application and you continue to experience log-in errors or issues, as indicated by the “You do not have access to this application” you will need to contact your local IPPS site administrator. </a:t>
            </a:r>
          </a:p>
          <a:p>
            <a:endParaRPr lang="en-US" dirty="0"/>
          </a:p>
          <a:p>
            <a:r>
              <a:rPr lang="en-US" dirty="0"/>
              <a:t>To find out who your local IPPS administrator is:</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Go to </a:t>
            </a:r>
            <a:r>
              <a:rPr lang="en-US" u="sng" dirty="0">
                <a:hlinkClick r:id="rId3"/>
              </a:rPr>
              <a:t>https://vaww.ipps.fsc.va.gov/</a:t>
            </a:r>
            <a:r>
              <a:rPr lang="en-US" dirty="0">
                <a:effectLst>
                  <a:glow>
                    <a:srgbClr val="000000"/>
                  </a:glow>
                  <a:outerShdw sx="0" sy="0">
                    <a:srgbClr val="000000"/>
                  </a:outerShdw>
                  <a:reflection stA="0" endPos="0" fadeDir="0" sx="0" sy="0"/>
                </a:effectLst>
              </a:rPr>
              <a:t> and a</a:t>
            </a:r>
            <a:r>
              <a:rPr lang="en-US" dirty="0"/>
              <a:t>n Authorized Use warning displays.</a:t>
            </a:r>
          </a:p>
          <a:p>
            <a:pPr marL="232943" indent="-232943" fontAlgn="base">
              <a:buFont typeface="+mj-lt"/>
              <a:buAutoNum type="arabicPeriod"/>
            </a:pPr>
            <a:r>
              <a:rPr lang="en-US" dirty="0">
                <a:effectLst>
                  <a:glow>
                    <a:srgbClr val="000000"/>
                  </a:glow>
                  <a:outerShdw sx="0" sy="0">
                    <a:srgbClr val="000000"/>
                  </a:outerShdw>
                  <a:reflection stA="0" endPos="0" fadeDir="0" sx="0" sy="0"/>
                </a:effectLst>
              </a:rPr>
              <a:t>Select your station from the dropdown list under Contact your local VR&amp;E Site Admin.</a:t>
            </a:r>
          </a:p>
          <a:p>
            <a:r>
              <a:rPr lang="en-US" dirty="0"/>
              <a:t>A list of site administrators displays for your station. </a:t>
            </a:r>
          </a:p>
          <a:p>
            <a:r>
              <a:rPr lang="en-US" dirty="0"/>
              <a:t>3. Find your Station’s Site Administrator and use the contact information to notify them for assistance. </a:t>
            </a:r>
          </a:p>
          <a:p>
            <a:endParaRPr lang="en-US" dirty="0"/>
          </a:p>
          <a:p>
            <a:r>
              <a:rPr lang="en-US" dirty="0"/>
              <a:t>Note: All users should know that access is granted with a provisional 90-day activity window.  If you do not log into IPPS within a 90-day period, your account is deactivated.  To reactive the account, please contact your Site Administrator.  </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28E05A1F-080A-497B-B4B7-F5C4FEC88CF2}" type="slidenum">
              <a:rPr lang="en-US">
                <a:solidFill>
                  <a:prstClr val="black"/>
                </a:solidFill>
                <a:latin typeface="Calibri" panose="020F0502020204030204"/>
              </a:rPr>
              <a:pPr defTabSz="46588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583655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55C309-9C35-4AFD-B03D-2C03AB3B661F}"/>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5326B5DB-D2BF-4325-8FE4-BCEEB5CAFB75}"/>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FFAE8AA4-9ECC-4D2D-8ACC-A920023027D9}"/>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6EC06891-AAD2-4682-8258-C1F533F3F487}"/>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8258C561-E05E-4648-BC1B-BA6A12BF9C37}"/>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5C27961D-B039-4C76-9F4E-C4B93FBE0276}"/>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DD2E1F68-A9F6-42C3-AA85-BB33251ED8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27AFB47-F46F-41BF-BA1C-3366450891B2}"/>
              </a:ext>
            </a:extLst>
          </p:cNvPr>
          <p:cNvSpPr>
            <a:spLocks noGrp="1"/>
          </p:cNvSpPr>
          <p:nvPr>
            <p:ph type="sldNum" sz="quarter" idx="10"/>
          </p:nvPr>
        </p:nvSpPr>
        <p:spPr/>
        <p:txBody>
          <a:bodyPr/>
          <a:lstStyle>
            <a:lvl1pPr>
              <a:defRPr/>
            </a:lvl1pPr>
          </a:lstStyle>
          <a:p>
            <a:pPr>
              <a:defRPr/>
            </a:pPr>
            <a:fld id="{44240074-7DB7-4BA9-8A68-E7F5782082E6}" type="slidenum">
              <a:rPr lang="en-US"/>
              <a:pPr>
                <a:defRPr/>
              </a:pPr>
              <a:t>‹#›</a:t>
            </a:fld>
            <a:endParaRPr lang="en-US" dirty="0"/>
          </a:p>
        </p:txBody>
      </p:sp>
    </p:spTree>
    <p:extLst>
      <p:ext uri="{BB962C8B-B14F-4D97-AF65-F5344CB8AC3E}">
        <p14:creationId xmlns:p14="http://schemas.microsoft.com/office/powerpoint/2010/main" val="122106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4B5835-51FC-49A3-AAC9-13F797E78733}"/>
              </a:ext>
            </a:extLst>
          </p:cNvPr>
          <p:cNvSpPr>
            <a:spLocks noGrp="1"/>
          </p:cNvSpPr>
          <p:nvPr>
            <p:ph type="sldNum" sz="quarter" idx="10"/>
          </p:nvPr>
        </p:nvSpPr>
        <p:spPr/>
        <p:txBody>
          <a:bodyPr/>
          <a:lstStyle>
            <a:lvl1pPr>
              <a:defRPr/>
            </a:lvl1pPr>
          </a:lstStyle>
          <a:p>
            <a:pPr>
              <a:defRPr/>
            </a:pPr>
            <a:fld id="{74C749F0-1E67-4801-829B-B6878C115837}" type="slidenum">
              <a:rPr lang="en-US"/>
              <a:pPr>
                <a:defRPr/>
              </a:pPr>
              <a:t>‹#›</a:t>
            </a:fld>
            <a:endParaRPr lang="en-US" dirty="0"/>
          </a:p>
        </p:txBody>
      </p:sp>
    </p:spTree>
    <p:extLst>
      <p:ext uri="{BB962C8B-B14F-4D97-AF65-F5344CB8AC3E}">
        <p14:creationId xmlns:p14="http://schemas.microsoft.com/office/powerpoint/2010/main" val="287657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0E3B4-8F0B-4724-9BDC-7D8E70BE39C2}"/>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800" dirty="0">
              <a:solidFill>
                <a:prstClr val="white"/>
              </a:solidFill>
            </a:endParaRPr>
          </a:p>
        </p:txBody>
      </p:sp>
      <p:sp>
        <p:nvSpPr>
          <p:cNvPr id="3" name="Title 1">
            <a:extLst>
              <a:ext uri="{FF2B5EF4-FFF2-40B4-BE49-F238E27FC236}">
                <a16:creationId xmlns:a16="http://schemas.microsoft.com/office/drawing/2014/main" id="{DCA4144A-2D28-4650-9D93-CB32628B557C}"/>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EC87D372-6C8D-4873-BEDA-B2153BC631C9}"/>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226EDCD4-C961-4309-AA36-7D002BE708EB}"/>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FD9B447D-1AD5-42D0-B568-ACC23376FBD3}"/>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FF99D40C-A140-4856-BDC4-DFD73955DB92}"/>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A079D285-F174-4229-A4FE-E3FDB8245B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64263ACC-CB14-476A-A95C-5C9357E4A8E6}"/>
              </a:ext>
            </a:extLst>
          </p:cNvPr>
          <p:cNvSpPr>
            <a:spLocks noGrp="1"/>
          </p:cNvSpPr>
          <p:nvPr>
            <p:ph type="sldNum" sz="quarter" idx="10"/>
          </p:nvPr>
        </p:nvSpPr>
        <p:spPr/>
        <p:txBody>
          <a:bodyPr/>
          <a:lstStyle>
            <a:lvl1pPr>
              <a:defRPr/>
            </a:lvl1pPr>
          </a:lstStyle>
          <a:p>
            <a:pPr>
              <a:defRPr/>
            </a:pPr>
            <a:fld id="{444C0171-7449-4655-A7C8-556348F4F325}" type="slidenum">
              <a:rPr lang="en-US"/>
              <a:pPr>
                <a:defRPr/>
              </a:pPr>
              <a:t>‹#›</a:t>
            </a:fld>
            <a:endParaRPr lang="en-US" dirty="0"/>
          </a:p>
        </p:txBody>
      </p:sp>
    </p:spTree>
    <p:extLst>
      <p:ext uri="{BB962C8B-B14F-4D97-AF65-F5344CB8AC3E}">
        <p14:creationId xmlns:p14="http://schemas.microsoft.com/office/powerpoint/2010/main" val="40491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D5E7E-20DB-4222-A3FA-DFE3F1C367C3}"/>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800" dirty="0">
              <a:solidFill>
                <a:prstClr val="white"/>
              </a:solidFill>
            </a:endParaRPr>
          </a:p>
        </p:txBody>
      </p:sp>
      <p:sp>
        <p:nvSpPr>
          <p:cNvPr id="4" name="TextBox 11">
            <a:extLst>
              <a:ext uri="{FF2B5EF4-FFF2-40B4-BE49-F238E27FC236}">
                <a16:creationId xmlns:a16="http://schemas.microsoft.com/office/drawing/2014/main" id="{3A816E32-C3D9-4F8C-A3BA-309471005187}"/>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800">
              <a:solidFill>
                <a:srgbClr val="000000"/>
              </a:solidFill>
            </a:endParaRPr>
          </a:p>
        </p:txBody>
      </p:sp>
      <p:sp>
        <p:nvSpPr>
          <p:cNvPr id="6" name="TextBox 5">
            <a:extLst>
              <a:ext uri="{FF2B5EF4-FFF2-40B4-BE49-F238E27FC236}">
                <a16:creationId xmlns:a16="http://schemas.microsoft.com/office/drawing/2014/main" id="{90258DBA-9D76-4EE7-ACED-32EB8C63CC09}"/>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rPr>
              <a:t>Good News Story</a:t>
            </a:r>
          </a:p>
          <a:p>
            <a:pPr marL="0" lvl="1"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C3F64370-1CEA-47EF-8520-E08E7F9D1A32}"/>
              </a:ext>
            </a:extLst>
          </p:cNvPr>
          <p:cNvSpPr>
            <a:spLocks noGrp="1"/>
          </p:cNvSpPr>
          <p:nvPr>
            <p:ph type="sldNum" sz="quarter" idx="10"/>
          </p:nvPr>
        </p:nvSpPr>
        <p:spPr/>
        <p:txBody>
          <a:bodyPr/>
          <a:lstStyle>
            <a:lvl1pPr>
              <a:defRPr/>
            </a:lvl1pPr>
          </a:lstStyle>
          <a:p>
            <a:pPr>
              <a:defRPr/>
            </a:pPr>
            <a:fld id="{9B985C8B-D960-4C6C-B1BD-2F84B54071F2}" type="slidenum">
              <a:rPr lang="en-US"/>
              <a:pPr>
                <a:defRPr/>
              </a:pPr>
              <a:t>‹#›</a:t>
            </a:fld>
            <a:endParaRPr lang="en-US" dirty="0"/>
          </a:p>
        </p:txBody>
      </p:sp>
    </p:spTree>
    <p:extLst>
      <p:ext uri="{BB962C8B-B14F-4D97-AF65-F5344CB8AC3E}">
        <p14:creationId xmlns:p14="http://schemas.microsoft.com/office/powerpoint/2010/main" val="156957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154F12-6EC5-4D6A-A330-3E5646D23372}"/>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800"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1BFE6864-994C-4750-8FEC-DD1614595169}"/>
              </a:ext>
            </a:extLst>
          </p:cNvPr>
          <p:cNvSpPr>
            <a:spLocks noGrp="1"/>
          </p:cNvSpPr>
          <p:nvPr>
            <p:ph type="sldNum" sz="quarter" idx="10"/>
          </p:nvPr>
        </p:nvSpPr>
        <p:spPr/>
        <p:txBody>
          <a:bodyPr/>
          <a:lstStyle>
            <a:lvl1pPr>
              <a:defRPr/>
            </a:lvl1pPr>
          </a:lstStyle>
          <a:p>
            <a:pPr>
              <a:defRPr/>
            </a:pPr>
            <a:fld id="{B2322317-9827-4509-A6B7-45703DE0F0F4}" type="slidenum">
              <a:rPr lang="en-US"/>
              <a:pPr>
                <a:defRPr/>
              </a:pPr>
              <a:t>‹#›</a:t>
            </a:fld>
            <a:endParaRPr lang="en-US" dirty="0"/>
          </a:p>
        </p:txBody>
      </p:sp>
    </p:spTree>
    <p:extLst>
      <p:ext uri="{BB962C8B-B14F-4D97-AF65-F5344CB8AC3E}">
        <p14:creationId xmlns:p14="http://schemas.microsoft.com/office/powerpoint/2010/main" val="74814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1EF7CE0-9EF6-4032-8C99-DF6324A484B0}"/>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10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578F1-5733-482F-95C3-C4E5B1E21149}"/>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800"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63B15001-A772-4C77-BFF5-C986CF1DE1B5}"/>
              </a:ext>
            </a:extLst>
          </p:cNvPr>
          <p:cNvSpPr>
            <a:spLocks noGrp="1"/>
          </p:cNvSpPr>
          <p:nvPr>
            <p:ph type="sldNum" sz="quarter" idx="10"/>
          </p:nvPr>
        </p:nvSpPr>
        <p:spPr/>
        <p:txBody>
          <a:bodyPr/>
          <a:lstStyle>
            <a:lvl1pPr defTabSz="914400">
              <a:defRPr/>
            </a:lvl1pPr>
          </a:lstStyle>
          <a:p>
            <a:pPr>
              <a:defRPr/>
            </a:pPr>
            <a:fld id="{44E1C864-FF72-4617-B652-E8E99776CE01}" type="slidenum">
              <a:rPr lang="en-US"/>
              <a:pPr>
                <a:defRPr/>
              </a:pPr>
              <a:t>‹#›</a:t>
            </a:fld>
            <a:endParaRPr lang="en-US" dirty="0"/>
          </a:p>
        </p:txBody>
      </p:sp>
    </p:spTree>
    <p:extLst>
      <p:ext uri="{BB962C8B-B14F-4D97-AF65-F5344CB8AC3E}">
        <p14:creationId xmlns:p14="http://schemas.microsoft.com/office/powerpoint/2010/main" val="2156221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E7E51-D1AA-4500-A8DB-F8AD5F0BB007}"/>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800"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417DC8C2-2D1D-4FE7-B2BC-A3827E0916D1}"/>
              </a:ext>
            </a:extLst>
          </p:cNvPr>
          <p:cNvSpPr>
            <a:spLocks noGrp="1"/>
          </p:cNvSpPr>
          <p:nvPr>
            <p:ph type="sldNum" sz="quarter" idx="10"/>
          </p:nvPr>
        </p:nvSpPr>
        <p:spPr/>
        <p:txBody>
          <a:bodyPr/>
          <a:lstStyle>
            <a:lvl1pPr defTabSz="914400">
              <a:defRPr/>
            </a:lvl1pPr>
          </a:lstStyle>
          <a:p>
            <a:pPr>
              <a:defRPr/>
            </a:pPr>
            <a:fld id="{18248B94-9697-4618-BD8E-3A9A3F347868}" type="slidenum">
              <a:rPr lang="en-US"/>
              <a:pPr>
                <a:defRPr/>
              </a:pPr>
              <a:t>‹#›</a:t>
            </a:fld>
            <a:endParaRPr lang="en-US" dirty="0"/>
          </a:p>
        </p:txBody>
      </p:sp>
    </p:spTree>
    <p:extLst>
      <p:ext uri="{BB962C8B-B14F-4D97-AF65-F5344CB8AC3E}">
        <p14:creationId xmlns:p14="http://schemas.microsoft.com/office/powerpoint/2010/main" val="3049703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D2EEA344-D976-47FA-9B92-832784E30E92}"/>
              </a:ext>
            </a:extLst>
          </p:cNvPr>
          <p:cNvSpPr>
            <a:spLocks noGrp="1"/>
          </p:cNvSpPr>
          <p:nvPr>
            <p:ph type="sldNum" sz="quarter" idx="10"/>
          </p:nvPr>
        </p:nvSpPr>
        <p:spPr/>
        <p:txBody>
          <a:bodyPr/>
          <a:lstStyle>
            <a:lvl1pPr defTabSz="914400">
              <a:defRPr/>
            </a:lvl1pPr>
          </a:lstStyle>
          <a:p>
            <a:pPr>
              <a:defRPr/>
            </a:pPr>
            <a:fld id="{99BFBBE9-B9DF-43C7-A9CE-7C42E6D20F43}" type="slidenum">
              <a:rPr lang="en-US"/>
              <a:pPr>
                <a:defRPr/>
              </a:pPr>
              <a:t>‹#›</a:t>
            </a:fld>
            <a:endParaRPr lang="en-US" dirty="0"/>
          </a:p>
        </p:txBody>
      </p:sp>
    </p:spTree>
    <p:extLst>
      <p:ext uri="{BB962C8B-B14F-4D97-AF65-F5344CB8AC3E}">
        <p14:creationId xmlns:p14="http://schemas.microsoft.com/office/powerpoint/2010/main" val="366884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47EA6A0-D908-443A-9932-9CA08C452B5D}"/>
              </a:ext>
            </a:extLst>
          </p:cNvPr>
          <p:cNvSpPr>
            <a:spLocks noGrp="1"/>
          </p:cNvSpPr>
          <p:nvPr>
            <p:ph type="sldNum" sz="quarter" idx="10"/>
          </p:nvPr>
        </p:nvSpPr>
        <p:spPr/>
        <p:txBody>
          <a:bodyPr/>
          <a:lstStyle>
            <a:lvl1pPr defTabSz="914400">
              <a:defRPr/>
            </a:lvl1pPr>
          </a:lstStyle>
          <a:p>
            <a:pPr>
              <a:defRPr/>
            </a:pPr>
            <a:fld id="{98F338D3-686B-441D-8DBA-FC7E07EBB370}" type="slidenum">
              <a:rPr lang="en-US"/>
              <a:pPr>
                <a:defRPr/>
              </a:pPr>
              <a:t>‹#›</a:t>
            </a:fld>
            <a:endParaRPr lang="en-US" dirty="0"/>
          </a:p>
        </p:txBody>
      </p:sp>
    </p:spTree>
    <p:extLst>
      <p:ext uri="{BB962C8B-B14F-4D97-AF65-F5344CB8AC3E}">
        <p14:creationId xmlns:p14="http://schemas.microsoft.com/office/powerpoint/2010/main" val="279982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EAE7C7E-3D33-414C-8B3E-85070EDDDFCF}"/>
              </a:ext>
            </a:extLst>
          </p:cNvPr>
          <p:cNvSpPr>
            <a:spLocks noGrp="1"/>
          </p:cNvSpPr>
          <p:nvPr>
            <p:ph type="sldNum" sz="quarter" idx="10"/>
          </p:nvPr>
        </p:nvSpPr>
        <p:spPr/>
        <p:txBody>
          <a:bodyPr/>
          <a:lstStyle>
            <a:lvl1pPr defTabSz="914400">
              <a:defRPr/>
            </a:lvl1pPr>
          </a:lstStyle>
          <a:p>
            <a:pPr>
              <a:defRPr/>
            </a:pPr>
            <a:fld id="{5D40BFD1-F3B7-42D0-8506-8261B2914093}" type="slidenum">
              <a:rPr lang="en-US"/>
              <a:pPr>
                <a:defRPr/>
              </a:pPr>
              <a:t>‹#›</a:t>
            </a:fld>
            <a:endParaRPr lang="en-US" dirty="0"/>
          </a:p>
        </p:txBody>
      </p:sp>
    </p:spTree>
    <p:extLst>
      <p:ext uri="{BB962C8B-B14F-4D97-AF65-F5344CB8AC3E}">
        <p14:creationId xmlns:p14="http://schemas.microsoft.com/office/powerpoint/2010/main" val="26729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8FD9D-DDF4-4026-82E0-B00CE41CD963}"/>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0CF5FB0D-F239-45E4-92C5-FCA0D452092B}"/>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57CC2A42-DFE7-49C7-A1E9-5C212E41D31D}"/>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rPr>
              <a:t>Good News Story</a:t>
            </a:r>
          </a:p>
          <a:p>
            <a:pPr marL="0" lvl="1"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1A9D5946-422E-4FBB-ACF6-DBD59006A583}"/>
              </a:ext>
            </a:extLst>
          </p:cNvPr>
          <p:cNvSpPr>
            <a:spLocks noGrp="1"/>
          </p:cNvSpPr>
          <p:nvPr>
            <p:ph type="sldNum" sz="quarter" idx="10"/>
          </p:nvPr>
        </p:nvSpPr>
        <p:spPr/>
        <p:txBody>
          <a:bodyPr/>
          <a:lstStyle>
            <a:lvl1pPr>
              <a:defRPr/>
            </a:lvl1pPr>
          </a:lstStyle>
          <a:p>
            <a:pPr>
              <a:defRPr/>
            </a:pPr>
            <a:fld id="{F50DE41C-D52E-4382-A338-591C5AED6E45}" type="slidenum">
              <a:rPr lang="en-US"/>
              <a:pPr>
                <a:defRPr/>
              </a:pPr>
              <a:t>‹#›</a:t>
            </a:fld>
            <a:endParaRPr lang="en-US" dirty="0"/>
          </a:p>
        </p:txBody>
      </p:sp>
    </p:spTree>
    <p:extLst>
      <p:ext uri="{BB962C8B-B14F-4D97-AF65-F5344CB8AC3E}">
        <p14:creationId xmlns:p14="http://schemas.microsoft.com/office/powerpoint/2010/main" val="3396052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04CF92E-B4A5-4788-B465-E10E02AA547A}"/>
              </a:ext>
            </a:extLst>
          </p:cNvPr>
          <p:cNvSpPr>
            <a:spLocks noGrp="1"/>
          </p:cNvSpPr>
          <p:nvPr>
            <p:ph type="sldNum" sz="quarter" idx="10"/>
          </p:nvPr>
        </p:nvSpPr>
        <p:spPr/>
        <p:txBody>
          <a:bodyPr/>
          <a:lstStyle>
            <a:lvl1pPr>
              <a:defRPr/>
            </a:lvl1pPr>
          </a:lstStyle>
          <a:p>
            <a:pPr>
              <a:defRPr/>
            </a:pPr>
            <a:fld id="{DAF73BEB-33F3-436B-8F6F-73F34AA7F12C}" type="slidenum">
              <a:rPr lang="en-US"/>
              <a:pPr>
                <a:defRPr/>
              </a:pPr>
              <a:t>‹#›</a:t>
            </a:fld>
            <a:endParaRPr lang="en-US" dirty="0"/>
          </a:p>
        </p:txBody>
      </p:sp>
    </p:spTree>
    <p:extLst>
      <p:ext uri="{BB962C8B-B14F-4D97-AF65-F5344CB8AC3E}">
        <p14:creationId xmlns:p14="http://schemas.microsoft.com/office/powerpoint/2010/main" val="412148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C5DE46-A0B7-42FD-9D3A-BC399100F1AF}"/>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28AEF4A0-47A7-4DBB-B53C-6B9B1EA5F807}"/>
              </a:ext>
            </a:extLst>
          </p:cNvPr>
          <p:cNvSpPr>
            <a:spLocks noGrp="1"/>
          </p:cNvSpPr>
          <p:nvPr>
            <p:ph type="sldNum" sz="quarter" idx="10"/>
          </p:nvPr>
        </p:nvSpPr>
        <p:spPr/>
        <p:txBody>
          <a:bodyPr/>
          <a:lstStyle>
            <a:lvl1pPr>
              <a:defRPr/>
            </a:lvl1pPr>
          </a:lstStyle>
          <a:p>
            <a:pPr>
              <a:defRPr/>
            </a:pPr>
            <a:fld id="{493BAC25-A334-41C0-8793-B1189D1B07C7}" type="slidenum">
              <a:rPr lang="en-US"/>
              <a:pPr>
                <a:defRPr/>
              </a:pPr>
              <a:t>‹#›</a:t>
            </a:fld>
            <a:endParaRPr lang="en-US" dirty="0"/>
          </a:p>
        </p:txBody>
      </p:sp>
    </p:spTree>
    <p:extLst>
      <p:ext uri="{BB962C8B-B14F-4D97-AF65-F5344CB8AC3E}">
        <p14:creationId xmlns:p14="http://schemas.microsoft.com/office/powerpoint/2010/main" val="103023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7FEA33A-8852-4492-8966-311E88868C13}"/>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334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FCBF5B-A9CF-41AB-BC5F-1E28501FA17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C1CBA925-7D6C-4F26-92A1-B45CCCEF7732}"/>
              </a:ext>
            </a:extLst>
          </p:cNvPr>
          <p:cNvSpPr>
            <a:spLocks noGrp="1"/>
          </p:cNvSpPr>
          <p:nvPr>
            <p:ph type="sldNum" sz="quarter" idx="10"/>
          </p:nvPr>
        </p:nvSpPr>
        <p:spPr/>
        <p:txBody>
          <a:bodyPr/>
          <a:lstStyle>
            <a:lvl1pPr defTabSz="914400">
              <a:defRPr/>
            </a:lvl1pPr>
          </a:lstStyle>
          <a:p>
            <a:pPr>
              <a:defRPr/>
            </a:pPr>
            <a:fld id="{1CE956FB-CB6A-40CF-810E-9A6EF340D09C}" type="slidenum">
              <a:rPr lang="en-US"/>
              <a:pPr>
                <a:defRPr/>
              </a:pPr>
              <a:t>‹#›</a:t>
            </a:fld>
            <a:endParaRPr lang="en-US" dirty="0"/>
          </a:p>
        </p:txBody>
      </p:sp>
    </p:spTree>
    <p:extLst>
      <p:ext uri="{BB962C8B-B14F-4D97-AF65-F5344CB8AC3E}">
        <p14:creationId xmlns:p14="http://schemas.microsoft.com/office/powerpoint/2010/main" val="293638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7092E-9086-4E6B-A1BB-F9511A1815BC}"/>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35367E48-A1FD-4A0D-9971-07B83D7C6BDB}"/>
              </a:ext>
            </a:extLst>
          </p:cNvPr>
          <p:cNvSpPr>
            <a:spLocks noGrp="1"/>
          </p:cNvSpPr>
          <p:nvPr>
            <p:ph type="sldNum" sz="quarter" idx="10"/>
          </p:nvPr>
        </p:nvSpPr>
        <p:spPr/>
        <p:txBody>
          <a:bodyPr/>
          <a:lstStyle>
            <a:lvl1pPr defTabSz="914400">
              <a:defRPr/>
            </a:lvl1pPr>
          </a:lstStyle>
          <a:p>
            <a:pPr>
              <a:defRPr/>
            </a:pPr>
            <a:fld id="{A590154D-2CB5-4961-9026-7602E5B1468E}" type="slidenum">
              <a:rPr lang="en-US"/>
              <a:pPr>
                <a:defRPr/>
              </a:pPr>
              <a:t>‹#›</a:t>
            </a:fld>
            <a:endParaRPr lang="en-US" dirty="0"/>
          </a:p>
        </p:txBody>
      </p:sp>
    </p:spTree>
    <p:extLst>
      <p:ext uri="{BB962C8B-B14F-4D97-AF65-F5344CB8AC3E}">
        <p14:creationId xmlns:p14="http://schemas.microsoft.com/office/powerpoint/2010/main" val="327595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49F15A7C-9793-4DC8-A269-56DF9904C6B6}"/>
              </a:ext>
            </a:extLst>
          </p:cNvPr>
          <p:cNvSpPr>
            <a:spLocks noGrp="1"/>
          </p:cNvSpPr>
          <p:nvPr>
            <p:ph type="sldNum" sz="quarter" idx="10"/>
          </p:nvPr>
        </p:nvSpPr>
        <p:spPr/>
        <p:txBody>
          <a:bodyPr/>
          <a:lstStyle>
            <a:lvl1pPr defTabSz="914400">
              <a:defRPr/>
            </a:lvl1pPr>
          </a:lstStyle>
          <a:p>
            <a:pPr>
              <a:defRPr/>
            </a:pPr>
            <a:fld id="{D6B81D6B-52D7-490B-BC66-89D7A4B0C238}" type="slidenum">
              <a:rPr lang="en-US"/>
              <a:pPr>
                <a:defRPr/>
              </a:pPr>
              <a:t>‹#›</a:t>
            </a:fld>
            <a:endParaRPr lang="en-US" dirty="0"/>
          </a:p>
        </p:txBody>
      </p:sp>
    </p:spTree>
    <p:extLst>
      <p:ext uri="{BB962C8B-B14F-4D97-AF65-F5344CB8AC3E}">
        <p14:creationId xmlns:p14="http://schemas.microsoft.com/office/powerpoint/2010/main" val="277598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B5710D9-E78F-4F3B-A5F0-B87D77AF1627}"/>
              </a:ext>
            </a:extLst>
          </p:cNvPr>
          <p:cNvSpPr>
            <a:spLocks noGrp="1"/>
          </p:cNvSpPr>
          <p:nvPr>
            <p:ph type="sldNum" sz="quarter" idx="10"/>
          </p:nvPr>
        </p:nvSpPr>
        <p:spPr/>
        <p:txBody>
          <a:bodyPr/>
          <a:lstStyle>
            <a:lvl1pPr defTabSz="914400">
              <a:defRPr/>
            </a:lvl1pPr>
          </a:lstStyle>
          <a:p>
            <a:pPr>
              <a:defRPr/>
            </a:pPr>
            <a:fld id="{1350C8B3-7EDE-4CDF-AB01-618B39E55679}" type="slidenum">
              <a:rPr lang="en-US"/>
              <a:pPr>
                <a:defRPr/>
              </a:pPr>
              <a:t>‹#›</a:t>
            </a:fld>
            <a:endParaRPr lang="en-US" dirty="0"/>
          </a:p>
        </p:txBody>
      </p:sp>
    </p:spTree>
    <p:extLst>
      <p:ext uri="{BB962C8B-B14F-4D97-AF65-F5344CB8AC3E}">
        <p14:creationId xmlns:p14="http://schemas.microsoft.com/office/powerpoint/2010/main" val="323141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458A023-EAA7-4B1D-8CD5-03DFFFBE8EC0}"/>
              </a:ext>
            </a:extLst>
          </p:cNvPr>
          <p:cNvSpPr>
            <a:spLocks noGrp="1"/>
          </p:cNvSpPr>
          <p:nvPr>
            <p:ph type="sldNum" sz="quarter" idx="10"/>
          </p:nvPr>
        </p:nvSpPr>
        <p:spPr/>
        <p:txBody>
          <a:bodyPr/>
          <a:lstStyle>
            <a:lvl1pPr defTabSz="914400">
              <a:defRPr/>
            </a:lvl1pPr>
          </a:lstStyle>
          <a:p>
            <a:pPr>
              <a:defRPr/>
            </a:pPr>
            <a:fld id="{39836586-0746-4A18-8925-CA39F1F1111E}" type="slidenum">
              <a:rPr lang="en-US"/>
              <a:pPr>
                <a:defRPr/>
              </a:pPr>
              <a:t>‹#›</a:t>
            </a:fld>
            <a:endParaRPr lang="en-US" dirty="0"/>
          </a:p>
        </p:txBody>
      </p:sp>
    </p:spTree>
    <p:extLst>
      <p:ext uri="{BB962C8B-B14F-4D97-AF65-F5344CB8AC3E}">
        <p14:creationId xmlns:p14="http://schemas.microsoft.com/office/powerpoint/2010/main" val="1573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61C34707-D714-44E9-AB63-EDFCB2D4FF4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7" name="Text Placeholder 2">
            <a:extLst>
              <a:ext uri="{FF2B5EF4-FFF2-40B4-BE49-F238E27FC236}">
                <a16:creationId xmlns:a16="http://schemas.microsoft.com/office/drawing/2014/main" id="{4C6DCC94-3AD9-4ABE-902E-9B44B41A05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9D3315D3-64F4-46E5-8CCA-D20E68E9B728}"/>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AB41FE50-2790-4177-902E-5A34D274C217}"/>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E402F4CE-B8D7-4612-BE2B-C6A1CE6B3D92}" type="slidenum">
              <a:rPr lang="en-US"/>
              <a:pPr>
                <a:defRPr/>
              </a:pPr>
              <a:t>‹#›</a:t>
            </a:fld>
            <a:endParaRPr lang="en-US" dirty="0"/>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A2873694-ED6C-46FC-8E01-2B3799ADD25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E5FBCA28-150A-46F3-A355-8986BD59984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9E55062C-7DDC-4AF6-9087-75E15D45B403}"/>
              </a:ext>
            </a:extLst>
          </p:cNvPr>
          <p:cNvSpPr txBox="1">
            <a:spLocks noChangeArrowheads="1"/>
          </p:cNvSpPr>
          <p:nvPr userDrawn="1"/>
        </p:nvSpPr>
        <p:spPr bwMode="auto">
          <a:xfrm>
            <a:off x="2343150" y="6335713"/>
            <a:ext cx="3600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600" b="1" dirty="0">
                <a:solidFill>
                  <a:srgbClr val="C00000"/>
                </a:solidFill>
              </a:rPr>
              <a:t>FOR VA INTERNAL USE ONLY</a:t>
            </a:r>
          </a:p>
        </p:txBody>
      </p:sp>
    </p:spTree>
    <p:extLst>
      <p:ext uri="{BB962C8B-B14F-4D97-AF65-F5344CB8AC3E}">
        <p14:creationId xmlns:p14="http://schemas.microsoft.com/office/powerpoint/2010/main" val="2282951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defTabSz="457200" rtl="0" eaLnBrk="0" fontAlgn="base" hangingPunct="0">
        <a:spcBef>
          <a:spcPct val="0"/>
        </a:spcBef>
        <a:spcAft>
          <a:spcPct val="0"/>
        </a:spcAft>
        <a:defRPr sz="4400" b="0" i="0" u="none"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CCE807EF-CCDD-4AEB-A0A3-E1E627AB49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454DC19-487A-4B59-84EA-9D5C3E70621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9D3315D3-64F4-46E5-8CCA-D20E68E9B728}"/>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sz="2800" dirty="0">
              <a:solidFill>
                <a:prstClr val="white"/>
              </a:solidFill>
            </a:endParaRPr>
          </a:p>
        </p:txBody>
      </p:sp>
      <p:sp>
        <p:nvSpPr>
          <p:cNvPr id="6" name="Slide Number Placeholder 5">
            <a:extLst>
              <a:ext uri="{FF2B5EF4-FFF2-40B4-BE49-F238E27FC236}">
                <a16:creationId xmlns:a16="http://schemas.microsoft.com/office/drawing/2014/main" id="{AB41FE50-2790-4177-902E-5A34D274C217}"/>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B8BB9F35-10B0-4C2E-88EB-B461E671DB0D}" type="slidenum">
              <a:rPr lang="en-US"/>
              <a:pPr>
                <a:defRPr/>
              </a:pPr>
              <a:t>‹#›</a:t>
            </a:fld>
            <a:endParaRPr lang="en-US" dirty="0"/>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2E8AD8CB-19EE-4353-AD10-8254D615BB1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DC81A487-CF3C-4ED9-BABC-F4C0F3B9FB8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9E55062C-7DDC-4AF6-9087-75E15D45B403}"/>
              </a:ext>
            </a:extLst>
          </p:cNvPr>
          <p:cNvSpPr txBox="1">
            <a:spLocks noChangeArrowheads="1"/>
          </p:cNvSpPr>
          <p:nvPr userDrawn="1"/>
        </p:nvSpPr>
        <p:spPr bwMode="auto">
          <a:xfrm>
            <a:off x="2343150" y="6335713"/>
            <a:ext cx="3600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600" b="1" dirty="0">
                <a:solidFill>
                  <a:srgbClr val="C00000"/>
                </a:solidFill>
              </a:rPr>
              <a:t>FOR VA INTERNAL USE ONLY</a:t>
            </a:r>
          </a:p>
        </p:txBody>
      </p:sp>
    </p:spTree>
    <p:extLst>
      <p:ext uri="{BB962C8B-B14F-4D97-AF65-F5344CB8AC3E}">
        <p14:creationId xmlns:p14="http://schemas.microsoft.com/office/powerpoint/2010/main" val="33062545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vafscenterprisesupport@va.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vaww.ipps.fsc.va.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1.xml"/><Relationship Id="rId16" Type="http://schemas.openxmlformats.org/officeDocument/2006/relationships/diagramColors" Target="../diagrams/colors6.xml"/><Relationship Id="rId1" Type="http://schemas.openxmlformats.org/officeDocument/2006/relationships/slideLayout" Target="../slideLayouts/slideLayout1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63.png"/><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image" Target="../media/image68.jpg"/></Relationships>
</file>

<file path=ppt/slides/_rels/slide6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image" Target="../media/image70.jpg"/></Relationships>
</file>

<file path=ppt/slides/_rels/slide6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image" Target="../media/image71.jpg"/></Relationships>
</file>

<file path=ppt/slides/_rels/slide6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image" Target="../media/image72.jpg"/></Relationships>
</file>

<file path=ppt/slides/_rels/slide6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73.jp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75.jpg"/></Relationships>
</file>

<file path=ppt/slides/_rels/slide6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8.xml"/><Relationship Id="rId1" Type="http://schemas.openxmlformats.org/officeDocument/2006/relationships/slideLayout" Target="../slideLayouts/slideLayout15.xml"/><Relationship Id="rId5" Type="http://schemas.openxmlformats.org/officeDocument/2006/relationships/image" Target="../media/image72.jpg"/><Relationship Id="rId4" Type="http://schemas.openxmlformats.org/officeDocument/2006/relationships/image" Target="../media/image78.jp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7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1.xml"/><Relationship Id="rId1" Type="http://schemas.openxmlformats.org/officeDocument/2006/relationships/slideLayout" Target="../slideLayouts/slideLayout15.xml"/><Relationship Id="rId5" Type="http://schemas.openxmlformats.org/officeDocument/2006/relationships/image" Target="../media/image80.jpg"/><Relationship Id="rId4" Type="http://schemas.openxmlformats.org/officeDocument/2006/relationships/image" Target="../media/image79.jpg"/></Relationships>
</file>

<file path=ppt/slides/_rels/slide7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72.xml"/><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7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image" Target="../media/image86.png"/></Relationships>
</file>

<file path=ppt/slides/_rels/slide77.xml.rels><?xml version="1.0" encoding="UTF-8" standalone="yes"?>
<Relationships xmlns="http://schemas.openxmlformats.org/package/2006/relationships"><Relationship Id="rId3" Type="http://schemas.openxmlformats.org/officeDocument/2006/relationships/hyperlink" Target="mailto:vafscenterprisesupport@va.gov" TargetMode="External"/><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hyperlink" Target="https://vaww.ipps.fsc.va.gov/"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Introduction, Logging In &amp; Troubleshooting</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Updated: August 12,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6FE849-FCBA-48D7-9C80-C2B823BF7FF4}"/>
              </a:ext>
            </a:extLst>
          </p:cNvPr>
          <p:cNvSpPr>
            <a:spLocks noGrp="1"/>
          </p:cNvSpPr>
          <p:nvPr>
            <p:ph idx="1"/>
          </p:nvPr>
        </p:nvSpPr>
        <p:spPr/>
        <p:txBody>
          <a:bodyPr/>
          <a:lstStyle/>
          <a:p>
            <a:r>
              <a:rPr lang="en-US" dirty="0"/>
              <a:t>For VR&amp;E IPPS support, please attend or contact the following: </a:t>
            </a:r>
          </a:p>
          <a:p>
            <a:pPr lvl="1"/>
            <a:r>
              <a:rPr lang="en-US" dirty="0"/>
              <a:t>IPPS Pilot Users Check In Calls</a:t>
            </a:r>
          </a:p>
          <a:p>
            <a:pPr lvl="2"/>
            <a:r>
              <a:rPr lang="en-US" dirty="0"/>
              <a:t>Fridays at 2:00 PM ET</a:t>
            </a:r>
          </a:p>
          <a:p>
            <a:pPr lvl="2"/>
            <a:r>
              <a:rPr lang="en-US" dirty="0"/>
              <a:t>Starting September 6</a:t>
            </a:r>
            <a:r>
              <a:rPr lang="en-US" baseline="30000" dirty="0"/>
              <a:t>th</a:t>
            </a:r>
            <a:endParaRPr lang="en-US" dirty="0"/>
          </a:p>
          <a:p>
            <a:pPr lvl="2"/>
            <a:r>
              <a:rPr lang="en-US" dirty="0"/>
              <a:t>Invitations to Pilot Users provided</a:t>
            </a:r>
          </a:p>
          <a:p>
            <a:pPr lvl="1"/>
            <a:r>
              <a:rPr lang="en-US" dirty="0"/>
              <a:t>E-mail: </a:t>
            </a:r>
            <a:r>
              <a:rPr lang="en-US" dirty="0">
                <a:hlinkClick r:id="rId3"/>
              </a:rPr>
              <a:t>vafscenterprisesupport@va.gov</a:t>
            </a:r>
            <a:endParaRPr lang="en-US" dirty="0"/>
          </a:p>
          <a:p>
            <a:pPr lvl="1"/>
            <a:r>
              <a:rPr lang="en-US" dirty="0"/>
              <a:t>Telephone: 866-372-1141</a:t>
            </a:r>
          </a:p>
        </p:txBody>
      </p:sp>
      <p:sp>
        <p:nvSpPr>
          <p:cNvPr id="3" name="Title 2">
            <a:extLst>
              <a:ext uri="{FF2B5EF4-FFF2-40B4-BE49-F238E27FC236}">
                <a16:creationId xmlns:a16="http://schemas.microsoft.com/office/drawing/2014/main" id="{FFBF887E-5C47-4A2C-AD32-17138F06115B}"/>
              </a:ext>
            </a:extLst>
          </p:cNvPr>
          <p:cNvSpPr>
            <a:spLocks noGrp="1"/>
          </p:cNvSpPr>
          <p:nvPr>
            <p:ph type="title"/>
          </p:nvPr>
        </p:nvSpPr>
        <p:spPr/>
        <p:txBody>
          <a:bodyPr>
            <a:normAutofit fontScale="90000"/>
          </a:bodyPr>
          <a:lstStyle/>
          <a:p>
            <a:r>
              <a:rPr lang="en-US" dirty="0"/>
              <a:t>Pilot Support</a:t>
            </a:r>
          </a:p>
        </p:txBody>
      </p:sp>
      <p:sp>
        <p:nvSpPr>
          <p:cNvPr id="4" name="Slide Number Placeholder 3">
            <a:extLst>
              <a:ext uri="{FF2B5EF4-FFF2-40B4-BE49-F238E27FC236}">
                <a16:creationId xmlns:a16="http://schemas.microsoft.com/office/drawing/2014/main" id="{1425614F-13DA-423A-852F-A83E8D4832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9353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User Roles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0"/>
              </a:spcBef>
              <a:spcAft>
                <a:spcPct val="0"/>
              </a:spcAft>
              <a:buNone/>
              <a:defRPr/>
            </a:pPr>
            <a:r>
              <a:rPr lang="en-US" altLang="en-US" sz="1800" dirty="0">
                <a:solidFill>
                  <a:srgbClr val="C00000"/>
                </a:solidFill>
                <a:cs typeface="Arial" panose="020B0604020202020204" pitchFamily="34" charset="0"/>
              </a:rPr>
              <a:t>Updated: August 12, 2019</a:t>
            </a:r>
          </a:p>
        </p:txBody>
      </p:sp>
    </p:spTree>
    <p:extLst>
      <p:ext uri="{BB962C8B-B14F-4D97-AF65-F5344CB8AC3E}">
        <p14:creationId xmlns:p14="http://schemas.microsoft.com/office/powerpoint/2010/main" val="420665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51488" y="2623819"/>
            <a:ext cx="6716902" cy="1400383"/>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Identify the various roles in IPPS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Identify the functions associated with each role in IPPS</a:t>
            </a:r>
          </a:p>
        </p:txBody>
      </p:sp>
    </p:spTree>
    <p:extLst>
      <p:ext uri="{BB962C8B-B14F-4D97-AF65-F5344CB8AC3E}">
        <p14:creationId xmlns:p14="http://schemas.microsoft.com/office/powerpoint/2010/main" val="364537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5AE0F-0ADD-4C92-A48B-47B626392BDB}"/>
              </a:ext>
            </a:extLst>
          </p:cNvPr>
          <p:cNvSpPr>
            <a:spLocks noGrp="1"/>
          </p:cNvSpPr>
          <p:nvPr>
            <p:ph idx="1"/>
          </p:nvPr>
        </p:nvSpPr>
        <p:spPr>
          <a:xfrm>
            <a:off x="457200" y="990601"/>
            <a:ext cx="8229600" cy="3427820"/>
          </a:xfrm>
        </p:spPr>
        <p:txBody>
          <a:bodyPr/>
          <a:lstStyle/>
          <a:p>
            <a:pPr marL="0" indent="0" algn="ctr">
              <a:buNone/>
            </a:pPr>
            <a:r>
              <a:rPr lang="en-US" dirty="0"/>
              <a:t>IPPS User Role Matrix</a:t>
            </a:r>
          </a:p>
        </p:txBody>
      </p:sp>
      <p:sp>
        <p:nvSpPr>
          <p:cNvPr id="3" name="Title 2">
            <a:extLst>
              <a:ext uri="{FF2B5EF4-FFF2-40B4-BE49-F238E27FC236}">
                <a16:creationId xmlns:a16="http://schemas.microsoft.com/office/drawing/2014/main" id="{02BB8F73-F859-4405-80E2-871F7753CB25}"/>
              </a:ext>
            </a:extLst>
          </p:cNvPr>
          <p:cNvSpPr>
            <a:spLocks noGrp="1"/>
          </p:cNvSpPr>
          <p:nvPr>
            <p:ph type="title"/>
          </p:nvPr>
        </p:nvSpPr>
        <p:spPr/>
        <p:txBody>
          <a:bodyPr>
            <a:normAutofit fontScale="90000"/>
          </a:bodyPr>
          <a:lstStyle/>
          <a:p>
            <a:r>
              <a:rPr lang="en-US" dirty="0"/>
              <a:t>VR&amp;E Roles in the IPPS Application</a:t>
            </a:r>
          </a:p>
        </p:txBody>
      </p:sp>
      <p:sp>
        <p:nvSpPr>
          <p:cNvPr id="4" name="Slide Number Placeholder 3">
            <a:extLst>
              <a:ext uri="{FF2B5EF4-FFF2-40B4-BE49-F238E27FC236}">
                <a16:creationId xmlns:a16="http://schemas.microsoft.com/office/drawing/2014/main" id="{497D8ECE-778B-45C3-84C3-29FB551AC5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Shows the various roles and types of access for each.  Sections 4.1 - 4.6 discuss these in more detail.">
            <a:extLst>
              <a:ext uri="{FF2B5EF4-FFF2-40B4-BE49-F238E27FC236}">
                <a16:creationId xmlns:a16="http://schemas.microsoft.com/office/drawing/2014/main" id="{207D9778-4C25-4B89-8CBE-FDB48F7A4BAB}"/>
              </a:ext>
            </a:extLst>
          </p:cNvPr>
          <p:cNvPicPr/>
          <p:nvPr/>
        </p:nvPicPr>
        <p:blipFill>
          <a:blip r:embed="rId3">
            <a:extLst>
              <a:ext uri="{28A0092B-C50C-407E-A947-70E740481C1C}">
                <a14:useLocalDpi xmlns:a14="http://schemas.microsoft.com/office/drawing/2010/main" val="0"/>
              </a:ext>
            </a:extLst>
          </a:blip>
          <a:stretch>
            <a:fillRect/>
          </a:stretch>
        </p:blipFill>
        <p:spPr>
          <a:xfrm>
            <a:off x="535884" y="2060231"/>
            <a:ext cx="8072231" cy="2732397"/>
          </a:xfrm>
          <a:prstGeom prst="rect">
            <a:avLst/>
          </a:prstGeom>
          <a:ln>
            <a:solidFill>
              <a:schemeClr val="tx1"/>
            </a:solidFill>
          </a:ln>
        </p:spPr>
      </p:pic>
      <p:sp>
        <p:nvSpPr>
          <p:cNvPr id="7" name="TextBox 6">
            <a:extLst>
              <a:ext uri="{FF2B5EF4-FFF2-40B4-BE49-F238E27FC236}">
                <a16:creationId xmlns:a16="http://schemas.microsoft.com/office/drawing/2014/main" id="{8503E8A2-CB83-429F-ACDF-61CE55454B2A}"/>
              </a:ext>
            </a:extLst>
          </p:cNvPr>
          <p:cNvSpPr txBox="1"/>
          <p:nvPr/>
        </p:nvSpPr>
        <p:spPr>
          <a:xfrm>
            <a:off x="1082842" y="5173579"/>
            <a:ext cx="70264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user can only be assigned one role at a time.</a:t>
            </a:r>
          </a:p>
        </p:txBody>
      </p:sp>
    </p:spTree>
    <p:extLst>
      <p:ext uri="{BB962C8B-B14F-4D97-AF65-F5344CB8AC3E}">
        <p14:creationId xmlns:p14="http://schemas.microsoft.com/office/powerpoint/2010/main" val="95268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Functionality: Authorizations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Updated: August 12, 2019</a:t>
            </a:r>
          </a:p>
        </p:txBody>
      </p:sp>
    </p:spTree>
    <p:extLst>
      <p:ext uri="{BB962C8B-B14F-4D97-AF65-F5344CB8AC3E}">
        <p14:creationId xmlns:p14="http://schemas.microsoft.com/office/powerpoint/2010/main" val="220416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51488" y="2623819"/>
            <a:ext cx="6716902" cy="1015663"/>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Provide instructions on how to create an authorization</a:t>
            </a:r>
          </a:p>
        </p:txBody>
      </p:sp>
    </p:spTree>
    <p:extLst>
      <p:ext uri="{BB962C8B-B14F-4D97-AF65-F5344CB8AC3E}">
        <p14:creationId xmlns:p14="http://schemas.microsoft.com/office/powerpoint/2010/main" val="110235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B8F73-F859-4405-80E2-871F7753CB25}"/>
              </a:ext>
            </a:extLst>
          </p:cNvPr>
          <p:cNvSpPr>
            <a:spLocks noGrp="1"/>
          </p:cNvSpPr>
          <p:nvPr>
            <p:ph type="title"/>
          </p:nvPr>
        </p:nvSpPr>
        <p:spPr/>
        <p:txBody>
          <a:bodyPr>
            <a:normAutofit fontScale="90000"/>
          </a:bodyPr>
          <a:lstStyle/>
          <a:p>
            <a:r>
              <a:rPr lang="en-US" dirty="0"/>
              <a:t>VR&amp;E Roles in the IPPS Application</a:t>
            </a:r>
          </a:p>
        </p:txBody>
      </p:sp>
      <p:sp>
        <p:nvSpPr>
          <p:cNvPr id="4" name="Slide Number Placeholder 3">
            <a:extLst>
              <a:ext uri="{FF2B5EF4-FFF2-40B4-BE49-F238E27FC236}">
                <a16:creationId xmlns:a16="http://schemas.microsoft.com/office/drawing/2014/main" id="{497D8ECE-778B-45C3-84C3-29FB551AC5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0F58625-A92C-4482-9874-D95C6BE4B43F}"/>
              </a:ext>
            </a:extLst>
          </p:cNvPr>
          <p:cNvSpPr/>
          <p:nvPr/>
        </p:nvSpPr>
        <p:spPr>
          <a:xfrm>
            <a:off x="624113" y="3294742"/>
            <a:ext cx="1233715" cy="580571"/>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1">
            <a:extLst>
              <a:ext uri="{FF2B5EF4-FFF2-40B4-BE49-F238E27FC236}">
                <a16:creationId xmlns:a16="http://schemas.microsoft.com/office/drawing/2014/main" id="{0F117619-4574-44A1-BE84-D09DDEC6EDDF}"/>
              </a:ext>
            </a:extLst>
          </p:cNvPr>
          <p:cNvSpPr txBox="1">
            <a:spLocks/>
          </p:cNvSpPr>
          <p:nvPr/>
        </p:nvSpPr>
        <p:spPr bwMode="auto">
          <a:xfrm>
            <a:off x="457198" y="912763"/>
            <a:ext cx="8229600" cy="34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Authorization Roles</a:t>
            </a:r>
          </a:p>
        </p:txBody>
      </p:sp>
      <p:pic>
        <p:nvPicPr>
          <p:cNvPr id="9" name="Picture 8" descr="Shows the various roles and types of access for each.  Sections 4.1 - 4.6 discuss these in more detail.">
            <a:extLst>
              <a:ext uri="{FF2B5EF4-FFF2-40B4-BE49-F238E27FC236}">
                <a16:creationId xmlns:a16="http://schemas.microsoft.com/office/drawing/2014/main" id="{AF1C360F-A333-4602-A03E-96995426835D}"/>
              </a:ext>
            </a:extLst>
          </p:cNvPr>
          <p:cNvPicPr/>
          <p:nvPr/>
        </p:nvPicPr>
        <p:blipFill>
          <a:blip r:embed="rId3">
            <a:extLst>
              <a:ext uri="{28A0092B-C50C-407E-A947-70E740481C1C}">
                <a14:useLocalDpi xmlns:a14="http://schemas.microsoft.com/office/drawing/2010/main" val="0"/>
              </a:ext>
            </a:extLst>
          </a:blip>
          <a:stretch>
            <a:fillRect/>
          </a:stretch>
        </p:blipFill>
        <p:spPr>
          <a:xfrm>
            <a:off x="535883" y="1928543"/>
            <a:ext cx="8072231" cy="2732397"/>
          </a:xfrm>
          <a:prstGeom prst="rect">
            <a:avLst/>
          </a:prstGeom>
          <a:ln>
            <a:solidFill>
              <a:schemeClr val="tx1"/>
            </a:solidFill>
          </a:ln>
        </p:spPr>
      </p:pic>
      <p:sp>
        <p:nvSpPr>
          <p:cNvPr id="10" name="TextBox 9">
            <a:extLst>
              <a:ext uri="{FF2B5EF4-FFF2-40B4-BE49-F238E27FC236}">
                <a16:creationId xmlns:a16="http://schemas.microsoft.com/office/drawing/2014/main" id="{C6942EE9-A6E0-4CB0-BE9D-8A5CB813C5FF}"/>
              </a:ext>
            </a:extLst>
          </p:cNvPr>
          <p:cNvSpPr txBox="1"/>
          <p:nvPr/>
        </p:nvSpPr>
        <p:spPr>
          <a:xfrm>
            <a:off x="1082842" y="5173579"/>
            <a:ext cx="702644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user can only be assigned one role at a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6" name="Rectangle 5">
            <a:extLst>
              <a:ext uri="{FF2B5EF4-FFF2-40B4-BE49-F238E27FC236}">
                <a16:creationId xmlns:a16="http://schemas.microsoft.com/office/drawing/2014/main" id="{C34D4818-CE4A-41C5-9039-46E19A989996}"/>
              </a:ext>
            </a:extLst>
          </p:cNvPr>
          <p:cNvSpPr/>
          <p:nvPr/>
        </p:nvSpPr>
        <p:spPr>
          <a:xfrm>
            <a:off x="6769290" y="3002508"/>
            <a:ext cx="900752" cy="709684"/>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B2CAFC7-E141-40D9-A5F3-B222F9B5CD8E}"/>
              </a:ext>
            </a:extLst>
          </p:cNvPr>
          <p:cNvSpPr/>
          <p:nvPr/>
        </p:nvSpPr>
        <p:spPr>
          <a:xfrm>
            <a:off x="551016" y="3074158"/>
            <a:ext cx="1127659" cy="638034"/>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459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63AEF-3D8A-4A22-B029-6448BCC7951D}"/>
              </a:ext>
            </a:extLst>
          </p:cNvPr>
          <p:cNvSpPr>
            <a:spLocks noGrp="1"/>
          </p:cNvSpPr>
          <p:nvPr>
            <p:ph type="title"/>
          </p:nvPr>
        </p:nvSpPr>
        <p:spPr/>
        <p:txBody>
          <a:bodyPr>
            <a:normAutofit fontScale="90000"/>
          </a:bodyPr>
          <a:lstStyle/>
          <a:p>
            <a:r>
              <a:rPr lang="en-US" dirty="0"/>
              <a:t>Create an Authorization</a:t>
            </a:r>
          </a:p>
        </p:txBody>
      </p:sp>
      <p:sp>
        <p:nvSpPr>
          <p:cNvPr id="4" name="Slide Number Placeholder 3">
            <a:extLst>
              <a:ext uri="{FF2B5EF4-FFF2-40B4-BE49-F238E27FC236}">
                <a16:creationId xmlns:a16="http://schemas.microsoft.com/office/drawing/2014/main" id="{A7CF84E1-084F-4BB2-AEAC-12D7396B9EF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e left navigation bar is for a supervisor and offers the Invoice Inquiry System, Authorization Form, and My Authorizations buttons.">
            <a:extLst>
              <a:ext uri="{FF2B5EF4-FFF2-40B4-BE49-F238E27FC236}">
                <a16:creationId xmlns:a16="http://schemas.microsoft.com/office/drawing/2014/main" id="{0701A52B-66D9-400A-995D-F16661D3BCB7}"/>
              </a:ext>
            </a:extLst>
          </p:cNvPr>
          <p:cNvPicPr/>
          <p:nvPr/>
        </p:nvPicPr>
        <p:blipFill>
          <a:blip r:embed="rId3">
            <a:extLst>
              <a:ext uri="{28A0092B-C50C-407E-A947-70E740481C1C}">
                <a14:useLocalDpi xmlns:a14="http://schemas.microsoft.com/office/drawing/2010/main" val="0"/>
              </a:ext>
            </a:extLst>
          </a:blip>
          <a:stretch>
            <a:fillRect/>
          </a:stretch>
        </p:blipFill>
        <p:spPr>
          <a:xfrm>
            <a:off x="247332" y="990600"/>
            <a:ext cx="1699895" cy="2087245"/>
          </a:xfrm>
          <a:prstGeom prst="rect">
            <a:avLst/>
          </a:prstGeom>
          <a:ln>
            <a:noFill/>
          </a:ln>
          <a:effectLst>
            <a:outerShdw blurRad="292100" dist="139700" dir="2700000" algn="tl" rotWithShape="0">
              <a:srgbClr val="333333">
                <a:alpha val="65000"/>
              </a:srgbClr>
            </a:outerShdw>
          </a:effectLst>
        </p:spPr>
      </p:pic>
      <p:pic>
        <p:nvPicPr>
          <p:cNvPr id="6" name="Picture 5" descr="The authorization form has an area to search for vendor, search for participant, review Authorization/Facility Vendor, Enrollment Period, and Line Item Details.  The bottom area is for the Service provider email, facility code, and case manager email address.  ">
            <a:extLst>
              <a:ext uri="{FF2B5EF4-FFF2-40B4-BE49-F238E27FC236}">
                <a16:creationId xmlns:a16="http://schemas.microsoft.com/office/drawing/2014/main" id="{1922E2DB-012C-44EF-B3B6-485F989E47E7}"/>
              </a:ext>
            </a:extLst>
          </p:cNvPr>
          <p:cNvPicPr/>
          <p:nvPr/>
        </p:nvPicPr>
        <p:blipFill>
          <a:blip r:embed="rId4">
            <a:extLst>
              <a:ext uri="{28A0092B-C50C-407E-A947-70E740481C1C}">
                <a14:useLocalDpi xmlns:a14="http://schemas.microsoft.com/office/drawing/2010/main" val="0"/>
              </a:ext>
            </a:extLst>
          </a:blip>
          <a:stretch>
            <a:fillRect/>
          </a:stretch>
        </p:blipFill>
        <p:spPr>
          <a:xfrm>
            <a:off x="2139314" y="1511300"/>
            <a:ext cx="6739573" cy="435610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682EDEA6-651D-4158-A3CF-21734384FCCB}"/>
              </a:ext>
            </a:extLst>
          </p:cNvPr>
          <p:cNvSpPr/>
          <p:nvPr/>
        </p:nvSpPr>
        <p:spPr>
          <a:xfrm>
            <a:off x="2166360" y="685519"/>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F874B6-2A8E-4285-8ACA-9E9FE591D874}"/>
              </a:ext>
            </a:extLst>
          </p:cNvPr>
          <p:cNvSpPr txBox="1"/>
          <p:nvPr/>
        </p:nvSpPr>
        <p:spPr>
          <a:xfrm>
            <a:off x="2835083" y="835501"/>
            <a:ext cx="6232289"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To create an authorization, select the “Authorization Form” button</a:t>
            </a:r>
          </a:p>
        </p:txBody>
      </p:sp>
      <p:sp>
        <p:nvSpPr>
          <p:cNvPr id="11" name="Rectangle 10">
            <a:extLst>
              <a:ext uri="{FF2B5EF4-FFF2-40B4-BE49-F238E27FC236}">
                <a16:creationId xmlns:a16="http://schemas.microsoft.com/office/drawing/2014/main" id="{66CFC769-EE5C-4FD4-A9FE-4B366117F4A4}"/>
              </a:ext>
            </a:extLst>
          </p:cNvPr>
          <p:cNvSpPr/>
          <p:nvPr/>
        </p:nvSpPr>
        <p:spPr>
          <a:xfrm>
            <a:off x="296109" y="2516546"/>
            <a:ext cx="1005748" cy="15883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CE1232B-C7D4-44A0-9E4D-B1FA8E2900EC}"/>
              </a:ext>
            </a:extLst>
          </p:cNvPr>
          <p:cNvCxnSpPr>
            <a:cxnSpLocks/>
          </p:cNvCxnSpPr>
          <p:nvPr/>
        </p:nvCxnSpPr>
        <p:spPr>
          <a:xfrm flipH="1">
            <a:off x="1410346" y="1280898"/>
            <a:ext cx="811825" cy="131506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Arrow: Bent 13">
            <a:extLst>
              <a:ext uri="{FF2B5EF4-FFF2-40B4-BE49-F238E27FC236}">
                <a16:creationId xmlns:a16="http://schemas.microsoft.com/office/drawing/2014/main" id="{3A2B69A1-BB24-42F9-A5AE-D43E0AF40D8D}"/>
              </a:ext>
            </a:extLst>
          </p:cNvPr>
          <p:cNvSpPr/>
          <p:nvPr/>
        </p:nvSpPr>
        <p:spPr>
          <a:xfrm rot="10800000" flipH="1">
            <a:off x="845204" y="3237379"/>
            <a:ext cx="913306" cy="1085553"/>
          </a:xfrm>
          <a:prstGeom prst="bentArrow">
            <a:avLst>
              <a:gd name="adj1" fmla="val 21667"/>
              <a:gd name="adj2" fmla="val 25000"/>
              <a:gd name="adj3" fmla="val 25000"/>
              <a:gd name="adj4" fmla="val 43750"/>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150BE74-AA00-4AFC-A283-107A4D418163}"/>
              </a:ext>
            </a:extLst>
          </p:cNvPr>
          <p:cNvSpPr/>
          <p:nvPr/>
        </p:nvSpPr>
        <p:spPr>
          <a:xfrm>
            <a:off x="3489231" y="3429000"/>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Authorization Form</a:t>
            </a:r>
          </a:p>
        </p:txBody>
      </p:sp>
    </p:spTree>
    <p:extLst>
      <p:ext uri="{BB962C8B-B14F-4D97-AF65-F5344CB8AC3E}">
        <p14:creationId xmlns:p14="http://schemas.microsoft.com/office/powerpoint/2010/main" val="402046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B8C13-C998-4C8C-9E5B-2399684DC8DD}"/>
              </a:ext>
            </a:extLst>
          </p:cNvPr>
          <p:cNvSpPr>
            <a:spLocks noGrp="1"/>
          </p:cNvSpPr>
          <p:nvPr>
            <p:ph type="title"/>
          </p:nvPr>
        </p:nvSpPr>
        <p:spPr/>
        <p:txBody>
          <a:bodyPr>
            <a:normAutofit fontScale="90000"/>
          </a:bodyPr>
          <a:lstStyle/>
          <a:p>
            <a:r>
              <a:rPr lang="en-US" dirty="0"/>
              <a:t>Search for a Vendor/Facility</a:t>
            </a:r>
          </a:p>
        </p:txBody>
      </p:sp>
      <p:sp>
        <p:nvSpPr>
          <p:cNvPr id="4" name="Slide Number Placeholder 3">
            <a:extLst>
              <a:ext uri="{FF2B5EF4-FFF2-40B4-BE49-F238E27FC236}">
                <a16:creationId xmlns:a16="http://schemas.microsoft.com/office/drawing/2014/main" id="{8C8F4E5D-8709-4E2E-B772-D21EB52E63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descr="This figure shows vendor search results and provides details about each vendor.">
            <a:extLst>
              <a:ext uri="{FF2B5EF4-FFF2-40B4-BE49-F238E27FC236}">
                <a16:creationId xmlns:a16="http://schemas.microsoft.com/office/drawing/2014/main" id="{585C2858-5AD5-4083-9C5D-EF8D3F03B3A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603716" y="1579176"/>
            <a:ext cx="6275172" cy="4368944"/>
          </a:xfrm>
          <a:prstGeom prst="rect">
            <a:avLst/>
          </a:prstGeom>
          <a:ln>
            <a:solidFill>
              <a:schemeClr val="tx1"/>
            </a:solidFill>
          </a:ln>
        </p:spPr>
      </p:pic>
      <p:pic>
        <p:nvPicPr>
          <p:cNvPr id="6" name="Picture 5">
            <a:extLst>
              <a:ext uri="{FF2B5EF4-FFF2-40B4-BE49-F238E27FC236}">
                <a16:creationId xmlns:a16="http://schemas.microsoft.com/office/drawing/2014/main" id="{76A4D5DD-ECCA-4473-B6DB-21F41688728E}"/>
              </a:ext>
            </a:extLst>
          </p:cNvPr>
          <p:cNvPicPr>
            <a:picLocks noChangeAspect="1"/>
          </p:cNvPicPr>
          <p:nvPr/>
        </p:nvPicPr>
        <p:blipFill>
          <a:blip r:embed="rId4"/>
          <a:stretch>
            <a:fillRect/>
          </a:stretch>
        </p:blipFill>
        <p:spPr>
          <a:xfrm>
            <a:off x="1030306" y="1540889"/>
            <a:ext cx="8151716" cy="136837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3D5BCB2-4B01-467A-ACA9-39613EFF95FD}"/>
              </a:ext>
            </a:extLst>
          </p:cNvPr>
          <p:cNvSpPr/>
          <p:nvPr/>
        </p:nvSpPr>
        <p:spPr>
          <a:xfrm>
            <a:off x="1030306" y="1798115"/>
            <a:ext cx="6880856" cy="5130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976D687-EEA6-48C7-85CD-C7541806002D}"/>
              </a:ext>
            </a:extLst>
          </p:cNvPr>
          <p:cNvSpPr/>
          <p:nvPr/>
        </p:nvSpPr>
        <p:spPr>
          <a:xfrm>
            <a:off x="1072038" y="2517262"/>
            <a:ext cx="760471" cy="21115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891B6EC4-EC61-4C44-B641-C1AF4A81AE8E}"/>
              </a:ext>
            </a:extLst>
          </p:cNvPr>
          <p:cNvSpPr/>
          <p:nvPr/>
        </p:nvSpPr>
        <p:spPr>
          <a:xfrm>
            <a:off x="312194" y="94994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3CBDE8E-CAC5-4670-ABE9-A6CF6E10059D}"/>
              </a:ext>
            </a:extLst>
          </p:cNvPr>
          <p:cNvSpPr txBox="1"/>
          <p:nvPr/>
        </p:nvSpPr>
        <p:spPr>
          <a:xfrm>
            <a:off x="977212" y="1098928"/>
            <a:ext cx="623228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Enter one or more fields in the “Search For Vendor” Form</a:t>
            </a:r>
          </a:p>
        </p:txBody>
      </p:sp>
      <p:sp>
        <p:nvSpPr>
          <p:cNvPr id="14" name="Oval 13">
            <a:extLst>
              <a:ext uri="{FF2B5EF4-FFF2-40B4-BE49-F238E27FC236}">
                <a16:creationId xmlns:a16="http://schemas.microsoft.com/office/drawing/2014/main" id="{83CAA9B6-64F9-4749-AA89-4C3FFC36AB90}"/>
              </a:ext>
            </a:extLst>
          </p:cNvPr>
          <p:cNvSpPr/>
          <p:nvPr/>
        </p:nvSpPr>
        <p:spPr>
          <a:xfrm>
            <a:off x="303112" y="217332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29894E4-4491-4AB1-AF83-2F8230608E27}"/>
              </a:ext>
            </a:extLst>
          </p:cNvPr>
          <p:cNvSpPr txBox="1"/>
          <p:nvPr/>
        </p:nvSpPr>
        <p:spPr>
          <a:xfrm>
            <a:off x="265112" y="3166487"/>
            <a:ext cx="2271418" cy="369332"/>
          </a:xfrm>
          <a:prstGeom prst="rect">
            <a:avLst/>
          </a:prstGeom>
          <a:no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Click “Vendor Search”</a:t>
            </a:r>
            <a:endPar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4B38D179-09EC-4257-84B3-A3848D023AB2}"/>
              </a:ext>
            </a:extLst>
          </p:cNvPr>
          <p:cNvCxnSpPr>
            <a:cxnSpLocks/>
          </p:cNvCxnSpPr>
          <p:nvPr/>
        </p:nvCxnSpPr>
        <p:spPr>
          <a:xfrm flipH="1" flipV="1">
            <a:off x="1456528" y="2802984"/>
            <a:ext cx="1" cy="3343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0141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D5A35-F07E-48EC-8D81-0F18DC9C4BF7}"/>
              </a:ext>
            </a:extLst>
          </p:cNvPr>
          <p:cNvSpPr>
            <a:spLocks noGrp="1"/>
          </p:cNvSpPr>
          <p:nvPr>
            <p:ph type="title"/>
          </p:nvPr>
        </p:nvSpPr>
        <p:spPr/>
        <p:txBody>
          <a:bodyPr>
            <a:normAutofit fontScale="90000"/>
          </a:bodyPr>
          <a:lstStyle/>
          <a:p>
            <a:r>
              <a:rPr lang="en-US" dirty="0"/>
              <a:t>Search for a Vendor/Facility cont’d</a:t>
            </a:r>
          </a:p>
        </p:txBody>
      </p:sp>
      <p:sp>
        <p:nvSpPr>
          <p:cNvPr id="4" name="Slide Number Placeholder 3">
            <a:extLst>
              <a:ext uri="{FF2B5EF4-FFF2-40B4-BE49-F238E27FC236}">
                <a16:creationId xmlns:a16="http://schemas.microsoft.com/office/drawing/2014/main" id="{8C52E9A8-533D-4D93-89C4-5DCEACEDF8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descr="This figure shows vendor search results and provides details about each vendor.">
            <a:extLst>
              <a:ext uri="{FF2B5EF4-FFF2-40B4-BE49-F238E27FC236}">
                <a16:creationId xmlns:a16="http://schemas.microsoft.com/office/drawing/2014/main" id="{B44ACCD9-163C-435E-A5B4-AE5BEA7B15B4}"/>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076773" y="990600"/>
            <a:ext cx="6802115" cy="4957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B36A7B-B0C9-4ADB-B826-38E1B687C278}"/>
              </a:ext>
            </a:extLst>
          </p:cNvPr>
          <p:cNvSpPr/>
          <p:nvPr/>
        </p:nvSpPr>
        <p:spPr>
          <a:xfrm>
            <a:off x="2076773" y="1782306"/>
            <a:ext cx="6802115" cy="2789694"/>
          </a:xfrm>
          <a:prstGeom prst="rect">
            <a:avLst/>
          </a:prstGeom>
          <a:solidFill>
            <a:srgbClr val="0083BE">
              <a:alpha val="14118"/>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920E4A-2786-4C17-8AC8-DDF2A73FF819}"/>
              </a:ext>
            </a:extLst>
          </p:cNvPr>
          <p:cNvSpPr/>
          <p:nvPr/>
        </p:nvSpPr>
        <p:spPr>
          <a:xfrm>
            <a:off x="2076772" y="4785042"/>
            <a:ext cx="6802115" cy="1163077"/>
          </a:xfrm>
          <a:prstGeom prst="rect">
            <a:avLst/>
          </a:prstGeom>
          <a:solidFill>
            <a:schemeClr val="accent4">
              <a:lumMod val="20000"/>
              <a:lumOff val="80000"/>
              <a:alpha val="14118"/>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8D2D524-6873-4A0F-95F1-9170BE42BCD9}"/>
              </a:ext>
            </a:extLst>
          </p:cNvPr>
          <p:cNvSpPr/>
          <p:nvPr/>
        </p:nvSpPr>
        <p:spPr>
          <a:xfrm>
            <a:off x="2076772" y="1639831"/>
            <a:ext cx="760471" cy="19195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D6452A6-D0B2-496E-A2A7-98F3340E53ED}"/>
              </a:ext>
            </a:extLst>
          </p:cNvPr>
          <p:cNvSpPr/>
          <p:nvPr/>
        </p:nvSpPr>
        <p:spPr>
          <a:xfrm>
            <a:off x="2076771" y="4573886"/>
            <a:ext cx="760471" cy="21115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4EB44C6-D8BA-4F50-8E7C-C35B0E27D0C8}"/>
              </a:ext>
            </a:extLst>
          </p:cNvPr>
          <p:cNvSpPr/>
          <p:nvPr/>
        </p:nvSpPr>
        <p:spPr>
          <a:xfrm>
            <a:off x="3457960" y="2938640"/>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Unblocked Vendors</a:t>
            </a:r>
          </a:p>
        </p:txBody>
      </p:sp>
      <p:sp>
        <p:nvSpPr>
          <p:cNvPr id="12" name="Rectangle 11">
            <a:extLst>
              <a:ext uri="{FF2B5EF4-FFF2-40B4-BE49-F238E27FC236}">
                <a16:creationId xmlns:a16="http://schemas.microsoft.com/office/drawing/2014/main" id="{02B91075-E6E4-4E3E-8AC7-23B77A6A7E89}"/>
              </a:ext>
            </a:extLst>
          </p:cNvPr>
          <p:cNvSpPr/>
          <p:nvPr/>
        </p:nvSpPr>
        <p:spPr>
          <a:xfrm>
            <a:off x="3457959" y="5273272"/>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Blocked Vendors</a:t>
            </a:r>
          </a:p>
        </p:txBody>
      </p:sp>
      <p:sp>
        <p:nvSpPr>
          <p:cNvPr id="13" name="TextBox 12">
            <a:extLst>
              <a:ext uri="{FF2B5EF4-FFF2-40B4-BE49-F238E27FC236}">
                <a16:creationId xmlns:a16="http://schemas.microsoft.com/office/drawing/2014/main" id="{BF2A9404-6C34-40DB-AA76-04078908C94A}"/>
              </a:ext>
            </a:extLst>
          </p:cNvPr>
          <p:cNvSpPr txBox="1"/>
          <p:nvPr/>
        </p:nvSpPr>
        <p:spPr>
          <a:xfrm>
            <a:off x="118121" y="3061784"/>
            <a:ext cx="181165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Double Chevron Icons</a:t>
            </a:r>
          </a:p>
        </p:txBody>
      </p:sp>
      <p:cxnSp>
        <p:nvCxnSpPr>
          <p:cNvPr id="14" name="Straight Arrow Connector 13">
            <a:extLst>
              <a:ext uri="{FF2B5EF4-FFF2-40B4-BE49-F238E27FC236}">
                <a16:creationId xmlns:a16="http://schemas.microsoft.com/office/drawing/2014/main" id="{319A6930-049E-498E-98C2-1B58CF6A982D}"/>
              </a:ext>
            </a:extLst>
          </p:cNvPr>
          <p:cNvCxnSpPr>
            <a:cxnSpLocks/>
            <a:stCxn id="13" idx="0"/>
          </p:cNvCxnSpPr>
          <p:nvPr/>
        </p:nvCxnSpPr>
        <p:spPr>
          <a:xfrm flipV="1">
            <a:off x="1023950" y="1831790"/>
            <a:ext cx="905828" cy="12299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9FBAAB59-57D0-4BCA-85F0-90F6B3DE3870}"/>
              </a:ext>
            </a:extLst>
          </p:cNvPr>
          <p:cNvCxnSpPr>
            <a:cxnSpLocks/>
          </p:cNvCxnSpPr>
          <p:nvPr/>
        </p:nvCxnSpPr>
        <p:spPr>
          <a:xfrm>
            <a:off x="1023949" y="3718624"/>
            <a:ext cx="905829" cy="8505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1259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51488" y="2123682"/>
            <a:ext cx="6716902" cy="2400657"/>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Describe the intent and purpose of e-Invoicing and e-Authorizations A.K.A Invoice Payment Processing System  (IPPS)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Describe the steps taken to access IPPS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Describe the steps to begin “troubleshooting” solutions</a:t>
            </a:r>
          </a:p>
        </p:txBody>
      </p:sp>
    </p:spTree>
    <p:extLst>
      <p:ext uri="{BB962C8B-B14F-4D97-AF65-F5344CB8AC3E}">
        <p14:creationId xmlns:p14="http://schemas.microsoft.com/office/powerpoint/2010/main" val="31372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9452FE-6DAB-47DD-A0A0-F7F4D13311E3}"/>
              </a:ext>
            </a:extLst>
          </p:cNvPr>
          <p:cNvSpPr>
            <a:spLocks noGrp="1"/>
          </p:cNvSpPr>
          <p:nvPr>
            <p:ph type="title"/>
          </p:nvPr>
        </p:nvSpPr>
        <p:spPr/>
        <p:txBody>
          <a:bodyPr>
            <a:normAutofit fontScale="90000"/>
          </a:bodyPr>
          <a:lstStyle/>
          <a:p>
            <a:r>
              <a:rPr lang="en-US" dirty="0"/>
              <a:t>Search for a Vendor/Facility</a:t>
            </a:r>
          </a:p>
        </p:txBody>
      </p:sp>
      <p:sp>
        <p:nvSpPr>
          <p:cNvPr id="4" name="Slide Number Placeholder 3">
            <a:extLst>
              <a:ext uri="{FF2B5EF4-FFF2-40B4-BE49-F238E27FC236}">
                <a16:creationId xmlns:a16="http://schemas.microsoft.com/office/drawing/2014/main" id="{23BB41D5-BDE3-4A2F-BB3A-D449E4C05DE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Content Placeholder 4" descr="This figure shows vendor search results and provides details about each vendor.">
            <a:extLst>
              <a:ext uri="{FF2B5EF4-FFF2-40B4-BE49-F238E27FC236}">
                <a16:creationId xmlns:a16="http://schemas.microsoft.com/office/drawing/2014/main" id="{81CB63D8-2D3C-4BB9-B710-37305BBCF119}"/>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603714" y="708552"/>
            <a:ext cx="6275172" cy="436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This figure shows a radio button being selected next to a vendor line item.">
            <a:extLst>
              <a:ext uri="{FF2B5EF4-FFF2-40B4-BE49-F238E27FC236}">
                <a16:creationId xmlns:a16="http://schemas.microsoft.com/office/drawing/2014/main" id="{CDEFDEDB-1C6A-48E7-8000-754B1EA2332D}"/>
              </a:ext>
            </a:extLst>
          </p:cNvPr>
          <p:cNvPicPr/>
          <p:nvPr/>
        </p:nvPicPr>
        <p:blipFill>
          <a:blip r:embed="rId4">
            <a:extLst>
              <a:ext uri="{28A0092B-C50C-407E-A947-70E740481C1C}">
                <a14:useLocalDpi xmlns:a14="http://schemas.microsoft.com/office/drawing/2010/main" val="0"/>
              </a:ext>
            </a:extLst>
          </a:blip>
          <a:stretch>
            <a:fillRect/>
          </a:stretch>
        </p:blipFill>
        <p:spPr>
          <a:xfrm>
            <a:off x="2495226" y="1440700"/>
            <a:ext cx="6474417" cy="18333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F924187-EE1D-43C7-ADFE-FED20627A066}"/>
              </a:ext>
            </a:extLst>
          </p:cNvPr>
          <p:cNvSpPr/>
          <p:nvPr/>
        </p:nvSpPr>
        <p:spPr>
          <a:xfrm>
            <a:off x="2627691" y="3544013"/>
            <a:ext cx="220282" cy="17450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1BB65F47-9223-4EC5-8154-9D28C1CAFF58}"/>
              </a:ext>
            </a:extLst>
          </p:cNvPr>
          <p:cNvSpPr txBox="1"/>
          <p:nvPr/>
        </p:nvSpPr>
        <p:spPr>
          <a:xfrm>
            <a:off x="174357" y="1730529"/>
            <a:ext cx="2212033"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To authorize services for a vendor, click the radio button next to it</a:t>
            </a:r>
          </a:p>
        </p:txBody>
      </p:sp>
      <p:sp>
        <p:nvSpPr>
          <p:cNvPr id="10" name="Oval 9">
            <a:extLst>
              <a:ext uri="{FF2B5EF4-FFF2-40B4-BE49-F238E27FC236}">
                <a16:creationId xmlns:a16="http://schemas.microsoft.com/office/drawing/2014/main" id="{3069EF9E-CC97-486E-89E5-818A389D68C0}"/>
              </a:ext>
            </a:extLst>
          </p:cNvPr>
          <p:cNvSpPr/>
          <p:nvPr/>
        </p:nvSpPr>
        <p:spPr>
          <a:xfrm>
            <a:off x="294114" y="299968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5</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54FA616-9488-49FD-AE5E-9A8857B248FE}"/>
              </a:ext>
            </a:extLst>
          </p:cNvPr>
          <p:cNvSpPr txBox="1"/>
          <p:nvPr/>
        </p:nvSpPr>
        <p:spPr>
          <a:xfrm>
            <a:off x="156277" y="3815428"/>
            <a:ext cx="2230113"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“OK”</a:t>
            </a:r>
          </a:p>
        </p:txBody>
      </p:sp>
      <p:pic>
        <p:nvPicPr>
          <p:cNvPr id="12" name="Picture 11" descr="This figure shows the details for the selected vendor.">
            <a:extLst>
              <a:ext uri="{FF2B5EF4-FFF2-40B4-BE49-F238E27FC236}">
                <a16:creationId xmlns:a16="http://schemas.microsoft.com/office/drawing/2014/main" id="{9B709092-8CE7-441C-9FD6-A1167BC46C08}"/>
              </a:ext>
            </a:extLst>
          </p:cNvPr>
          <p:cNvPicPr/>
          <p:nvPr/>
        </p:nvPicPr>
        <p:blipFill>
          <a:blip r:embed="rId5">
            <a:extLst>
              <a:ext uri="{28A0092B-C50C-407E-A947-70E740481C1C}">
                <a14:useLocalDpi xmlns:a14="http://schemas.microsoft.com/office/drawing/2010/main" val="0"/>
              </a:ext>
            </a:extLst>
          </a:blip>
          <a:stretch>
            <a:fillRect/>
          </a:stretch>
        </p:blipFill>
        <p:spPr>
          <a:xfrm>
            <a:off x="3068663" y="5315310"/>
            <a:ext cx="5810223" cy="70358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5FEF195-F906-4C59-8574-A6F89F580947}"/>
              </a:ext>
            </a:extLst>
          </p:cNvPr>
          <p:cNvSpPr txBox="1"/>
          <p:nvPr/>
        </p:nvSpPr>
        <p:spPr>
          <a:xfrm>
            <a:off x="76204" y="5170161"/>
            <a:ext cx="2785417"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Vendor details are populated in the “Selected Vendor Details” field</a:t>
            </a:r>
          </a:p>
        </p:txBody>
      </p:sp>
      <p:sp>
        <p:nvSpPr>
          <p:cNvPr id="16" name="Rectangle 15">
            <a:extLst>
              <a:ext uri="{FF2B5EF4-FFF2-40B4-BE49-F238E27FC236}">
                <a16:creationId xmlns:a16="http://schemas.microsoft.com/office/drawing/2014/main" id="{4CF06578-309F-46B3-BC3B-23DF9F4D9C66}"/>
              </a:ext>
            </a:extLst>
          </p:cNvPr>
          <p:cNvSpPr/>
          <p:nvPr/>
        </p:nvSpPr>
        <p:spPr>
          <a:xfrm>
            <a:off x="2479727" y="2433210"/>
            <a:ext cx="6474417" cy="42044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007E0490-8EE7-4682-A890-31CC7D70EB80}"/>
              </a:ext>
            </a:extLst>
          </p:cNvPr>
          <p:cNvSpPr/>
          <p:nvPr/>
        </p:nvSpPr>
        <p:spPr>
          <a:xfrm>
            <a:off x="3068663" y="5315310"/>
            <a:ext cx="5810223" cy="70358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1C3D0C01-449D-4253-AC0B-A6DB098744FD}"/>
              </a:ext>
            </a:extLst>
          </p:cNvPr>
          <p:cNvCxnSpPr>
            <a:cxnSpLocks/>
          </p:cNvCxnSpPr>
          <p:nvPr/>
        </p:nvCxnSpPr>
        <p:spPr>
          <a:xfrm>
            <a:off x="956549" y="1151832"/>
            <a:ext cx="4017441" cy="1205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DAE06E3D-B728-444C-9AE8-9417896DC38B}"/>
              </a:ext>
            </a:extLst>
          </p:cNvPr>
          <p:cNvCxnSpPr>
            <a:cxnSpLocks/>
          </p:cNvCxnSpPr>
          <p:nvPr/>
        </p:nvCxnSpPr>
        <p:spPr>
          <a:xfrm>
            <a:off x="898465" y="3290473"/>
            <a:ext cx="1596761" cy="3034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BFB395D7-EEBF-43FE-B1ED-CF7D3BB84B76}"/>
              </a:ext>
            </a:extLst>
          </p:cNvPr>
          <p:cNvCxnSpPr>
            <a:cxnSpLocks/>
          </p:cNvCxnSpPr>
          <p:nvPr/>
        </p:nvCxnSpPr>
        <p:spPr>
          <a:xfrm>
            <a:off x="624040" y="4437386"/>
            <a:ext cx="2444623" cy="7710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9DD42801-AA87-4870-BC7E-A001D7AFC3A9}"/>
              </a:ext>
            </a:extLst>
          </p:cNvPr>
          <p:cNvSpPr/>
          <p:nvPr/>
        </p:nvSpPr>
        <p:spPr>
          <a:xfrm>
            <a:off x="291531" y="433081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6</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2A81F77C-73B3-46C5-85D6-1A8D240B0E85}"/>
              </a:ext>
            </a:extLst>
          </p:cNvPr>
          <p:cNvSpPr/>
          <p:nvPr/>
        </p:nvSpPr>
        <p:spPr>
          <a:xfrm>
            <a:off x="312194" y="73736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315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C4F18-ABB6-498E-A11B-3B15A2BA9F8A}"/>
              </a:ext>
            </a:extLst>
          </p:cNvPr>
          <p:cNvSpPr>
            <a:spLocks noGrp="1"/>
          </p:cNvSpPr>
          <p:nvPr>
            <p:ph type="title"/>
          </p:nvPr>
        </p:nvSpPr>
        <p:spPr/>
        <p:txBody>
          <a:bodyPr>
            <a:normAutofit fontScale="90000"/>
          </a:bodyPr>
          <a:lstStyle/>
          <a:p>
            <a:r>
              <a:rPr lang="en-US" dirty="0"/>
              <a:t>Search for Participant</a:t>
            </a:r>
          </a:p>
        </p:txBody>
      </p:sp>
      <p:sp>
        <p:nvSpPr>
          <p:cNvPr id="4" name="Slide Number Placeholder 3">
            <a:extLst>
              <a:ext uri="{FF2B5EF4-FFF2-40B4-BE49-F238E27FC236}">
                <a16:creationId xmlns:a16="http://schemas.microsoft.com/office/drawing/2014/main" id="{F3FA4E5C-4569-41C6-B3A9-7C0CCD4B91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69A596C7-FDDD-44A3-B627-AA6ABFE20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558" y="704586"/>
            <a:ext cx="6275343" cy="3381152"/>
          </a:xfrm>
          <a:prstGeom prst="rect">
            <a:avLst/>
          </a:prstGeom>
        </p:spPr>
      </p:pic>
      <p:pic>
        <p:nvPicPr>
          <p:cNvPr id="15" name="Picture 14" descr="When you search for a Veteran, this is the information that displays.  Name, Social Security Number, Participant ID, an dVA File Number.">
            <a:extLst>
              <a:ext uri="{FF2B5EF4-FFF2-40B4-BE49-F238E27FC236}">
                <a16:creationId xmlns:a16="http://schemas.microsoft.com/office/drawing/2014/main" id="{E9777336-1044-4296-A9D7-A433C748D576}"/>
              </a:ext>
            </a:extLst>
          </p:cNvPr>
          <p:cNvPicPr/>
          <p:nvPr/>
        </p:nvPicPr>
        <p:blipFill>
          <a:blip r:embed="rId4">
            <a:extLst>
              <a:ext uri="{28A0092B-C50C-407E-A947-70E740481C1C}">
                <a14:useLocalDpi xmlns:a14="http://schemas.microsoft.com/office/drawing/2010/main" val="0"/>
              </a:ext>
            </a:extLst>
          </a:blip>
          <a:stretch>
            <a:fillRect/>
          </a:stretch>
        </p:blipFill>
        <p:spPr>
          <a:xfrm>
            <a:off x="2364377" y="1463040"/>
            <a:ext cx="6553789" cy="1803762"/>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D632AFE5-0524-4CD8-A9ED-2EBFEDBC7C13}"/>
              </a:ext>
            </a:extLst>
          </p:cNvPr>
          <p:cNvSpPr/>
          <p:nvPr/>
        </p:nvSpPr>
        <p:spPr>
          <a:xfrm>
            <a:off x="2364377" y="1997716"/>
            <a:ext cx="888274" cy="19914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CE660FED-C102-4636-94C1-F17FA4017A49}"/>
              </a:ext>
            </a:extLst>
          </p:cNvPr>
          <p:cNvSpPr/>
          <p:nvPr/>
        </p:nvSpPr>
        <p:spPr>
          <a:xfrm>
            <a:off x="164465" y="70757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03513FC-CE90-45AE-BDA5-5D49A96E48D9}"/>
              </a:ext>
            </a:extLst>
          </p:cNvPr>
          <p:cNvSpPr txBox="1"/>
          <p:nvPr/>
        </p:nvSpPr>
        <p:spPr>
          <a:xfrm>
            <a:off x="136506" y="1531746"/>
            <a:ext cx="1886907" cy="2031325"/>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On the Search for Participant pod, enter the Participant’s Social Security Number and/or VA File Number </a:t>
            </a:r>
          </a:p>
        </p:txBody>
      </p:sp>
      <p:sp>
        <p:nvSpPr>
          <p:cNvPr id="21" name="Rectangle 20">
            <a:extLst>
              <a:ext uri="{FF2B5EF4-FFF2-40B4-BE49-F238E27FC236}">
                <a16:creationId xmlns:a16="http://schemas.microsoft.com/office/drawing/2014/main" id="{6327F981-C962-422F-BC15-803480EEA843}"/>
              </a:ext>
            </a:extLst>
          </p:cNvPr>
          <p:cNvSpPr/>
          <p:nvPr/>
        </p:nvSpPr>
        <p:spPr>
          <a:xfrm>
            <a:off x="2350986" y="1680786"/>
            <a:ext cx="6553789" cy="28104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F76316F9-E2DF-47F3-8817-3BA9C2DEA7FA}"/>
              </a:ext>
            </a:extLst>
          </p:cNvPr>
          <p:cNvSpPr/>
          <p:nvPr/>
        </p:nvSpPr>
        <p:spPr>
          <a:xfrm>
            <a:off x="2250167" y="360318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4B74A68-C398-4956-9AD0-7E44ADAD0056}"/>
              </a:ext>
            </a:extLst>
          </p:cNvPr>
          <p:cNvSpPr txBox="1"/>
          <p:nvPr/>
        </p:nvSpPr>
        <p:spPr>
          <a:xfrm>
            <a:off x="1590233" y="4460985"/>
            <a:ext cx="2562665"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“Participant Search”</a:t>
            </a:r>
          </a:p>
        </p:txBody>
      </p:sp>
      <p:sp>
        <p:nvSpPr>
          <p:cNvPr id="24" name="Rectangle 23">
            <a:extLst>
              <a:ext uri="{FF2B5EF4-FFF2-40B4-BE49-F238E27FC236}">
                <a16:creationId xmlns:a16="http://schemas.microsoft.com/office/drawing/2014/main" id="{AC6E2094-9975-4AB7-BA2A-581B6525D7C2}"/>
              </a:ext>
            </a:extLst>
          </p:cNvPr>
          <p:cNvSpPr/>
          <p:nvPr/>
        </p:nvSpPr>
        <p:spPr>
          <a:xfrm>
            <a:off x="2364377" y="2414753"/>
            <a:ext cx="6567180" cy="877478"/>
          </a:xfrm>
          <a:prstGeom prst="rect">
            <a:avLst/>
          </a:prstGeom>
          <a:solidFill>
            <a:srgbClr val="0083BE">
              <a:alpha val="14118"/>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A7E0BC3A-B862-4E8F-BDC9-974B923B793D}"/>
              </a:ext>
            </a:extLst>
          </p:cNvPr>
          <p:cNvSpPr/>
          <p:nvPr/>
        </p:nvSpPr>
        <p:spPr>
          <a:xfrm>
            <a:off x="5353560" y="459331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6" name="Straight Arrow Connector 25">
            <a:extLst>
              <a:ext uri="{FF2B5EF4-FFF2-40B4-BE49-F238E27FC236}">
                <a16:creationId xmlns:a16="http://schemas.microsoft.com/office/drawing/2014/main" id="{C1FE20FB-7910-4C38-9F11-12C456C0C371}"/>
              </a:ext>
            </a:extLst>
          </p:cNvPr>
          <p:cNvCxnSpPr>
            <a:cxnSpLocks/>
            <a:stCxn id="19" idx="6"/>
          </p:cNvCxnSpPr>
          <p:nvPr/>
        </p:nvCxnSpPr>
        <p:spPr>
          <a:xfrm>
            <a:off x="829483" y="1073331"/>
            <a:ext cx="1521503" cy="4584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A76F8411-C194-444E-8225-3F77A31ADABA}"/>
              </a:ext>
            </a:extLst>
          </p:cNvPr>
          <p:cNvCxnSpPr>
            <a:cxnSpLocks/>
            <a:stCxn id="22" idx="0"/>
          </p:cNvCxnSpPr>
          <p:nvPr/>
        </p:nvCxnSpPr>
        <p:spPr>
          <a:xfrm flipV="1">
            <a:off x="2582676" y="2196861"/>
            <a:ext cx="0" cy="14063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7" name="TextBox 36">
            <a:extLst>
              <a:ext uri="{FF2B5EF4-FFF2-40B4-BE49-F238E27FC236}">
                <a16:creationId xmlns:a16="http://schemas.microsoft.com/office/drawing/2014/main" id="{EEF167B3-5725-49C8-BEF3-3062C24C696D}"/>
              </a:ext>
            </a:extLst>
          </p:cNvPr>
          <p:cNvSpPr txBox="1"/>
          <p:nvPr/>
        </p:nvSpPr>
        <p:spPr>
          <a:xfrm>
            <a:off x="4617524" y="5412043"/>
            <a:ext cx="3572888"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Verify the Participant’s information in the “Participant Details” field</a:t>
            </a:r>
          </a:p>
        </p:txBody>
      </p:sp>
      <p:cxnSp>
        <p:nvCxnSpPr>
          <p:cNvPr id="38" name="Straight Arrow Connector 37">
            <a:extLst>
              <a:ext uri="{FF2B5EF4-FFF2-40B4-BE49-F238E27FC236}">
                <a16:creationId xmlns:a16="http://schemas.microsoft.com/office/drawing/2014/main" id="{B5684A2C-FD8D-4C75-80CB-DBE153E69731}"/>
              </a:ext>
            </a:extLst>
          </p:cNvPr>
          <p:cNvCxnSpPr>
            <a:cxnSpLocks/>
          </p:cNvCxnSpPr>
          <p:nvPr/>
        </p:nvCxnSpPr>
        <p:spPr>
          <a:xfrm flipV="1">
            <a:off x="5686069" y="3292231"/>
            <a:ext cx="0" cy="13534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7357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EEC6E-61F3-444E-AA6F-A8ECFBAC7CFB}"/>
              </a:ext>
            </a:extLst>
          </p:cNvPr>
          <p:cNvSpPr>
            <a:spLocks noGrp="1"/>
          </p:cNvSpPr>
          <p:nvPr>
            <p:ph type="title"/>
          </p:nvPr>
        </p:nvSpPr>
        <p:spPr/>
        <p:txBody>
          <a:bodyPr>
            <a:normAutofit fontScale="90000"/>
          </a:bodyPr>
          <a:lstStyle/>
          <a:p>
            <a:r>
              <a:rPr lang="en-US" dirty="0"/>
              <a:t>Review Authorization Facility/Vendor</a:t>
            </a:r>
          </a:p>
        </p:txBody>
      </p:sp>
      <p:sp>
        <p:nvSpPr>
          <p:cNvPr id="4" name="Slide Number Placeholder 3">
            <a:extLst>
              <a:ext uri="{FF2B5EF4-FFF2-40B4-BE49-F238E27FC236}">
                <a16:creationId xmlns:a16="http://schemas.microsoft.com/office/drawing/2014/main" id="{A750D02E-FFF9-48D8-824B-8C8DD358FC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Content Placeholder 4" descr="Name of Services/Assistance to include degree type when applicable.">
            <a:extLst>
              <a:ext uri="{FF2B5EF4-FFF2-40B4-BE49-F238E27FC236}">
                <a16:creationId xmlns:a16="http://schemas.microsoft.com/office/drawing/2014/main" id="{6FB16416-F3B6-4208-B786-D84D9E65D1B0}"/>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49287" y="1490511"/>
            <a:ext cx="8229600" cy="1070323"/>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09300C6E-07AE-432C-A5E2-B20DD59C49AF}"/>
              </a:ext>
            </a:extLst>
          </p:cNvPr>
          <p:cNvSpPr/>
          <p:nvPr/>
        </p:nvSpPr>
        <p:spPr>
          <a:xfrm>
            <a:off x="207690" y="70174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0BACFA1-D31F-4F24-A30E-3EE431ADE741}"/>
              </a:ext>
            </a:extLst>
          </p:cNvPr>
          <p:cNvSpPr txBox="1"/>
          <p:nvPr/>
        </p:nvSpPr>
        <p:spPr>
          <a:xfrm>
            <a:off x="977212" y="746227"/>
            <a:ext cx="6232289"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In the “Review Authorization Facility/Vendor Section”, enter the Name of Services/Assistance field</a:t>
            </a:r>
          </a:p>
        </p:txBody>
      </p:sp>
      <p:pic>
        <p:nvPicPr>
          <p:cNvPr id="8" name="Picture 7" descr="This shows how to select a date from a popup calendar.">
            <a:extLst>
              <a:ext uri="{FF2B5EF4-FFF2-40B4-BE49-F238E27FC236}">
                <a16:creationId xmlns:a16="http://schemas.microsoft.com/office/drawing/2014/main" id="{39122D93-3793-445F-83B8-29C22891E19C}"/>
              </a:ext>
            </a:extLst>
          </p:cNvPr>
          <p:cNvPicPr/>
          <p:nvPr/>
        </p:nvPicPr>
        <p:blipFill>
          <a:blip r:embed="rId4">
            <a:extLst>
              <a:ext uri="{28A0092B-C50C-407E-A947-70E740481C1C}">
                <a14:useLocalDpi xmlns:a14="http://schemas.microsoft.com/office/drawing/2010/main" val="0"/>
              </a:ext>
            </a:extLst>
          </a:blip>
          <a:stretch>
            <a:fillRect/>
          </a:stretch>
        </p:blipFill>
        <p:spPr>
          <a:xfrm>
            <a:off x="649287" y="3390387"/>
            <a:ext cx="4705985" cy="1813560"/>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63516A53-A4CB-4119-9ABD-06892215C037}"/>
              </a:ext>
            </a:extLst>
          </p:cNvPr>
          <p:cNvSpPr/>
          <p:nvPr/>
        </p:nvSpPr>
        <p:spPr>
          <a:xfrm>
            <a:off x="216397" y="263069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C4213DB-947D-4613-8756-3F5308D8974C}"/>
              </a:ext>
            </a:extLst>
          </p:cNvPr>
          <p:cNvSpPr txBox="1"/>
          <p:nvPr/>
        </p:nvSpPr>
        <p:spPr>
          <a:xfrm>
            <a:off x="985919" y="2675177"/>
            <a:ext cx="7892968"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In the “Review Authorization Facility/Vendor Section”, click the calendar icon to the right to enter the Start/End Date of the Authorization</a:t>
            </a:r>
          </a:p>
        </p:txBody>
      </p:sp>
      <p:sp>
        <p:nvSpPr>
          <p:cNvPr id="11" name="TextBox 10">
            <a:extLst>
              <a:ext uri="{FF2B5EF4-FFF2-40B4-BE49-F238E27FC236}">
                <a16:creationId xmlns:a16="http://schemas.microsoft.com/office/drawing/2014/main" id="{F5054AFD-6CF3-48AF-B766-593946A5E23C}"/>
              </a:ext>
            </a:extLst>
          </p:cNvPr>
          <p:cNvSpPr txBox="1"/>
          <p:nvPr/>
        </p:nvSpPr>
        <p:spPr>
          <a:xfrm>
            <a:off x="994626" y="5387901"/>
            <a:ext cx="7892968"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dates of the Enrollment Period on this calendar</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Note: The End Date cannot be more than one year from the Start Date </a:t>
            </a:r>
          </a:p>
        </p:txBody>
      </p:sp>
      <p:sp>
        <p:nvSpPr>
          <p:cNvPr id="13" name="Isosceles Triangle 12">
            <a:extLst>
              <a:ext uri="{FF2B5EF4-FFF2-40B4-BE49-F238E27FC236}">
                <a16:creationId xmlns:a16="http://schemas.microsoft.com/office/drawing/2014/main" id="{CC9408BF-8D32-4B65-8A8E-072F279FE9F9}"/>
              </a:ext>
            </a:extLst>
          </p:cNvPr>
          <p:cNvSpPr/>
          <p:nvPr/>
        </p:nvSpPr>
        <p:spPr>
          <a:xfrm rot="11537553">
            <a:off x="2318386" y="3966329"/>
            <a:ext cx="1367784" cy="362025"/>
          </a:xfrm>
          <a:prstGeom prst="triangle">
            <a:avLst>
              <a:gd name="adj" fmla="val 0"/>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This shows the date field filled in after the calendar date is selected.">
            <a:extLst>
              <a:ext uri="{FF2B5EF4-FFF2-40B4-BE49-F238E27FC236}">
                <a16:creationId xmlns:a16="http://schemas.microsoft.com/office/drawing/2014/main" id="{94C3C9EA-2321-48EA-93E3-AE3CFC445024}"/>
              </a:ext>
            </a:extLst>
          </p:cNvPr>
          <p:cNvPicPr/>
          <p:nvPr/>
        </p:nvPicPr>
        <p:blipFill>
          <a:blip r:embed="rId5">
            <a:extLst>
              <a:ext uri="{28A0092B-C50C-407E-A947-70E740481C1C}">
                <a14:useLocalDpi xmlns:a14="http://schemas.microsoft.com/office/drawing/2010/main" val="0"/>
              </a:ext>
            </a:extLst>
          </a:blip>
          <a:stretch>
            <a:fillRect/>
          </a:stretch>
        </p:blipFill>
        <p:spPr>
          <a:xfrm>
            <a:off x="3510279" y="3995301"/>
            <a:ext cx="2324735" cy="796290"/>
          </a:xfrm>
          <a:prstGeom prst="rect">
            <a:avLst/>
          </a:prstGeom>
          <a:solidFill>
            <a:srgbClr val="FFFFFF">
              <a:shade val="85000"/>
            </a:srgbClr>
          </a:solidFill>
          <a:ln w="3175" cap="rnd">
            <a:solidFill>
              <a:schemeClr val="accent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7418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69B56D-BD9E-415E-B7E0-B1D6EAC42A9B}"/>
              </a:ext>
            </a:extLst>
          </p:cNvPr>
          <p:cNvSpPr>
            <a:spLocks noGrp="1"/>
          </p:cNvSpPr>
          <p:nvPr>
            <p:ph type="title"/>
          </p:nvPr>
        </p:nvSpPr>
        <p:spPr/>
        <p:txBody>
          <a:bodyPr>
            <a:normAutofit fontScale="90000"/>
          </a:bodyPr>
          <a:lstStyle/>
          <a:p>
            <a:r>
              <a:rPr lang="en-US" dirty="0"/>
              <a:t>Line Item Details</a:t>
            </a:r>
          </a:p>
        </p:txBody>
      </p:sp>
      <p:sp>
        <p:nvSpPr>
          <p:cNvPr id="4" name="Slide Number Placeholder 3">
            <a:extLst>
              <a:ext uri="{FF2B5EF4-FFF2-40B4-BE49-F238E27FC236}">
                <a16:creationId xmlns:a16="http://schemas.microsoft.com/office/drawing/2014/main" id="{4DEEE6BF-620E-4FD1-A889-571C018703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line items like Tuition and Fees or Required books along with notes and descriptions about each.">
            <a:extLst>
              <a:ext uri="{FF2B5EF4-FFF2-40B4-BE49-F238E27FC236}">
                <a16:creationId xmlns:a16="http://schemas.microsoft.com/office/drawing/2014/main" id="{37D1C6CA-2462-454A-BA1E-6E9FFEFB11C8}"/>
              </a:ext>
            </a:extLst>
          </p:cNvPr>
          <p:cNvPicPr/>
          <p:nvPr/>
        </p:nvPicPr>
        <p:blipFill>
          <a:blip r:embed="rId3">
            <a:extLst>
              <a:ext uri="{28A0092B-C50C-407E-A947-70E740481C1C}">
                <a14:useLocalDpi xmlns:a14="http://schemas.microsoft.com/office/drawing/2010/main" val="0"/>
              </a:ext>
            </a:extLst>
          </a:blip>
          <a:stretch>
            <a:fillRect/>
          </a:stretch>
        </p:blipFill>
        <p:spPr>
          <a:xfrm>
            <a:off x="872708" y="2116183"/>
            <a:ext cx="6394269" cy="1833925"/>
          </a:xfrm>
          <a:prstGeom prst="rect">
            <a:avLst/>
          </a:prstGeom>
          <a:ln>
            <a:solidFill>
              <a:schemeClr val="accent2"/>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11ADB00-9A15-4815-B38D-6B62AFDE947B}"/>
              </a:ext>
            </a:extLst>
          </p:cNvPr>
          <p:cNvSpPr txBox="1"/>
          <p:nvPr/>
        </p:nvSpPr>
        <p:spPr>
          <a:xfrm>
            <a:off x="977212" y="746227"/>
            <a:ext cx="6232289"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checkbox next to the Line Item(s) that are being funded (authorized)</a:t>
            </a:r>
          </a:p>
        </p:txBody>
      </p:sp>
      <p:sp>
        <p:nvSpPr>
          <p:cNvPr id="9" name="TextBox 8">
            <a:extLst>
              <a:ext uri="{FF2B5EF4-FFF2-40B4-BE49-F238E27FC236}">
                <a16:creationId xmlns:a16="http://schemas.microsoft.com/office/drawing/2014/main" id="{C9DAC395-6449-43D6-B96E-041E09F019FE}"/>
              </a:ext>
            </a:extLst>
          </p:cNvPr>
          <p:cNvSpPr txBox="1"/>
          <p:nvPr/>
        </p:nvSpPr>
        <p:spPr>
          <a:xfrm>
            <a:off x="2762471" y="4464799"/>
            <a:ext cx="6232289"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Optional Notes field displays to the right of all checked Line Item(s) for additional specificities, such as dollar limits or specific books or supplies</a:t>
            </a:r>
          </a:p>
        </p:txBody>
      </p:sp>
      <p:sp>
        <p:nvSpPr>
          <p:cNvPr id="12" name="Rectangle 11">
            <a:extLst>
              <a:ext uri="{FF2B5EF4-FFF2-40B4-BE49-F238E27FC236}">
                <a16:creationId xmlns:a16="http://schemas.microsoft.com/office/drawing/2014/main" id="{C9E2B4B1-87B8-4B24-863A-98E9149F9AAE}"/>
              </a:ext>
            </a:extLst>
          </p:cNvPr>
          <p:cNvSpPr/>
          <p:nvPr/>
        </p:nvSpPr>
        <p:spPr>
          <a:xfrm>
            <a:off x="872708" y="2311783"/>
            <a:ext cx="1321852" cy="45754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A3658BC-679A-475E-9F29-EDB61D46BF26}"/>
              </a:ext>
            </a:extLst>
          </p:cNvPr>
          <p:cNvSpPr/>
          <p:nvPr/>
        </p:nvSpPr>
        <p:spPr>
          <a:xfrm>
            <a:off x="4093355" y="2307086"/>
            <a:ext cx="3173621" cy="54633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Straight Arrow Connector 13">
            <a:extLst>
              <a:ext uri="{FF2B5EF4-FFF2-40B4-BE49-F238E27FC236}">
                <a16:creationId xmlns:a16="http://schemas.microsoft.com/office/drawing/2014/main" id="{840AF708-F80B-4607-82ED-23BDC396D2F6}"/>
              </a:ext>
            </a:extLst>
          </p:cNvPr>
          <p:cNvCxnSpPr>
            <a:cxnSpLocks/>
            <a:stCxn id="6" idx="5"/>
          </p:cNvCxnSpPr>
          <p:nvPr/>
        </p:nvCxnSpPr>
        <p:spPr>
          <a:xfrm>
            <a:off x="775318" y="1326139"/>
            <a:ext cx="1101705" cy="8307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582086B3-BA42-4F58-82FC-B9D38B7CACBF}"/>
              </a:ext>
            </a:extLst>
          </p:cNvPr>
          <p:cNvCxnSpPr>
            <a:cxnSpLocks/>
          </p:cNvCxnSpPr>
          <p:nvPr/>
        </p:nvCxnSpPr>
        <p:spPr>
          <a:xfrm flipV="1">
            <a:off x="2325458" y="3093063"/>
            <a:ext cx="1930210" cy="14799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 name="Oval 5">
            <a:extLst>
              <a:ext uri="{FF2B5EF4-FFF2-40B4-BE49-F238E27FC236}">
                <a16:creationId xmlns:a16="http://schemas.microsoft.com/office/drawing/2014/main" id="{AF8B1C59-8B88-481F-8823-3C8C9443370A}"/>
              </a:ext>
            </a:extLst>
          </p:cNvPr>
          <p:cNvSpPr/>
          <p:nvPr/>
        </p:nvSpPr>
        <p:spPr>
          <a:xfrm>
            <a:off x="207690" y="70174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4AC50CD7-4C86-473D-9B9F-260470E6F9F6}"/>
              </a:ext>
            </a:extLst>
          </p:cNvPr>
          <p:cNvSpPr/>
          <p:nvPr/>
        </p:nvSpPr>
        <p:spPr>
          <a:xfrm>
            <a:off x="1992949" y="442032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46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39082-C589-48A7-B24E-19A4747833FE}"/>
              </a:ext>
            </a:extLst>
          </p:cNvPr>
          <p:cNvSpPr>
            <a:spLocks noGrp="1"/>
          </p:cNvSpPr>
          <p:nvPr>
            <p:ph type="title"/>
          </p:nvPr>
        </p:nvSpPr>
        <p:spPr/>
        <p:txBody>
          <a:bodyPr>
            <a:normAutofit fontScale="90000"/>
          </a:bodyPr>
          <a:lstStyle/>
          <a:p>
            <a:r>
              <a:rPr lang="en-US" dirty="0"/>
              <a:t>Authorization Fields</a:t>
            </a:r>
          </a:p>
        </p:txBody>
      </p:sp>
      <p:sp>
        <p:nvSpPr>
          <p:cNvPr id="4" name="Slide Number Placeholder 3">
            <a:extLst>
              <a:ext uri="{FF2B5EF4-FFF2-40B4-BE49-F238E27FC236}">
                <a16:creationId xmlns:a16="http://schemas.microsoft.com/office/drawing/2014/main" id="{46FFC4CF-F3BD-4A68-801D-525F031CD1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the Service Provider email, the Facility Code, and the Case Manager Email Address.">
            <a:extLst>
              <a:ext uri="{FF2B5EF4-FFF2-40B4-BE49-F238E27FC236}">
                <a16:creationId xmlns:a16="http://schemas.microsoft.com/office/drawing/2014/main" id="{620A26E0-EB6F-4380-ADE9-A348CECD653C}"/>
              </a:ext>
            </a:extLst>
          </p:cNvPr>
          <p:cNvPicPr/>
          <p:nvPr/>
        </p:nvPicPr>
        <p:blipFill>
          <a:blip r:embed="rId3">
            <a:extLst>
              <a:ext uri="{28A0092B-C50C-407E-A947-70E740481C1C}">
                <a14:useLocalDpi xmlns:a14="http://schemas.microsoft.com/office/drawing/2010/main" val="0"/>
              </a:ext>
            </a:extLst>
          </a:blip>
          <a:stretch>
            <a:fillRect/>
          </a:stretch>
        </p:blipFill>
        <p:spPr>
          <a:xfrm>
            <a:off x="2646598" y="1484891"/>
            <a:ext cx="6232289" cy="12126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BB87128-B82F-41AF-8579-BB19B5031D95}"/>
              </a:ext>
            </a:extLst>
          </p:cNvPr>
          <p:cNvSpPr txBox="1"/>
          <p:nvPr/>
        </p:nvSpPr>
        <p:spPr>
          <a:xfrm>
            <a:off x="923861" y="701748"/>
            <a:ext cx="4112218"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Provide the Service Provider/Vendor  Email Address</a:t>
            </a:r>
          </a:p>
        </p:txBody>
      </p:sp>
      <p:sp>
        <p:nvSpPr>
          <p:cNvPr id="10" name="TextBox 9">
            <a:extLst>
              <a:ext uri="{FF2B5EF4-FFF2-40B4-BE49-F238E27FC236}">
                <a16:creationId xmlns:a16="http://schemas.microsoft.com/office/drawing/2014/main" id="{C7033E8F-263F-408B-876B-ABA0042B8174}"/>
              </a:ext>
            </a:extLst>
          </p:cNvPr>
          <p:cNvSpPr txBox="1"/>
          <p:nvPr/>
        </p:nvSpPr>
        <p:spPr>
          <a:xfrm>
            <a:off x="245113" y="2559342"/>
            <a:ext cx="1766567"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Provide the Case Manager Email Address</a:t>
            </a:r>
          </a:p>
        </p:txBody>
      </p:sp>
      <p:sp>
        <p:nvSpPr>
          <p:cNvPr id="9" name="Oval 8">
            <a:extLst>
              <a:ext uri="{FF2B5EF4-FFF2-40B4-BE49-F238E27FC236}">
                <a16:creationId xmlns:a16="http://schemas.microsoft.com/office/drawing/2014/main" id="{98EE9CB7-9FA3-453E-B81D-1125F0FDAE62}"/>
              </a:ext>
            </a:extLst>
          </p:cNvPr>
          <p:cNvSpPr/>
          <p:nvPr/>
        </p:nvSpPr>
        <p:spPr>
          <a:xfrm>
            <a:off x="216398" y="170323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58EAF37-3AE1-4415-A695-F1F38F7E2501}"/>
              </a:ext>
            </a:extLst>
          </p:cNvPr>
          <p:cNvSpPr/>
          <p:nvPr/>
        </p:nvSpPr>
        <p:spPr>
          <a:xfrm>
            <a:off x="207690" y="368813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29D97832-73BA-4076-A8F5-D264DDC7B804}"/>
              </a:ext>
            </a:extLst>
          </p:cNvPr>
          <p:cNvSpPr txBox="1"/>
          <p:nvPr/>
        </p:nvSpPr>
        <p:spPr>
          <a:xfrm>
            <a:off x="285488" y="4535364"/>
            <a:ext cx="166067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Provide the Facility Code</a:t>
            </a:r>
          </a:p>
        </p:txBody>
      </p:sp>
      <p:sp>
        <p:nvSpPr>
          <p:cNvPr id="14" name="TextBox 13">
            <a:extLst>
              <a:ext uri="{FF2B5EF4-FFF2-40B4-BE49-F238E27FC236}">
                <a16:creationId xmlns:a16="http://schemas.microsoft.com/office/drawing/2014/main" id="{01ECF5E6-CC49-429A-AD8C-754EF09EE061}"/>
              </a:ext>
            </a:extLst>
          </p:cNvPr>
          <p:cNvSpPr txBox="1"/>
          <p:nvPr/>
        </p:nvSpPr>
        <p:spPr>
          <a:xfrm>
            <a:off x="5036079" y="4253062"/>
            <a:ext cx="188354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cxnSp>
        <p:nvCxnSpPr>
          <p:cNvPr id="15" name="Straight Arrow Connector 14">
            <a:extLst>
              <a:ext uri="{FF2B5EF4-FFF2-40B4-BE49-F238E27FC236}">
                <a16:creationId xmlns:a16="http://schemas.microsoft.com/office/drawing/2014/main" id="{72333509-0496-49C6-9FED-0F7B042BF3DB}"/>
              </a:ext>
            </a:extLst>
          </p:cNvPr>
          <p:cNvCxnSpPr>
            <a:cxnSpLocks/>
          </p:cNvCxnSpPr>
          <p:nvPr/>
        </p:nvCxnSpPr>
        <p:spPr>
          <a:xfrm>
            <a:off x="746874" y="1388839"/>
            <a:ext cx="1891016" cy="19868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3A73E405-A7D8-42A8-ADE9-4388F6A4E5B9}"/>
              </a:ext>
            </a:extLst>
          </p:cNvPr>
          <p:cNvSpPr/>
          <p:nvPr/>
        </p:nvSpPr>
        <p:spPr>
          <a:xfrm>
            <a:off x="207690" y="70174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0EF0A63B-DA8C-44DC-836F-CCBB1A90B322}"/>
              </a:ext>
            </a:extLst>
          </p:cNvPr>
          <p:cNvCxnSpPr>
            <a:cxnSpLocks/>
          </p:cNvCxnSpPr>
          <p:nvPr/>
        </p:nvCxnSpPr>
        <p:spPr>
          <a:xfrm flipV="1">
            <a:off x="807636" y="1985007"/>
            <a:ext cx="1830254" cy="320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379CCD69-9431-4689-8CE3-78460E3A387E}"/>
              </a:ext>
            </a:extLst>
          </p:cNvPr>
          <p:cNvCxnSpPr>
            <a:cxnSpLocks/>
          </p:cNvCxnSpPr>
          <p:nvPr/>
        </p:nvCxnSpPr>
        <p:spPr>
          <a:xfrm flipV="1">
            <a:off x="887896" y="1708012"/>
            <a:ext cx="5774161" cy="231690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3B5E8943-EDC5-4FDA-A648-7FC55D679C43}"/>
              </a:ext>
            </a:extLst>
          </p:cNvPr>
          <p:cNvCxnSpPr>
            <a:cxnSpLocks/>
          </p:cNvCxnSpPr>
          <p:nvPr/>
        </p:nvCxnSpPr>
        <p:spPr>
          <a:xfrm flipV="1">
            <a:off x="4640407" y="2697514"/>
            <a:ext cx="1930210" cy="14799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96329E39-5C4F-4CA0-8E4D-FCD1B84576DD}"/>
              </a:ext>
            </a:extLst>
          </p:cNvPr>
          <p:cNvSpPr/>
          <p:nvPr/>
        </p:nvSpPr>
        <p:spPr>
          <a:xfrm>
            <a:off x="4296369" y="407196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6C83605-851E-4472-884C-264DB5A05E59}"/>
              </a:ext>
            </a:extLst>
          </p:cNvPr>
          <p:cNvSpPr/>
          <p:nvPr/>
        </p:nvSpPr>
        <p:spPr>
          <a:xfrm>
            <a:off x="2637889" y="1501339"/>
            <a:ext cx="2521939" cy="25552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1C8834B-DBE6-4F28-82B4-6C8E2E70B39E}"/>
              </a:ext>
            </a:extLst>
          </p:cNvPr>
          <p:cNvSpPr/>
          <p:nvPr/>
        </p:nvSpPr>
        <p:spPr>
          <a:xfrm>
            <a:off x="2653077" y="1862431"/>
            <a:ext cx="2506751" cy="31522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6BE95BA-EA75-46AA-AFBB-252F2B8577F1}"/>
              </a:ext>
            </a:extLst>
          </p:cNvPr>
          <p:cNvSpPr/>
          <p:nvPr/>
        </p:nvSpPr>
        <p:spPr>
          <a:xfrm>
            <a:off x="6677244" y="1474465"/>
            <a:ext cx="1719881" cy="30496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9C64D19-A61F-41E3-A0D4-D9700BB75F12}"/>
              </a:ext>
            </a:extLst>
          </p:cNvPr>
          <p:cNvSpPr/>
          <p:nvPr/>
        </p:nvSpPr>
        <p:spPr>
          <a:xfrm>
            <a:off x="6508928" y="2296470"/>
            <a:ext cx="519670" cy="30496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712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F2268-C7A9-466F-875A-C39E2419D500}"/>
              </a:ext>
            </a:extLst>
          </p:cNvPr>
          <p:cNvSpPr>
            <a:spLocks noGrp="1"/>
          </p:cNvSpPr>
          <p:nvPr>
            <p:ph type="title"/>
          </p:nvPr>
        </p:nvSpPr>
        <p:spPr/>
        <p:txBody>
          <a:bodyPr>
            <a:normAutofit fontScale="90000"/>
          </a:bodyPr>
          <a:lstStyle/>
          <a:p>
            <a:r>
              <a:rPr lang="en-US" dirty="0"/>
              <a:t>Auto-generated Email</a:t>
            </a:r>
          </a:p>
        </p:txBody>
      </p:sp>
      <p:sp>
        <p:nvSpPr>
          <p:cNvPr id="4" name="Slide Number Placeholder 3">
            <a:extLst>
              <a:ext uri="{FF2B5EF4-FFF2-40B4-BE49-F238E27FC236}">
                <a16:creationId xmlns:a16="http://schemas.microsoft.com/office/drawing/2014/main" id="{7530E22A-2A39-4C48-B40F-2744612C67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A98A18F-1CB3-4977-9F3A-CFE79F8EBDC3}"/>
              </a:ext>
            </a:extLst>
          </p:cNvPr>
          <p:cNvPicPr>
            <a:picLocks noChangeAspect="1"/>
          </p:cNvPicPr>
          <p:nvPr/>
        </p:nvPicPr>
        <p:blipFill>
          <a:blip r:embed="rId3"/>
          <a:stretch>
            <a:fillRect/>
          </a:stretch>
        </p:blipFill>
        <p:spPr>
          <a:xfrm>
            <a:off x="690527" y="1489212"/>
            <a:ext cx="7762946" cy="3879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483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Functionality: My Authorizations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0"/>
              </a:spcBef>
              <a:spcAft>
                <a:spcPct val="0"/>
              </a:spcAft>
              <a:buNone/>
              <a:defRPr/>
            </a:pPr>
            <a:r>
              <a:rPr lang="en-US" altLang="en-US" sz="1800" dirty="0">
                <a:solidFill>
                  <a:srgbClr val="C00000"/>
                </a:solidFill>
                <a:cs typeface="Arial" panose="020B0604020202020204" pitchFamily="34" charset="0"/>
              </a:rPr>
              <a:t>Updated: August 12, 2019</a:t>
            </a:r>
          </a:p>
        </p:txBody>
      </p:sp>
    </p:spTree>
    <p:extLst>
      <p:ext uri="{BB962C8B-B14F-4D97-AF65-F5344CB8AC3E}">
        <p14:creationId xmlns:p14="http://schemas.microsoft.com/office/powerpoint/2010/main" val="44203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151488" y="2445314"/>
            <a:ext cx="6716902" cy="1785104"/>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Access the My Authorizations Module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Cancel an Authorization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View a PDF of an Authorization</a:t>
            </a:r>
          </a:p>
        </p:txBody>
      </p:sp>
    </p:spTree>
    <p:extLst>
      <p:ext uri="{BB962C8B-B14F-4D97-AF65-F5344CB8AC3E}">
        <p14:creationId xmlns:p14="http://schemas.microsoft.com/office/powerpoint/2010/main" val="423987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F2268-C7A9-466F-875A-C39E2419D500}"/>
              </a:ext>
            </a:extLst>
          </p:cNvPr>
          <p:cNvSpPr>
            <a:spLocks noGrp="1"/>
          </p:cNvSpPr>
          <p:nvPr>
            <p:ph type="title"/>
          </p:nvPr>
        </p:nvSpPr>
        <p:spPr/>
        <p:txBody>
          <a:bodyPr>
            <a:normAutofit fontScale="90000"/>
          </a:bodyPr>
          <a:lstStyle/>
          <a:p>
            <a:r>
              <a:rPr lang="en-US" dirty="0"/>
              <a:t>My Authorizations</a:t>
            </a:r>
          </a:p>
        </p:txBody>
      </p:sp>
      <p:sp>
        <p:nvSpPr>
          <p:cNvPr id="4" name="Slide Number Placeholder 3">
            <a:extLst>
              <a:ext uri="{FF2B5EF4-FFF2-40B4-BE49-F238E27FC236}">
                <a16:creationId xmlns:a16="http://schemas.microsoft.com/office/drawing/2014/main" id="{7530E22A-2A39-4C48-B40F-2744612C67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id="{DC261459-3076-4BD8-A7BA-1B34FD9928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73890" y="1037236"/>
            <a:ext cx="4649902" cy="2505364"/>
          </a:xfrm>
        </p:spPr>
      </p:pic>
      <p:pic>
        <p:nvPicPr>
          <p:cNvPr id="7" name="Picture 6" descr="This shows the My Authorizations Button in the left navigation bar.">
            <a:extLst>
              <a:ext uri="{FF2B5EF4-FFF2-40B4-BE49-F238E27FC236}">
                <a16:creationId xmlns:a16="http://schemas.microsoft.com/office/drawing/2014/main" id="{71180F19-CCF7-4A37-9DB2-5D7384BFF9A8}"/>
              </a:ext>
            </a:extLst>
          </p:cNvPr>
          <p:cNvPicPr/>
          <p:nvPr/>
        </p:nvPicPr>
        <p:blipFill>
          <a:blip r:embed="rId4">
            <a:extLst>
              <a:ext uri="{28A0092B-C50C-407E-A947-70E740481C1C}">
                <a14:useLocalDpi xmlns:a14="http://schemas.microsoft.com/office/drawing/2010/main" val="0"/>
              </a:ext>
            </a:extLst>
          </a:blip>
          <a:stretch>
            <a:fillRect/>
          </a:stretch>
        </p:blipFill>
        <p:spPr>
          <a:xfrm>
            <a:off x="2323328" y="812602"/>
            <a:ext cx="2590165" cy="3180715"/>
          </a:xfrm>
          <a:prstGeom prst="rect">
            <a:avLst/>
          </a:prstGeom>
          <a:ln>
            <a:solidFill>
              <a:schemeClr val="accent2"/>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997AC790-B4BA-4951-8612-6F61B2B4EA3B}"/>
              </a:ext>
            </a:extLst>
          </p:cNvPr>
          <p:cNvSpPr/>
          <p:nvPr/>
        </p:nvSpPr>
        <p:spPr>
          <a:xfrm>
            <a:off x="2413269" y="3429000"/>
            <a:ext cx="1485631" cy="26035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F19C4BD-BE1F-4A7A-9AEE-000C3E429FE9}"/>
              </a:ext>
            </a:extLst>
          </p:cNvPr>
          <p:cNvSpPr/>
          <p:nvPr/>
        </p:nvSpPr>
        <p:spPr>
          <a:xfrm>
            <a:off x="2323328" y="2222500"/>
            <a:ext cx="2590165" cy="31750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E5D5F55-CE61-44D9-A926-572C5EC65EFF}"/>
              </a:ext>
            </a:extLst>
          </p:cNvPr>
          <p:cNvSpPr txBox="1"/>
          <p:nvPr/>
        </p:nvSpPr>
        <p:spPr>
          <a:xfrm>
            <a:off x="161672" y="1590550"/>
            <a:ext cx="1986442"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“Process Work” from the Navigation Menu</a:t>
            </a:r>
          </a:p>
        </p:txBody>
      </p:sp>
      <p:sp>
        <p:nvSpPr>
          <p:cNvPr id="12" name="TextBox 11">
            <a:extLst>
              <a:ext uri="{FF2B5EF4-FFF2-40B4-BE49-F238E27FC236}">
                <a16:creationId xmlns:a16="http://schemas.microsoft.com/office/drawing/2014/main" id="{795A736D-6243-4E97-8DD9-563EAB70CC0B}"/>
              </a:ext>
            </a:extLst>
          </p:cNvPr>
          <p:cNvSpPr txBox="1"/>
          <p:nvPr/>
        </p:nvSpPr>
        <p:spPr>
          <a:xfrm>
            <a:off x="156537" y="3489221"/>
            <a:ext cx="1986442"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“My Authorizations” button</a:t>
            </a:r>
          </a:p>
        </p:txBody>
      </p:sp>
      <p:pic>
        <p:nvPicPr>
          <p:cNvPr id="14" name="Picture 13" descr="This shows a list of invoices and their status.">
            <a:extLst>
              <a:ext uri="{FF2B5EF4-FFF2-40B4-BE49-F238E27FC236}">
                <a16:creationId xmlns:a16="http://schemas.microsoft.com/office/drawing/2014/main" id="{E252BC65-44BB-4AEC-ACD5-51AD46F04C2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844800" y="4882317"/>
            <a:ext cx="6034087" cy="73872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91E8CF2A-A452-4FCD-86DE-576A616F5332}"/>
              </a:ext>
            </a:extLst>
          </p:cNvPr>
          <p:cNvSpPr txBox="1"/>
          <p:nvPr/>
        </p:nvSpPr>
        <p:spPr>
          <a:xfrm>
            <a:off x="139040" y="5721316"/>
            <a:ext cx="8931935"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 list of your Authorizations is displayed in the Workspace entitled My Authorizations Report </a:t>
            </a:r>
          </a:p>
        </p:txBody>
      </p:sp>
      <p:cxnSp>
        <p:nvCxnSpPr>
          <p:cNvPr id="17" name="Straight Arrow Connector 16">
            <a:extLst>
              <a:ext uri="{FF2B5EF4-FFF2-40B4-BE49-F238E27FC236}">
                <a16:creationId xmlns:a16="http://schemas.microsoft.com/office/drawing/2014/main" id="{7950BC19-FBC3-4919-B39E-DAEE19C13E82}"/>
              </a:ext>
            </a:extLst>
          </p:cNvPr>
          <p:cNvCxnSpPr>
            <a:cxnSpLocks/>
          </p:cNvCxnSpPr>
          <p:nvPr/>
        </p:nvCxnSpPr>
        <p:spPr>
          <a:xfrm>
            <a:off x="483059" y="936168"/>
            <a:ext cx="3415841" cy="123222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Oval 10">
            <a:extLst>
              <a:ext uri="{FF2B5EF4-FFF2-40B4-BE49-F238E27FC236}">
                <a16:creationId xmlns:a16="http://schemas.microsoft.com/office/drawing/2014/main" id="{2A13371E-80F3-42D3-BE86-B39F4A080E12}"/>
              </a:ext>
            </a:extLst>
          </p:cNvPr>
          <p:cNvSpPr/>
          <p:nvPr/>
        </p:nvSpPr>
        <p:spPr>
          <a:xfrm>
            <a:off x="207690" y="70174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9D94C7F1-E4FB-479D-85C2-926347BE0047}"/>
              </a:ext>
            </a:extLst>
          </p:cNvPr>
          <p:cNvCxnSpPr>
            <a:cxnSpLocks/>
          </p:cNvCxnSpPr>
          <p:nvPr/>
        </p:nvCxnSpPr>
        <p:spPr>
          <a:xfrm>
            <a:off x="627689" y="3045818"/>
            <a:ext cx="1695639" cy="4206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A5C5859F-1322-45CC-B0E3-A1E3218DD8EC}"/>
              </a:ext>
            </a:extLst>
          </p:cNvPr>
          <p:cNvSpPr/>
          <p:nvPr/>
        </p:nvSpPr>
        <p:spPr>
          <a:xfrm>
            <a:off x="156537" y="256798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Arrow Connector 19">
            <a:extLst>
              <a:ext uri="{FF2B5EF4-FFF2-40B4-BE49-F238E27FC236}">
                <a16:creationId xmlns:a16="http://schemas.microsoft.com/office/drawing/2014/main" id="{30EC36FA-FC60-4971-AB93-F3DDBD6FC638}"/>
              </a:ext>
            </a:extLst>
          </p:cNvPr>
          <p:cNvCxnSpPr>
            <a:cxnSpLocks/>
          </p:cNvCxnSpPr>
          <p:nvPr/>
        </p:nvCxnSpPr>
        <p:spPr>
          <a:xfrm flipV="1">
            <a:off x="547713" y="5194462"/>
            <a:ext cx="2074840" cy="908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2" name="Rectangle 21">
            <a:extLst>
              <a:ext uri="{FF2B5EF4-FFF2-40B4-BE49-F238E27FC236}">
                <a16:creationId xmlns:a16="http://schemas.microsoft.com/office/drawing/2014/main" id="{D456A18A-1569-4903-861C-20628A73CE7E}"/>
              </a:ext>
            </a:extLst>
          </p:cNvPr>
          <p:cNvSpPr/>
          <p:nvPr/>
        </p:nvSpPr>
        <p:spPr>
          <a:xfrm>
            <a:off x="2789059" y="4882317"/>
            <a:ext cx="6134733" cy="70380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3B837E72-463F-48B0-89B6-ECD4D9C34E9B}"/>
              </a:ext>
            </a:extLst>
          </p:cNvPr>
          <p:cNvSpPr/>
          <p:nvPr/>
        </p:nvSpPr>
        <p:spPr>
          <a:xfrm>
            <a:off x="139040" y="4838824"/>
            <a:ext cx="643244" cy="74729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563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29A9B-E3B6-4FD9-8DB2-71AD865CC587}"/>
              </a:ext>
            </a:extLst>
          </p:cNvPr>
          <p:cNvSpPr>
            <a:spLocks noGrp="1"/>
          </p:cNvSpPr>
          <p:nvPr>
            <p:ph type="title"/>
          </p:nvPr>
        </p:nvSpPr>
        <p:spPr/>
        <p:txBody>
          <a:bodyPr>
            <a:normAutofit fontScale="90000"/>
          </a:bodyPr>
          <a:lstStyle/>
          <a:p>
            <a:r>
              <a:rPr lang="en-US" dirty="0"/>
              <a:t>Filtering Authorizations</a:t>
            </a:r>
          </a:p>
        </p:txBody>
      </p:sp>
      <p:sp>
        <p:nvSpPr>
          <p:cNvPr id="4" name="Slide Number Placeholder 3">
            <a:extLst>
              <a:ext uri="{FF2B5EF4-FFF2-40B4-BE49-F238E27FC236}">
                <a16:creationId xmlns:a16="http://schemas.microsoft.com/office/drawing/2014/main" id="{B475DA50-1786-4A94-A6CD-949F9E1E130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a list of authorizations assigned to you.">
            <a:extLst>
              <a:ext uri="{FF2B5EF4-FFF2-40B4-BE49-F238E27FC236}">
                <a16:creationId xmlns:a16="http://schemas.microsoft.com/office/drawing/2014/main" id="{EC854788-3A97-4506-9852-0AD75D57EB2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7857" y="1016412"/>
            <a:ext cx="6898943" cy="1139934"/>
          </a:xfrm>
          <a:prstGeom prst="rect">
            <a:avLst/>
          </a:prstGeom>
          <a:ln>
            <a:noFill/>
          </a:ln>
          <a:effectLst>
            <a:outerShdw blurRad="292100" dist="139700" dir="2700000" algn="tl" rotWithShape="0">
              <a:srgbClr val="333333">
                <a:alpha val="65000"/>
              </a:srgbClr>
            </a:outerShdw>
          </a:effectLst>
        </p:spPr>
      </p:pic>
      <p:pic>
        <p:nvPicPr>
          <p:cNvPr id="7" name="Picture 6" descr="This shows the second social security number checked.">
            <a:extLst>
              <a:ext uri="{FF2B5EF4-FFF2-40B4-BE49-F238E27FC236}">
                <a16:creationId xmlns:a16="http://schemas.microsoft.com/office/drawing/2014/main" id="{4647BF1C-563C-46E4-BD9E-9F22750375DF}"/>
              </a:ext>
            </a:extLst>
          </p:cNvPr>
          <p:cNvPicPr/>
          <p:nvPr/>
        </p:nvPicPr>
        <p:blipFill>
          <a:blip r:embed="rId4">
            <a:extLst>
              <a:ext uri="{28A0092B-C50C-407E-A947-70E740481C1C}">
                <a14:useLocalDpi xmlns:a14="http://schemas.microsoft.com/office/drawing/2010/main" val="0"/>
              </a:ext>
            </a:extLst>
          </a:blip>
          <a:stretch>
            <a:fillRect/>
          </a:stretch>
        </p:blipFill>
        <p:spPr>
          <a:xfrm>
            <a:off x="6550925" y="2299741"/>
            <a:ext cx="1839002" cy="2401914"/>
          </a:xfrm>
          <a:prstGeom prst="rect">
            <a:avLst/>
          </a:prstGeom>
          <a:ln>
            <a:noFill/>
          </a:ln>
          <a:effectLst>
            <a:outerShdw blurRad="292100" dist="139700" dir="2700000" algn="tl" rotWithShape="0">
              <a:srgbClr val="333333">
                <a:alpha val="65000"/>
              </a:srgbClr>
            </a:outerShdw>
          </a:effectLst>
        </p:spPr>
      </p:pic>
      <p:pic>
        <p:nvPicPr>
          <p:cNvPr id="8" name="Picture 7" descr="This shows the search results when the report is filtered by the selected Social Security number.">
            <a:extLst>
              <a:ext uri="{FF2B5EF4-FFF2-40B4-BE49-F238E27FC236}">
                <a16:creationId xmlns:a16="http://schemas.microsoft.com/office/drawing/2014/main" id="{0D7B08A5-6849-4980-85C9-7B38FF995AF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787857" y="4874345"/>
            <a:ext cx="6898943" cy="113993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10CFD39-56DA-4487-8053-B0B0F7DBB927}"/>
              </a:ext>
            </a:extLst>
          </p:cNvPr>
          <p:cNvSpPr txBox="1"/>
          <p:nvPr/>
        </p:nvSpPr>
        <p:spPr>
          <a:xfrm>
            <a:off x="135813" y="1670794"/>
            <a:ext cx="1515566"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dropdown arrow for the column you want to filter</a:t>
            </a:r>
          </a:p>
        </p:txBody>
      </p:sp>
      <p:cxnSp>
        <p:nvCxnSpPr>
          <p:cNvPr id="10" name="Straight Arrow Connector 9">
            <a:extLst>
              <a:ext uri="{FF2B5EF4-FFF2-40B4-BE49-F238E27FC236}">
                <a16:creationId xmlns:a16="http://schemas.microsoft.com/office/drawing/2014/main" id="{1E65927C-A963-497A-98B7-3C983DFB9CD0}"/>
              </a:ext>
            </a:extLst>
          </p:cNvPr>
          <p:cNvCxnSpPr>
            <a:cxnSpLocks/>
          </p:cNvCxnSpPr>
          <p:nvPr/>
        </p:nvCxnSpPr>
        <p:spPr>
          <a:xfrm>
            <a:off x="846849" y="1016412"/>
            <a:ext cx="2196602" cy="3316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Oval 10">
            <a:extLst>
              <a:ext uri="{FF2B5EF4-FFF2-40B4-BE49-F238E27FC236}">
                <a16:creationId xmlns:a16="http://schemas.microsoft.com/office/drawing/2014/main" id="{6F2DD1EA-BAD5-4B09-B4DE-F8C72184114A}"/>
              </a:ext>
            </a:extLst>
          </p:cNvPr>
          <p:cNvSpPr/>
          <p:nvPr/>
        </p:nvSpPr>
        <p:spPr>
          <a:xfrm>
            <a:off x="181831" y="78199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8A58299-3AB6-46BD-971F-B256CBF06588}"/>
              </a:ext>
            </a:extLst>
          </p:cNvPr>
          <p:cNvSpPr/>
          <p:nvPr/>
        </p:nvSpPr>
        <p:spPr>
          <a:xfrm>
            <a:off x="3179928" y="1252771"/>
            <a:ext cx="173061" cy="22860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EF989FE-FD88-44E5-AA78-796AD856F181}"/>
              </a:ext>
            </a:extLst>
          </p:cNvPr>
          <p:cNvSpPr/>
          <p:nvPr/>
        </p:nvSpPr>
        <p:spPr>
          <a:xfrm>
            <a:off x="6478326" y="2665364"/>
            <a:ext cx="1485631" cy="26035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127D5C8-D6DC-4A64-8DAC-73A6F5D95032}"/>
              </a:ext>
            </a:extLst>
          </p:cNvPr>
          <p:cNvSpPr/>
          <p:nvPr/>
        </p:nvSpPr>
        <p:spPr>
          <a:xfrm>
            <a:off x="6933063" y="4397475"/>
            <a:ext cx="537363" cy="26035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94CC6A6-3A5A-430B-A60B-6D03638700B6}"/>
              </a:ext>
            </a:extLst>
          </p:cNvPr>
          <p:cNvSpPr/>
          <p:nvPr/>
        </p:nvSpPr>
        <p:spPr>
          <a:xfrm>
            <a:off x="2943556" y="5183961"/>
            <a:ext cx="354842" cy="83031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7D5BCD0-76EF-4B15-A801-B16DEA21B331}"/>
              </a:ext>
            </a:extLst>
          </p:cNvPr>
          <p:cNvSpPr txBox="1"/>
          <p:nvPr/>
        </p:nvSpPr>
        <p:spPr>
          <a:xfrm>
            <a:off x="3352989" y="3148122"/>
            <a:ext cx="2950199"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In the list option window, select the checkbox option you want to filter by</a:t>
            </a:r>
          </a:p>
        </p:txBody>
      </p:sp>
      <p:cxnSp>
        <p:nvCxnSpPr>
          <p:cNvPr id="19" name="Straight Arrow Connector 18">
            <a:extLst>
              <a:ext uri="{FF2B5EF4-FFF2-40B4-BE49-F238E27FC236}">
                <a16:creationId xmlns:a16="http://schemas.microsoft.com/office/drawing/2014/main" id="{F5A0955C-A6B8-46C6-B271-81F89C4FA7D8}"/>
              </a:ext>
            </a:extLst>
          </p:cNvPr>
          <p:cNvCxnSpPr>
            <a:cxnSpLocks/>
          </p:cNvCxnSpPr>
          <p:nvPr/>
        </p:nvCxnSpPr>
        <p:spPr>
          <a:xfrm>
            <a:off x="4534027" y="2547240"/>
            <a:ext cx="1839002" cy="26035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Oval 19">
            <a:extLst>
              <a:ext uri="{FF2B5EF4-FFF2-40B4-BE49-F238E27FC236}">
                <a16:creationId xmlns:a16="http://schemas.microsoft.com/office/drawing/2014/main" id="{9ACB3D41-DD0A-444F-87C4-6D401CA0B68E}"/>
              </a:ext>
            </a:extLst>
          </p:cNvPr>
          <p:cNvSpPr/>
          <p:nvPr/>
        </p:nvSpPr>
        <p:spPr>
          <a:xfrm>
            <a:off x="3869009" y="231282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A3AA5C6-2069-4B3E-BC46-61D599BEE2F8}"/>
              </a:ext>
            </a:extLst>
          </p:cNvPr>
          <p:cNvSpPr txBox="1"/>
          <p:nvPr/>
        </p:nvSpPr>
        <p:spPr>
          <a:xfrm>
            <a:off x="2035129" y="4266147"/>
            <a:ext cx="1515566"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“Apply”</a:t>
            </a:r>
          </a:p>
        </p:txBody>
      </p:sp>
      <p:cxnSp>
        <p:nvCxnSpPr>
          <p:cNvPr id="23" name="Straight Arrow Connector 22">
            <a:extLst>
              <a:ext uri="{FF2B5EF4-FFF2-40B4-BE49-F238E27FC236}">
                <a16:creationId xmlns:a16="http://schemas.microsoft.com/office/drawing/2014/main" id="{BDA30DB0-4A6B-495A-8F70-E44C07CC922C}"/>
              </a:ext>
            </a:extLst>
          </p:cNvPr>
          <p:cNvCxnSpPr>
            <a:cxnSpLocks/>
          </p:cNvCxnSpPr>
          <p:nvPr/>
        </p:nvCxnSpPr>
        <p:spPr>
          <a:xfrm>
            <a:off x="2631486" y="4036116"/>
            <a:ext cx="4165099" cy="5175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Oval 23">
            <a:extLst>
              <a:ext uri="{FF2B5EF4-FFF2-40B4-BE49-F238E27FC236}">
                <a16:creationId xmlns:a16="http://schemas.microsoft.com/office/drawing/2014/main" id="{627A1BC3-C966-4CDC-BA79-324242163A2A}"/>
              </a:ext>
            </a:extLst>
          </p:cNvPr>
          <p:cNvSpPr/>
          <p:nvPr/>
        </p:nvSpPr>
        <p:spPr>
          <a:xfrm>
            <a:off x="2081147" y="337734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57B4B9F7-3B95-4286-96A9-F4B8CD36FBF1}"/>
              </a:ext>
            </a:extLst>
          </p:cNvPr>
          <p:cNvSpPr txBox="1"/>
          <p:nvPr/>
        </p:nvSpPr>
        <p:spPr>
          <a:xfrm>
            <a:off x="97142" y="4525456"/>
            <a:ext cx="1576432"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Only authorizations containing that option displays</a:t>
            </a:r>
          </a:p>
        </p:txBody>
      </p:sp>
      <p:cxnSp>
        <p:nvCxnSpPr>
          <p:cNvPr id="27" name="Straight Arrow Connector 26">
            <a:extLst>
              <a:ext uri="{FF2B5EF4-FFF2-40B4-BE49-F238E27FC236}">
                <a16:creationId xmlns:a16="http://schemas.microsoft.com/office/drawing/2014/main" id="{8752D182-2CA5-4586-A155-DAD3FD5E678A}"/>
              </a:ext>
            </a:extLst>
          </p:cNvPr>
          <p:cNvCxnSpPr>
            <a:cxnSpLocks/>
          </p:cNvCxnSpPr>
          <p:nvPr/>
        </p:nvCxnSpPr>
        <p:spPr>
          <a:xfrm>
            <a:off x="808178" y="3871074"/>
            <a:ext cx="1937987" cy="134139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Oval 27">
            <a:extLst>
              <a:ext uri="{FF2B5EF4-FFF2-40B4-BE49-F238E27FC236}">
                <a16:creationId xmlns:a16="http://schemas.microsoft.com/office/drawing/2014/main" id="{36935B73-7845-4B87-9FC6-030730FC19E0}"/>
              </a:ext>
            </a:extLst>
          </p:cNvPr>
          <p:cNvSpPr/>
          <p:nvPr/>
        </p:nvSpPr>
        <p:spPr>
          <a:xfrm>
            <a:off x="143160" y="363665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42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88E2E2-E6CD-4488-BA17-CEC7F24BA732}"/>
              </a:ext>
            </a:extLst>
          </p:cNvPr>
          <p:cNvSpPr>
            <a:spLocks noGrp="1"/>
          </p:cNvSpPr>
          <p:nvPr>
            <p:ph idx="1"/>
          </p:nvPr>
        </p:nvSpPr>
        <p:spPr>
          <a:xfrm>
            <a:off x="457200" y="990600"/>
            <a:ext cx="5068884" cy="4525963"/>
          </a:xfrm>
        </p:spPr>
        <p:txBody>
          <a:bodyPr>
            <a:normAutofit/>
          </a:bodyPr>
          <a:lstStyle/>
          <a:p>
            <a:pPr marL="0" indent="0">
              <a:buNone/>
            </a:pPr>
            <a:r>
              <a:rPr lang="en-US" sz="1800" dirty="0">
                <a:ea typeface="Segoe UI" panose="020B0502040204020203" pitchFamily="34" charset="0"/>
                <a:cs typeface="Segoe UI" panose="020B0502040204020203" pitchFamily="34" charset="0"/>
              </a:rPr>
              <a:t>IPPS is an electronic invoicing platform which will enable vendors to receive electronic authorizations from and submit electronic invoices directly to VR&amp;E. </a:t>
            </a:r>
          </a:p>
          <a:p>
            <a:pPr marL="0" indent="0">
              <a:buNone/>
            </a:pPr>
            <a:endParaRPr lang="en-US" sz="1800" dirty="0">
              <a:ea typeface="Segoe UI" panose="020B0502040204020203" pitchFamily="34" charset="0"/>
              <a:cs typeface="Segoe UI" panose="020B0502040204020203" pitchFamily="34" charset="0"/>
            </a:endParaRPr>
          </a:p>
          <a:p>
            <a:pPr marL="0" indent="0">
              <a:buNone/>
            </a:pPr>
            <a:r>
              <a:rPr lang="en-US" sz="1800" dirty="0">
                <a:ea typeface="Segoe UI" panose="020B0502040204020203" pitchFamily="34" charset="0"/>
                <a:cs typeface="Segoe UI" panose="020B0502040204020203" pitchFamily="34" charset="0"/>
              </a:rPr>
              <a:t>Once implemented, this capability will standardize and streamline the invoice payment process, and significantly reduce the amount of time needed to receive, process, and pay vendors.</a:t>
            </a:r>
          </a:p>
          <a:p>
            <a:pPr marL="0" indent="0">
              <a:buNone/>
            </a:pPr>
            <a:endParaRPr lang="en-US" sz="1800" dirty="0">
              <a:ea typeface="Segoe UI" panose="020B0502040204020203" pitchFamily="34" charset="0"/>
              <a:cs typeface="Segoe UI" panose="020B0502040204020203" pitchFamily="34" charset="0"/>
            </a:endParaRPr>
          </a:p>
          <a:p>
            <a:pPr marL="0" indent="0">
              <a:buNone/>
            </a:pPr>
            <a:r>
              <a:rPr lang="en-US" sz="1800" dirty="0">
                <a:ea typeface="Segoe UI" panose="020B0502040204020203" pitchFamily="34" charset="0"/>
                <a:cs typeface="Segoe UI" panose="020B0502040204020203" pitchFamily="34" charset="0"/>
              </a:rPr>
              <a:t>Projected Savings:</a:t>
            </a:r>
          </a:p>
          <a:p>
            <a:r>
              <a:rPr lang="en-US" sz="1800" dirty="0">
                <a:ea typeface="Segoe UI" panose="020B0502040204020203" pitchFamily="34" charset="0"/>
                <a:cs typeface="Segoe UI" panose="020B0502040204020203" pitchFamily="34" charset="0"/>
              </a:rPr>
              <a:t>90% savings in payment processing time by implementing IPPS.</a:t>
            </a:r>
          </a:p>
          <a:p>
            <a:endParaRPr lang="en-US" sz="18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7E5F937A-DB94-4A21-896A-1F31FBDBDBE2}"/>
              </a:ext>
            </a:extLst>
          </p:cNvPr>
          <p:cNvSpPr>
            <a:spLocks noGrp="1"/>
          </p:cNvSpPr>
          <p:nvPr>
            <p:ph type="title"/>
          </p:nvPr>
        </p:nvSpPr>
        <p:spPr/>
        <p:txBody>
          <a:bodyPr>
            <a:normAutofit fontScale="90000"/>
          </a:bodyPr>
          <a:lstStyle/>
          <a:p>
            <a:r>
              <a:rPr lang="en-US" dirty="0"/>
              <a:t>Invoice Payment Processing System (IPPS)</a:t>
            </a:r>
          </a:p>
        </p:txBody>
      </p:sp>
      <p:sp>
        <p:nvSpPr>
          <p:cNvPr id="8" name="Slide Number Placeholder 3">
            <a:extLst>
              <a:ext uri="{FF2B5EF4-FFF2-40B4-BE49-F238E27FC236}">
                <a16:creationId xmlns:a16="http://schemas.microsoft.com/office/drawing/2014/main" id="{67D25D4D-E857-4051-9F8A-55A4D69B86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3F7EB43-502F-4E13-A527-62E5941E553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25876" y="1752494"/>
            <a:ext cx="3353011" cy="3353011"/>
          </a:xfrm>
          <a:prstGeom prst="rect">
            <a:avLst/>
          </a:prstGeom>
        </p:spPr>
      </p:pic>
    </p:spTree>
    <p:extLst>
      <p:ext uri="{BB962C8B-B14F-4D97-AF65-F5344CB8AC3E}">
        <p14:creationId xmlns:p14="http://schemas.microsoft.com/office/powerpoint/2010/main" val="189893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E360042-B0B6-43A2-A282-D13E70AF1C60}"/>
              </a:ext>
            </a:extLst>
          </p:cNvPr>
          <p:cNvCxnSpPr>
            <a:cxnSpLocks/>
          </p:cNvCxnSpPr>
          <p:nvPr/>
        </p:nvCxnSpPr>
        <p:spPr>
          <a:xfrm>
            <a:off x="3106582" y="3221736"/>
            <a:ext cx="1809002" cy="12971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 name="Title 2">
            <a:extLst>
              <a:ext uri="{FF2B5EF4-FFF2-40B4-BE49-F238E27FC236}">
                <a16:creationId xmlns:a16="http://schemas.microsoft.com/office/drawing/2014/main" id="{3DACDD30-F9CF-4CCF-96AE-4E51EC9A4AC0}"/>
              </a:ext>
            </a:extLst>
          </p:cNvPr>
          <p:cNvSpPr>
            <a:spLocks noGrp="1"/>
          </p:cNvSpPr>
          <p:nvPr>
            <p:ph type="title"/>
          </p:nvPr>
        </p:nvSpPr>
        <p:spPr/>
        <p:txBody>
          <a:bodyPr>
            <a:normAutofit fontScale="90000"/>
          </a:bodyPr>
          <a:lstStyle/>
          <a:p>
            <a:r>
              <a:rPr lang="en-US" dirty="0"/>
              <a:t>Searching the Authorization Report</a:t>
            </a:r>
          </a:p>
        </p:txBody>
      </p:sp>
      <p:sp>
        <p:nvSpPr>
          <p:cNvPr id="4" name="Slide Number Placeholder 3">
            <a:extLst>
              <a:ext uri="{FF2B5EF4-FFF2-40B4-BE49-F238E27FC236}">
                <a16:creationId xmlns:a16="http://schemas.microsoft.com/office/drawing/2014/main" id="{1465BD5E-55F3-4708-989C-2DAA41136B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how you enter Search text into the Search Text field.">
            <a:extLst>
              <a:ext uri="{FF2B5EF4-FFF2-40B4-BE49-F238E27FC236}">
                <a16:creationId xmlns:a16="http://schemas.microsoft.com/office/drawing/2014/main" id="{27952D0E-1AFA-4C98-86CA-72FFA31A6977}"/>
              </a:ext>
            </a:extLst>
          </p:cNvPr>
          <p:cNvPicPr/>
          <p:nvPr/>
        </p:nvPicPr>
        <p:blipFill>
          <a:blip r:embed="rId3">
            <a:extLst>
              <a:ext uri="{28A0092B-C50C-407E-A947-70E740481C1C}">
                <a14:useLocalDpi xmlns:a14="http://schemas.microsoft.com/office/drawing/2010/main" val="0"/>
              </a:ext>
            </a:extLst>
          </a:blip>
          <a:stretch>
            <a:fillRect/>
          </a:stretch>
        </p:blipFill>
        <p:spPr>
          <a:xfrm>
            <a:off x="5053112" y="2517438"/>
            <a:ext cx="2094865" cy="26568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4E0F07A-179B-4662-A964-D588AB8560BC}"/>
              </a:ext>
            </a:extLst>
          </p:cNvPr>
          <p:cNvSpPr txBox="1"/>
          <p:nvPr/>
        </p:nvSpPr>
        <p:spPr>
          <a:xfrm>
            <a:off x="135813" y="1670794"/>
            <a:ext cx="1515566"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dropdown arrow for the column you want to filter</a:t>
            </a:r>
          </a:p>
        </p:txBody>
      </p:sp>
      <p:sp>
        <p:nvSpPr>
          <p:cNvPr id="8" name="Oval 7">
            <a:extLst>
              <a:ext uri="{FF2B5EF4-FFF2-40B4-BE49-F238E27FC236}">
                <a16:creationId xmlns:a16="http://schemas.microsoft.com/office/drawing/2014/main" id="{36C5C0EF-65B9-418A-89CE-E4679B688C1E}"/>
              </a:ext>
            </a:extLst>
          </p:cNvPr>
          <p:cNvSpPr/>
          <p:nvPr/>
        </p:nvSpPr>
        <p:spPr>
          <a:xfrm>
            <a:off x="181831" y="78199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descr="This shows a list of authorizations assigned to you.">
            <a:extLst>
              <a:ext uri="{FF2B5EF4-FFF2-40B4-BE49-F238E27FC236}">
                <a16:creationId xmlns:a16="http://schemas.microsoft.com/office/drawing/2014/main" id="{6EB72843-AC5E-4859-852A-5BB89A2363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87857" y="1016412"/>
            <a:ext cx="6898943" cy="113993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224DCF9C-93D9-4BB7-B667-B72E61DAD42A}"/>
              </a:ext>
            </a:extLst>
          </p:cNvPr>
          <p:cNvSpPr/>
          <p:nvPr/>
        </p:nvSpPr>
        <p:spPr>
          <a:xfrm>
            <a:off x="3766786" y="1252771"/>
            <a:ext cx="173061" cy="22860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F4D3945C-36B8-46E7-93E0-778AE18A8848}"/>
              </a:ext>
            </a:extLst>
          </p:cNvPr>
          <p:cNvCxnSpPr>
            <a:cxnSpLocks/>
          </p:cNvCxnSpPr>
          <p:nvPr/>
        </p:nvCxnSpPr>
        <p:spPr>
          <a:xfrm>
            <a:off x="846849" y="1016412"/>
            <a:ext cx="2769808" cy="3079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Rectangle 13">
            <a:extLst>
              <a:ext uri="{FF2B5EF4-FFF2-40B4-BE49-F238E27FC236}">
                <a16:creationId xmlns:a16="http://schemas.microsoft.com/office/drawing/2014/main" id="{406D297D-AA5E-498D-92FC-4FD36F549084}"/>
              </a:ext>
            </a:extLst>
          </p:cNvPr>
          <p:cNvSpPr/>
          <p:nvPr/>
        </p:nvSpPr>
        <p:spPr>
          <a:xfrm>
            <a:off x="5066760" y="4349641"/>
            <a:ext cx="1989129" cy="347702"/>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1BB940C7-01A5-40E9-B0ED-4614C7542EC8}"/>
              </a:ext>
            </a:extLst>
          </p:cNvPr>
          <p:cNvSpPr/>
          <p:nvPr/>
        </p:nvSpPr>
        <p:spPr>
          <a:xfrm>
            <a:off x="5489448" y="4850222"/>
            <a:ext cx="583506" cy="26895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CBDF5F1E-63DB-45F4-9472-650F5F835DAF}"/>
              </a:ext>
            </a:extLst>
          </p:cNvPr>
          <p:cNvSpPr txBox="1"/>
          <p:nvPr/>
        </p:nvSpPr>
        <p:spPr>
          <a:xfrm>
            <a:off x="3552309" y="5564959"/>
            <a:ext cx="167705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“Apply”</a:t>
            </a:r>
          </a:p>
        </p:txBody>
      </p:sp>
      <p:cxnSp>
        <p:nvCxnSpPr>
          <p:cNvPr id="25" name="Straight Arrow Connector 24">
            <a:extLst>
              <a:ext uri="{FF2B5EF4-FFF2-40B4-BE49-F238E27FC236}">
                <a16:creationId xmlns:a16="http://schemas.microsoft.com/office/drawing/2014/main" id="{31B0041D-53EF-4EE2-A3B9-16E09FAA973F}"/>
              </a:ext>
            </a:extLst>
          </p:cNvPr>
          <p:cNvCxnSpPr>
            <a:cxnSpLocks/>
          </p:cNvCxnSpPr>
          <p:nvPr/>
        </p:nvCxnSpPr>
        <p:spPr>
          <a:xfrm flipV="1">
            <a:off x="3853316" y="5024073"/>
            <a:ext cx="1579885" cy="343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7" name="TextBox 26">
            <a:extLst>
              <a:ext uri="{FF2B5EF4-FFF2-40B4-BE49-F238E27FC236}">
                <a16:creationId xmlns:a16="http://schemas.microsoft.com/office/drawing/2014/main" id="{10FC5976-1C5B-448A-8E53-26301D7A1974}"/>
              </a:ext>
            </a:extLst>
          </p:cNvPr>
          <p:cNvSpPr txBox="1"/>
          <p:nvPr/>
        </p:nvSpPr>
        <p:spPr>
          <a:xfrm>
            <a:off x="7492225" y="3379040"/>
            <a:ext cx="1540289" cy="1754326"/>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“Clear Filter” to clear the filter and return to the Authorizations Report</a:t>
            </a:r>
          </a:p>
        </p:txBody>
      </p:sp>
      <p:cxnSp>
        <p:nvCxnSpPr>
          <p:cNvPr id="29" name="Straight Arrow Connector 28">
            <a:extLst>
              <a:ext uri="{FF2B5EF4-FFF2-40B4-BE49-F238E27FC236}">
                <a16:creationId xmlns:a16="http://schemas.microsoft.com/office/drawing/2014/main" id="{C748F011-5989-47D8-966B-040DF19BF9A2}"/>
              </a:ext>
            </a:extLst>
          </p:cNvPr>
          <p:cNvCxnSpPr>
            <a:cxnSpLocks/>
          </p:cNvCxnSpPr>
          <p:nvPr/>
        </p:nvCxnSpPr>
        <p:spPr>
          <a:xfrm flipH="1">
            <a:off x="6409282" y="2754227"/>
            <a:ext cx="192110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Oval 23">
            <a:extLst>
              <a:ext uri="{FF2B5EF4-FFF2-40B4-BE49-F238E27FC236}">
                <a16:creationId xmlns:a16="http://schemas.microsoft.com/office/drawing/2014/main" id="{BA14E0AF-B23F-4DA8-97C5-4D3F51AC6337}"/>
              </a:ext>
            </a:extLst>
          </p:cNvPr>
          <p:cNvSpPr/>
          <p:nvPr/>
        </p:nvSpPr>
        <p:spPr>
          <a:xfrm>
            <a:off x="3678574" y="469734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D771566B-C4CD-4305-8BC8-48B02595955D}"/>
              </a:ext>
            </a:extLst>
          </p:cNvPr>
          <p:cNvSpPr/>
          <p:nvPr/>
        </p:nvSpPr>
        <p:spPr>
          <a:xfrm>
            <a:off x="2476955" y="264752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7C306E79-79F0-4EB0-9B26-E1635676E884}"/>
              </a:ext>
            </a:extLst>
          </p:cNvPr>
          <p:cNvSpPr/>
          <p:nvPr/>
        </p:nvSpPr>
        <p:spPr>
          <a:xfrm>
            <a:off x="8224010" y="235048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4F75954E-0D33-4A77-A6D9-4916EECECB5F}"/>
              </a:ext>
            </a:extLst>
          </p:cNvPr>
          <p:cNvSpPr/>
          <p:nvPr/>
        </p:nvSpPr>
        <p:spPr>
          <a:xfrm>
            <a:off x="5585657" y="2517437"/>
            <a:ext cx="665018" cy="27149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44510659-DD29-46F7-B8CF-0F397A73F9C2}"/>
              </a:ext>
            </a:extLst>
          </p:cNvPr>
          <p:cNvSpPr txBox="1"/>
          <p:nvPr/>
        </p:nvSpPr>
        <p:spPr>
          <a:xfrm>
            <a:off x="1591296" y="3429000"/>
            <a:ext cx="1677059"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Enter the text you want to search for in the “Search Text” field</a:t>
            </a:r>
          </a:p>
        </p:txBody>
      </p:sp>
    </p:spTree>
    <p:extLst>
      <p:ext uri="{BB962C8B-B14F-4D97-AF65-F5344CB8AC3E}">
        <p14:creationId xmlns:p14="http://schemas.microsoft.com/office/powerpoint/2010/main" val="330612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EB917-DB19-468F-A423-9F8A40A8D0A4}"/>
              </a:ext>
            </a:extLst>
          </p:cNvPr>
          <p:cNvSpPr>
            <a:spLocks noGrp="1"/>
          </p:cNvSpPr>
          <p:nvPr>
            <p:ph type="title"/>
          </p:nvPr>
        </p:nvSpPr>
        <p:spPr/>
        <p:txBody>
          <a:bodyPr>
            <a:normAutofit fontScale="90000"/>
          </a:bodyPr>
          <a:lstStyle/>
          <a:p>
            <a:r>
              <a:rPr lang="en-US" dirty="0"/>
              <a:t>Cancelling an Authorization</a:t>
            </a:r>
          </a:p>
        </p:txBody>
      </p:sp>
      <p:sp>
        <p:nvSpPr>
          <p:cNvPr id="4" name="Slide Number Placeholder 3">
            <a:extLst>
              <a:ext uri="{FF2B5EF4-FFF2-40B4-BE49-F238E27FC236}">
                <a16:creationId xmlns:a16="http://schemas.microsoft.com/office/drawing/2014/main" id="{08F83033-95FA-4D97-8276-AAA415F593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the Cancel button.">
            <a:extLst>
              <a:ext uri="{FF2B5EF4-FFF2-40B4-BE49-F238E27FC236}">
                <a16:creationId xmlns:a16="http://schemas.microsoft.com/office/drawing/2014/main" id="{54A4A614-BDFA-4218-9129-9877D9E85B5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09371" y="1280593"/>
            <a:ext cx="6164943" cy="865324"/>
          </a:xfrm>
          <a:prstGeom prst="rect">
            <a:avLst/>
          </a:prstGeom>
          <a:ln>
            <a:noFill/>
          </a:ln>
          <a:effectLst>
            <a:outerShdw blurRad="292100" dist="139700" dir="2700000" algn="tl" rotWithShape="0">
              <a:srgbClr val="333333">
                <a:alpha val="65000"/>
              </a:srgbClr>
            </a:outerShdw>
          </a:effectLst>
        </p:spPr>
      </p:pic>
      <p:pic>
        <p:nvPicPr>
          <p:cNvPr id="6" name="Picture 5" descr="This shows the status change from Open to Cancel.">
            <a:extLst>
              <a:ext uri="{FF2B5EF4-FFF2-40B4-BE49-F238E27FC236}">
                <a16:creationId xmlns:a16="http://schemas.microsoft.com/office/drawing/2014/main" id="{2B72A905-0046-44DC-9E9D-B82CBD97521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09371" y="2876946"/>
            <a:ext cx="6164943" cy="344541"/>
          </a:xfrm>
          <a:prstGeom prst="rect">
            <a:avLst/>
          </a:prstGeom>
          <a:ln>
            <a:noFill/>
          </a:ln>
          <a:effectLst>
            <a:outerShdw blurRad="292100" dist="139700" dir="2700000" algn="tl" rotWithShape="0">
              <a:srgbClr val="333333">
                <a:alpha val="65000"/>
              </a:srgbClr>
            </a:outerShdw>
          </a:effectLst>
        </p:spPr>
      </p:pic>
      <p:pic>
        <p:nvPicPr>
          <p:cNvPr id="7" name="Picture 6" descr="This is the auto-generated email sent to service providers.">
            <a:extLst>
              <a:ext uri="{FF2B5EF4-FFF2-40B4-BE49-F238E27FC236}">
                <a16:creationId xmlns:a16="http://schemas.microsoft.com/office/drawing/2014/main" id="{E4055539-6BB8-462C-963A-49D4D66069E0}"/>
              </a:ext>
            </a:extLst>
          </p:cNvPr>
          <p:cNvPicPr/>
          <p:nvPr/>
        </p:nvPicPr>
        <p:blipFill>
          <a:blip r:embed="rId5">
            <a:extLst>
              <a:ext uri="{28A0092B-C50C-407E-A947-70E740481C1C}">
                <a14:useLocalDpi xmlns:a14="http://schemas.microsoft.com/office/drawing/2010/main" val="0"/>
              </a:ext>
            </a:extLst>
          </a:blip>
          <a:stretch>
            <a:fillRect/>
          </a:stretch>
        </p:blipFill>
        <p:spPr>
          <a:xfrm>
            <a:off x="2630714" y="3636514"/>
            <a:ext cx="5943600" cy="24320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216ACAA-15A6-492A-B439-EDDA0B90CF36}"/>
              </a:ext>
            </a:extLst>
          </p:cNvPr>
          <p:cNvSpPr/>
          <p:nvPr/>
        </p:nvSpPr>
        <p:spPr>
          <a:xfrm>
            <a:off x="7794625" y="2895996"/>
            <a:ext cx="254000" cy="30244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3DDACA6-BEDC-4FCF-8358-63342E210598}"/>
              </a:ext>
            </a:extLst>
          </p:cNvPr>
          <p:cNvSpPr/>
          <p:nvPr/>
        </p:nvSpPr>
        <p:spPr>
          <a:xfrm>
            <a:off x="7896225" y="1867506"/>
            <a:ext cx="269875" cy="26035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253EA20-083C-4031-A01A-8ABFE048C238}"/>
              </a:ext>
            </a:extLst>
          </p:cNvPr>
          <p:cNvSpPr txBox="1"/>
          <p:nvPr/>
        </p:nvSpPr>
        <p:spPr>
          <a:xfrm>
            <a:off x="817927" y="824644"/>
            <a:ext cx="5241680"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Locate the Authorization and click the “Cancel” button</a:t>
            </a:r>
          </a:p>
        </p:txBody>
      </p:sp>
      <p:sp>
        <p:nvSpPr>
          <p:cNvPr id="12" name="TextBox 11">
            <a:extLst>
              <a:ext uri="{FF2B5EF4-FFF2-40B4-BE49-F238E27FC236}">
                <a16:creationId xmlns:a16="http://schemas.microsoft.com/office/drawing/2014/main" id="{69CF8D48-D744-4932-91FC-95C07C696514}"/>
              </a:ext>
            </a:extLst>
          </p:cNvPr>
          <p:cNvSpPr txBox="1"/>
          <p:nvPr/>
        </p:nvSpPr>
        <p:spPr>
          <a:xfrm>
            <a:off x="990799" y="2332799"/>
            <a:ext cx="7388927"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Authorization row turns orange and the status is changed to “Cancel”</a:t>
            </a:r>
          </a:p>
        </p:txBody>
      </p:sp>
      <p:sp>
        <p:nvSpPr>
          <p:cNvPr id="13" name="Oval 12">
            <a:extLst>
              <a:ext uri="{FF2B5EF4-FFF2-40B4-BE49-F238E27FC236}">
                <a16:creationId xmlns:a16="http://schemas.microsoft.com/office/drawing/2014/main" id="{916D38C5-05A8-4371-BBF1-F9C08744F7B5}"/>
              </a:ext>
            </a:extLst>
          </p:cNvPr>
          <p:cNvSpPr/>
          <p:nvPr/>
        </p:nvSpPr>
        <p:spPr>
          <a:xfrm>
            <a:off x="177839" y="215170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C14AC5C-61E0-4F5D-BB27-DA5732103AAF}"/>
              </a:ext>
            </a:extLst>
          </p:cNvPr>
          <p:cNvSpPr txBox="1"/>
          <p:nvPr/>
        </p:nvSpPr>
        <p:spPr>
          <a:xfrm>
            <a:off x="174684" y="4101203"/>
            <a:ext cx="2234688"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An auto-generated email is sent to the Service Provider/Vendor</a:t>
            </a:r>
          </a:p>
        </p:txBody>
      </p:sp>
      <p:sp>
        <p:nvSpPr>
          <p:cNvPr id="15" name="Oval 14">
            <a:extLst>
              <a:ext uri="{FF2B5EF4-FFF2-40B4-BE49-F238E27FC236}">
                <a16:creationId xmlns:a16="http://schemas.microsoft.com/office/drawing/2014/main" id="{BF39599A-33C9-4DD2-B31D-93AC0B133C5A}"/>
              </a:ext>
            </a:extLst>
          </p:cNvPr>
          <p:cNvSpPr/>
          <p:nvPr/>
        </p:nvSpPr>
        <p:spPr>
          <a:xfrm>
            <a:off x="174683" y="3262864"/>
            <a:ext cx="643244" cy="74729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8501BBBB-4D4B-42F0-95DE-ECFAD103F106}"/>
              </a:ext>
            </a:extLst>
          </p:cNvPr>
          <p:cNvCxnSpPr>
            <a:cxnSpLocks/>
            <a:stCxn id="11" idx="5"/>
          </p:cNvCxnSpPr>
          <p:nvPr/>
        </p:nvCxnSpPr>
        <p:spPr>
          <a:xfrm>
            <a:off x="6821084" y="1306925"/>
            <a:ext cx="967665" cy="6106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Oval 10">
            <a:extLst>
              <a:ext uri="{FF2B5EF4-FFF2-40B4-BE49-F238E27FC236}">
                <a16:creationId xmlns:a16="http://schemas.microsoft.com/office/drawing/2014/main" id="{2FED2A8C-DDC5-4EF5-B32C-B0E65965599B}"/>
              </a:ext>
            </a:extLst>
          </p:cNvPr>
          <p:cNvSpPr/>
          <p:nvPr/>
        </p:nvSpPr>
        <p:spPr>
          <a:xfrm>
            <a:off x="6253456" y="68253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132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44615-5A58-4078-8B2F-A93477EAE5FF}"/>
              </a:ext>
            </a:extLst>
          </p:cNvPr>
          <p:cNvSpPr>
            <a:spLocks noGrp="1"/>
          </p:cNvSpPr>
          <p:nvPr>
            <p:ph type="title"/>
          </p:nvPr>
        </p:nvSpPr>
        <p:spPr/>
        <p:txBody>
          <a:bodyPr>
            <a:normAutofit fontScale="90000"/>
          </a:bodyPr>
          <a:lstStyle/>
          <a:p>
            <a:r>
              <a:rPr lang="en-US" dirty="0"/>
              <a:t>Viewing a PDF of an Authorization</a:t>
            </a:r>
          </a:p>
        </p:txBody>
      </p:sp>
      <p:sp>
        <p:nvSpPr>
          <p:cNvPr id="4" name="Slide Number Placeholder 3">
            <a:extLst>
              <a:ext uri="{FF2B5EF4-FFF2-40B4-BE49-F238E27FC236}">
                <a16:creationId xmlns:a16="http://schemas.microsoft.com/office/drawing/2014/main" id="{9F924844-9A61-40EF-9F2B-EF575C29DC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displays the link to view the PDF image.">
            <a:extLst>
              <a:ext uri="{FF2B5EF4-FFF2-40B4-BE49-F238E27FC236}">
                <a16:creationId xmlns:a16="http://schemas.microsoft.com/office/drawing/2014/main" id="{35F95712-A6AB-4222-8A73-844D7DE55E6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56597" y="1262216"/>
            <a:ext cx="6230203" cy="671967"/>
          </a:xfrm>
          <a:prstGeom prst="rect">
            <a:avLst/>
          </a:prstGeom>
          <a:ln>
            <a:noFill/>
          </a:ln>
          <a:effectLst>
            <a:outerShdw blurRad="292100" dist="139700" dir="2700000" algn="tl" rotWithShape="0">
              <a:srgbClr val="333333">
                <a:alpha val="65000"/>
              </a:srgbClr>
            </a:outerShdw>
          </a:effectLst>
        </p:spPr>
      </p:pic>
      <p:pic>
        <p:nvPicPr>
          <p:cNvPr id="6" name="Picture 5" descr="This is an example of a .pdf image selected to be viewed.">
            <a:extLst>
              <a:ext uri="{FF2B5EF4-FFF2-40B4-BE49-F238E27FC236}">
                <a16:creationId xmlns:a16="http://schemas.microsoft.com/office/drawing/2014/main" id="{0FE25E8A-02C1-4A4A-B913-3B3C61249F0D}"/>
              </a:ext>
            </a:extLst>
          </p:cNvPr>
          <p:cNvPicPr/>
          <p:nvPr/>
        </p:nvPicPr>
        <p:blipFill>
          <a:blip r:embed="rId4">
            <a:extLst>
              <a:ext uri="{28A0092B-C50C-407E-A947-70E740481C1C}">
                <a14:useLocalDpi xmlns:a14="http://schemas.microsoft.com/office/drawing/2010/main" val="0"/>
              </a:ext>
            </a:extLst>
          </a:blip>
          <a:stretch>
            <a:fillRect/>
          </a:stretch>
        </p:blipFill>
        <p:spPr>
          <a:xfrm>
            <a:off x="1713462" y="2541079"/>
            <a:ext cx="5943600" cy="351726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8DDF4FF-7A6B-42DE-82BB-57E45D11F541}"/>
              </a:ext>
            </a:extLst>
          </p:cNvPr>
          <p:cNvSpPr txBox="1"/>
          <p:nvPr/>
        </p:nvSpPr>
        <p:spPr>
          <a:xfrm>
            <a:off x="346468" y="784022"/>
            <a:ext cx="7440468"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Locate the Authorization to view and then click “View PDF Image” (hyperlink)</a:t>
            </a:r>
          </a:p>
        </p:txBody>
      </p:sp>
      <p:sp>
        <p:nvSpPr>
          <p:cNvPr id="8" name="Oval 7">
            <a:extLst>
              <a:ext uri="{FF2B5EF4-FFF2-40B4-BE49-F238E27FC236}">
                <a16:creationId xmlns:a16="http://schemas.microsoft.com/office/drawing/2014/main" id="{B6C7E4AC-F8CD-44A2-94FE-F543E9233EC5}"/>
              </a:ext>
            </a:extLst>
          </p:cNvPr>
          <p:cNvSpPr/>
          <p:nvPr/>
        </p:nvSpPr>
        <p:spPr>
          <a:xfrm>
            <a:off x="8132514" y="67516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4E24504C-534F-41E7-AEA2-53A0024B601C}"/>
              </a:ext>
            </a:extLst>
          </p:cNvPr>
          <p:cNvSpPr txBox="1"/>
          <p:nvPr/>
        </p:nvSpPr>
        <p:spPr>
          <a:xfrm>
            <a:off x="990799" y="2018897"/>
            <a:ext cx="7388927"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The PDF displays in a separate window</a:t>
            </a:r>
          </a:p>
        </p:txBody>
      </p:sp>
      <p:sp>
        <p:nvSpPr>
          <p:cNvPr id="10" name="Oval 9">
            <a:extLst>
              <a:ext uri="{FF2B5EF4-FFF2-40B4-BE49-F238E27FC236}">
                <a16:creationId xmlns:a16="http://schemas.microsoft.com/office/drawing/2014/main" id="{377DA1E0-B725-490B-9CF1-8B1E1F9D45C8}"/>
              </a:ext>
            </a:extLst>
          </p:cNvPr>
          <p:cNvSpPr/>
          <p:nvPr/>
        </p:nvSpPr>
        <p:spPr>
          <a:xfrm>
            <a:off x="174683" y="175392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74448A1-BB2F-4003-8198-B81BD3A713ED}"/>
              </a:ext>
            </a:extLst>
          </p:cNvPr>
          <p:cNvSpPr/>
          <p:nvPr/>
        </p:nvSpPr>
        <p:spPr>
          <a:xfrm>
            <a:off x="8256895" y="1688374"/>
            <a:ext cx="416257" cy="22118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733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824D4-2EDA-4933-9911-ADB38C4C8BAD}"/>
              </a:ext>
            </a:extLst>
          </p:cNvPr>
          <p:cNvSpPr>
            <a:spLocks noGrp="1"/>
          </p:cNvSpPr>
          <p:nvPr>
            <p:ph type="title"/>
          </p:nvPr>
        </p:nvSpPr>
        <p:spPr/>
        <p:txBody>
          <a:bodyPr>
            <a:normAutofit fontScale="90000"/>
          </a:bodyPr>
          <a:lstStyle/>
          <a:p>
            <a:r>
              <a:rPr lang="en-US" dirty="0"/>
              <a:t>Refreshing the Screen</a:t>
            </a:r>
          </a:p>
        </p:txBody>
      </p:sp>
      <p:sp>
        <p:nvSpPr>
          <p:cNvPr id="4" name="Slide Number Placeholder 3">
            <a:extLst>
              <a:ext uri="{FF2B5EF4-FFF2-40B4-BE49-F238E27FC236}">
                <a16:creationId xmlns:a16="http://schemas.microsoft.com/office/drawing/2014/main" id="{92480169-4090-4245-9C69-45CEEECA3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a list of authorizations assigned to you.">
            <a:extLst>
              <a:ext uri="{FF2B5EF4-FFF2-40B4-BE49-F238E27FC236}">
                <a16:creationId xmlns:a16="http://schemas.microsoft.com/office/drawing/2014/main" id="{15AA440D-B456-4F41-9D74-4E6A92F5DCF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54942" y="2544947"/>
            <a:ext cx="6834116" cy="1255939"/>
          </a:xfrm>
          <a:prstGeom prst="rect">
            <a:avLst/>
          </a:prstGeom>
          <a:ln>
            <a:solidFill>
              <a:schemeClr val="tx1"/>
            </a:solidFill>
          </a:ln>
        </p:spPr>
      </p:pic>
      <p:sp>
        <p:nvSpPr>
          <p:cNvPr id="8" name="TextBox 7">
            <a:extLst>
              <a:ext uri="{FF2B5EF4-FFF2-40B4-BE49-F238E27FC236}">
                <a16:creationId xmlns:a16="http://schemas.microsoft.com/office/drawing/2014/main" id="{54BB82BE-5486-4528-992F-45B5E4DBC778}"/>
              </a:ext>
            </a:extLst>
          </p:cNvPr>
          <p:cNvSpPr txBox="1"/>
          <p:nvPr/>
        </p:nvSpPr>
        <p:spPr>
          <a:xfrm>
            <a:off x="932128" y="1226833"/>
            <a:ext cx="7279744"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“Refresh” button to update the screen contents</a:t>
            </a:r>
          </a:p>
        </p:txBody>
      </p:sp>
      <p:sp>
        <p:nvSpPr>
          <p:cNvPr id="9" name="Oval 8">
            <a:extLst>
              <a:ext uri="{FF2B5EF4-FFF2-40B4-BE49-F238E27FC236}">
                <a16:creationId xmlns:a16="http://schemas.microsoft.com/office/drawing/2014/main" id="{A50C35B5-CB43-4436-B4A1-FDC094711061}"/>
              </a:ext>
            </a:extLst>
          </p:cNvPr>
          <p:cNvSpPr/>
          <p:nvPr/>
        </p:nvSpPr>
        <p:spPr>
          <a:xfrm>
            <a:off x="7454430" y="170479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D9F931F0-C405-4BCE-9DB6-75C490DB0F0C}"/>
              </a:ext>
            </a:extLst>
          </p:cNvPr>
          <p:cNvSpPr/>
          <p:nvPr/>
        </p:nvSpPr>
        <p:spPr>
          <a:xfrm>
            <a:off x="7575665" y="2587801"/>
            <a:ext cx="370295" cy="17490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6506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Functionality: Certifying Invoices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0"/>
              </a:spcBef>
              <a:spcAft>
                <a:spcPct val="0"/>
              </a:spcAft>
              <a:buNone/>
              <a:defRPr/>
            </a:pPr>
            <a:r>
              <a:rPr lang="en-US" altLang="en-US" sz="1800" dirty="0">
                <a:solidFill>
                  <a:srgbClr val="C00000"/>
                </a:solidFill>
                <a:cs typeface="Arial" panose="020B0604020202020204" pitchFamily="34" charset="0"/>
              </a:rPr>
              <a:t>Updated: August 12, 2019</a:t>
            </a:r>
          </a:p>
        </p:txBody>
      </p:sp>
    </p:spTree>
    <p:extLst>
      <p:ext uri="{BB962C8B-B14F-4D97-AF65-F5344CB8AC3E}">
        <p14:creationId xmlns:p14="http://schemas.microsoft.com/office/powerpoint/2010/main" val="258724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567125" y="2424780"/>
            <a:ext cx="6716902" cy="1785104"/>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Identify the User Roles that can certify invoices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Certify a Low Dollar Invoice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Certify a High Dollar Invoice</a:t>
            </a:r>
          </a:p>
        </p:txBody>
      </p:sp>
    </p:spTree>
    <p:extLst>
      <p:ext uri="{BB962C8B-B14F-4D97-AF65-F5344CB8AC3E}">
        <p14:creationId xmlns:p14="http://schemas.microsoft.com/office/powerpoint/2010/main" val="2609016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E53923D-2176-4B64-BC1C-073D1E48726E}"/>
              </a:ext>
            </a:extLst>
          </p:cNvPr>
          <p:cNvSpPr>
            <a:spLocks noGrp="1"/>
          </p:cNvSpPr>
          <p:nvPr>
            <p:ph idx="1"/>
          </p:nvPr>
        </p:nvSpPr>
        <p:spPr>
          <a:xfrm>
            <a:off x="473070" y="1036271"/>
            <a:ext cx="8229600" cy="3427820"/>
          </a:xfrm>
        </p:spPr>
        <p:txBody>
          <a:bodyPr/>
          <a:lstStyle/>
          <a:p>
            <a:pPr marL="0" indent="0" algn="ctr">
              <a:buNone/>
            </a:pPr>
            <a:r>
              <a:rPr lang="en-US" dirty="0"/>
              <a:t>IPPS User Role Matrix</a:t>
            </a:r>
          </a:p>
        </p:txBody>
      </p:sp>
      <p:pic>
        <p:nvPicPr>
          <p:cNvPr id="15" name="Picture 14" descr="Shows the various roles and types of access for each.  Sections 4.1 - 4.6 discuss these in more detail.">
            <a:extLst>
              <a:ext uri="{FF2B5EF4-FFF2-40B4-BE49-F238E27FC236}">
                <a16:creationId xmlns:a16="http://schemas.microsoft.com/office/drawing/2014/main" id="{B998F4C6-F1C8-4B41-A389-B85C1FC4DE4E}"/>
              </a:ext>
            </a:extLst>
          </p:cNvPr>
          <p:cNvPicPr/>
          <p:nvPr/>
        </p:nvPicPr>
        <p:blipFill>
          <a:blip r:embed="rId3">
            <a:extLst>
              <a:ext uri="{28A0092B-C50C-407E-A947-70E740481C1C}">
                <a14:useLocalDpi xmlns:a14="http://schemas.microsoft.com/office/drawing/2010/main" val="0"/>
              </a:ext>
            </a:extLst>
          </a:blip>
          <a:stretch>
            <a:fillRect/>
          </a:stretch>
        </p:blipFill>
        <p:spPr>
          <a:xfrm>
            <a:off x="535884" y="2060231"/>
            <a:ext cx="8072231" cy="2732397"/>
          </a:xfrm>
          <a:prstGeom prst="rect">
            <a:avLst/>
          </a:prstGeom>
          <a:ln w="3175">
            <a:solidFill>
              <a:schemeClr val="tx1"/>
            </a:solidFill>
          </a:ln>
        </p:spPr>
      </p:pic>
      <p:sp>
        <p:nvSpPr>
          <p:cNvPr id="16" name="TextBox 15">
            <a:extLst>
              <a:ext uri="{FF2B5EF4-FFF2-40B4-BE49-F238E27FC236}">
                <a16:creationId xmlns:a16="http://schemas.microsoft.com/office/drawing/2014/main" id="{69A3B567-5847-42D3-B85D-6CF161626F3D}"/>
              </a:ext>
            </a:extLst>
          </p:cNvPr>
          <p:cNvSpPr txBox="1"/>
          <p:nvPr/>
        </p:nvSpPr>
        <p:spPr>
          <a:xfrm>
            <a:off x="1082842" y="5173579"/>
            <a:ext cx="70264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user can only be assigned one role at a time.</a:t>
            </a:r>
          </a:p>
        </p:txBody>
      </p:sp>
      <p:sp>
        <p:nvSpPr>
          <p:cNvPr id="3" name="Title 2">
            <a:extLst>
              <a:ext uri="{FF2B5EF4-FFF2-40B4-BE49-F238E27FC236}">
                <a16:creationId xmlns:a16="http://schemas.microsoft.com/office/drawing/2014/main" id="{02BB8F73-F859-4405-80E2-871F7753CB25}"/>
              </a:ext>
            </a:extLst>
          </p:cNvPr>
          <p:cNvSpPr>
            <a:spLocks noGrp="1"/>
          </p:cNvSpPr>
          <p:nvPr>
            <p:ph type="title"/>
          </p:nvPr>
        </p:nvSpPr>
        <p:spPr/>
        <p:txBody>
          <a:bodyPr>
            <a:normAutofit fontScale="90000"/>
          </a:bodyPr>
          <a:lstStyle/>
          <a:p>
            <a:r>
              <a:rPr lang="en-US" dirty="0"/>
              <a:t>VR&amp;E Roles in the IPPS Application</a:t>
            </a:r>
          </a:p>
        </p:txBody>
      </p:sp>
      <p:sp>
        <p:nvSpPr>
          <p:cNvPr id="4" name="Slide Number Placeholder 3">
            <a:extLst>
              <a:ext uri="{FF2B5EF4-FFF2-40B4-BE49-F238E27FC236}">
                <a16:creationId xmlns:a16="http://schemas.microsoft.com/office/drawing/2014/main" id="{497D8ECE-778B-45C3-84C3-29FB551AC5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C3049FB-E9D9-4739-8F5D-7018D18FAD44}"/>
              </a:ext>
            </a:extLst>
          </p:cNvPr>
          <p:cNvSpPr/>
          <p:nvPr/>
        </p:nvSpPr>
        <p:spPr>
          <a:xfrm>
            <a:off x="535884" y="3197227"/>
            <a:ext cx="1209001" cy="580571"/>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D153561-B95E-49BD-AC3F-3D9E6F7AC2FE}"/>
              </a:ext>
            </a:extLst>
          </p:cNvPr>
          <p:cNvSpPr/>
          <p:nvPr/>
        </p:nvSpPr>
        <p:spPr>
          <a:xfrm>
            <a:off x="523202" y="4124689"/>
            <a:ext cx="1221683" cy="580571"/>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B8918E89-6569-4C3B-AD05-4F9E6DF4B99A}"/>
              </a:ext>
            </a:extLst>
          </p:cNvPr>
          <p:cNvSpPr/>
          <p:nvPr/>
        </p:nvSpPr>
        <p:spPr>
          <a:xfrm>
            <a:off x="2493465" y="3221379"/>
            <a:ext cx="800761" cy="556419"/>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8383E12-3A3A-478F-BC08-7C94156C1CED}"/>
              </a:ext>
            </a:extLst>
          </p:cNvPr>
          <p:cNvSpPr/>
          <p:nvPr/>
        </p:nvSpPr>
        <p:spPr>
          <a:xfrm>
            <a:off x="3318565" y="4130927"/>
            <a:ext cx="779317" cy="612061"/>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6942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627FCA-B442-441D-BE5E-42F2F709854A}"/>
              </a:ext>
            </a:extLst>
          </p:cNvPr>
          <p:cNvSpPr>
            <a:spLocks noGrp="1"/>
          </p:cNvSpPr>
          <p:nvPr>
            <p:ph type="title"/>
          </p:nvPr>
        </p:nvSpPr>
        <p:spPr/>
        <p:txBody>
          <a:bodyPr>
            <a:normAutofit fontScale="90000"/>
          </a:bodyPr>
          <a:lstStyle/>
          <a:p>
            <a:r>
              <a:rPr lang="en-US" dirty="0"/>
              <a:t>Invoice Certification Routes </a:t>
            </a:r>
          </a:p>
        </p:txBody>
      </p:sp>
      <p:sp>
        <p:nvSpPr>
          <p:cNvPr id="4" name="Slide Number Placeholder 3">
            <a:extLst>
              <a:ext uri="{FF2B5EF4-FFF2-40B4-BE49-F238E27FC236}">
                <a16:creationId xmlns:a16="http://schemas.microsoft.com/office/drawing/2014/main" id="{5BDA050F-8F51-4A31-8165-174B12F248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961467B6-2F58-4E09-8A65-C4B449999538}"/>
              </a:ext>
            </a:extLst>
          </p:cNvPr>
          <p:cNvGraphicFramePr>
            <a:graphicFrameLocks noGrp="1"/>
          </p:cNvGraphicFramePr>
          <p:nvPr>
            <p:ph idx="1"/>
          </p:nvPr>
        </p:nvGraphicFramePr>
        <p:xfrm>
          <a:off x="157163" y="990600"/>
          <a:ext cx="35432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8">
            <a:extLst>
              <a:ext uri="{FF2B5EF4-FFF2-40B4-BE49-F238E27FC236}">
                <a16:creationId xmlns:a16="http://schemas.microsoft.com/office/drawing/2014/main" id="{CD4B8473-2D2C-47B0-BF00-659425CFC078}"/>
              </a:ext>
            </a:extLst>
          </p:cNvPr>
          <p:cNvGraphicFramePr>
            <a:graphicFrameLocks/>
          </p:cNvGraphicFramePr>
          <p:nvPr/>
        </p:nvGraphicFramePr>
        <p:xfrm>
          <a:off x="3586162" y="1341437"/>
          <a:ext cx="588645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397F7F9B-35F4-47B6-BE3D-C7317DE42E76}"/>
              </a:ext>
            </a:extLst>
          </p:cNvPr>
          <p:cNvSpPr txBox="1"/>
          <p:nvPr/>
        </p:nvSpPr>
        <p:spPr>
          <a:xfrm>
            <a:off x="800100" y="728106"/>
            <a:ext cx="25860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Low Dollar Invoices</a:t>
            </a:r>
          </a:p>
        </p:txBody>
      </p:sp>
      <p:sp>
        <p:nvSpPr>
          <p:cNvPr id="7" name="TextBox 6">
            <a:extLst>
              <a:ext uri="{FF2B5EF4-FFF2-40B4-BE49-F238E27FC236}">
                <a16:creationId xmlns:a16="http://schemas.microsoft.com/office/drawing/2014/main" id="{C32D26B2-64C6-4F92-B48C-566D24ED9A68}"/>
              </a:ext>
            </a:extLst>
          </p:cNvPr>
          <p:cNvSpPr txBox="1"/>
          <p:nvPr/>
        </p:nvSpPr>
        <p:spPr>
          <a:xfrm>
            <a:off x="6100763" y="728106"/>
            <a:ext cx="25860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High Dollar Invoices</a:t>
            </a:r>
          </a:p>
        </p:txBody>
      </p:sp>
      <p:cxnSp>
        <p:nvCxnSpPr>
          <p:cNvPr id="8" name="Straight Connector 7">
            <a:extLst>
              <a:ext uri="{FF2B5EF4-FFF2-40B4-BE49-F238E27FC236}">
                <a16:creationId xmlns:a16="http://schemas.microsoft.com/office/drawing/2014/main" id="{7BD7F721-E754-419E-B0A4-83D81360ED1F}"/>
              </a:ext>
            </a:extLst>
          </p:cNvPr>
          <p:cNvCxnSpPr/>
          <p:nvPr/>
        </p:nvCxnSpPr>
        <p:spPr>
          <a:xfrm>
            <a:off x="3929062" y="941625"/>
            <a:ext cx="0" cy="497475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886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BE5B4-992B-4B01-9471-08ADBC8A7901}"/>
              </a:ext>
            </a:extLst>
          </p:cNvPr>
          <p:cNvSpPr>
            <a:spLocks noGrp="1"/>
          </p:cNvSpPr>
          <p:nvPr>
            <p:ph type="title"/>
          </p:nvPr>
        </p:nvSpPr>
        <p:spPr/>
        <p:txBody>
          <a:bodyPr>
            <a:normAutofit fontScale="90000"/>
          </a:bodyPr>
          <a:lstStyle/>
          <a:p>
            <a:r>
              <a:rPr lang="en-US" dirty="0"/>
              <a:t>Dollar Thresholds</a:t>
            </a:r>
          </a:p>
        </p:txBody>
      </p:sp>
      <p:sp>
        <p:nvSpPr>
          <p:cNvPr id="4" name="Slide Number Placeholder 3">
            <a:extLst>
              <a:ext uri="{FF2B5EF4-FFF2-40B4-BE49-F238E27FC236}">
                <a16:creationId xmlns:a16="http://schemas.microsoft.com/office/drawing/2014/main" id="{D08E5F70-60F4-42F7-853B-710214F6A5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BDB1BC50-82CE-47B7-A1F0-7BFF0337BD91}"/>
              </a:ext>
            </a:extLst>
          </p:cNvPr>
          <p:cNvGraphicFramePr>
            <a:graphicFrameLocks noGrp="1"/>
          </p:cNvGraphicFramePr>
          <p:nvPr/>
        </p:nvGraphicFramePr>
        <p:xfrm>
          <a:off x="1743213" y="1363625"/>
          <a:ext cx="5657574" cy="1680946"/>
        </p:xfrm>
        <a:graphic>
          <a:graphicData uri="http://schemas.openxmlformats.org/drawingml/2006/table">
            <a:tbl>
              <a:tblPr firstRow="1" firstCol="1" bandRow="1"/>
              <a:tblGrid>
                <a:gridCol w="1656638">
                  <a:extLst>
                    <a:ext uri="{9D8B030D-6E8A-4147-A177-3AD203B41FA5}">
                      <a16:colId xmlns:a16="http://schemas.microsoft.com/office/drawing/2014/main" val="1808537790"/>
                    </a:ext>
                  </a:extLst>
                </a:gridCol>
                <a:gridCol w="1344064">
                  <a:extLst>
                    <a:ext uri="{9D8B030D-6E8A-4147-A177-3AD203B41FA5}">
                      <a16:colId xmlns:a16="http://schemas.microsoft.com/office/drawing/2014/main" val="4059862550"/>
                    </a:ext>
                  </a:extLst>
                </a:gridCol>
                <a:gridCol w="1344064">
                  <a:extLst>
                    <a:ext uri="{9D8B030D-6E8A-4147-A177-3AD203B41FA5}">
                      <a16:colId xmlns:a16="http://schemas.microsoft.com/office/drawing/2014/main" val="3923157833"/>
                    </a:ext>
                  </a:extLst>
                </a:gridCol>
                <a:gridCol w="1312808">
                  <a:extLst>
                    <a:ext uri="{9D8B030D-6E8A-4147-A177-3AD203B41FA5}">
                      <a16:colId xmlns:a16="http://schemas.microsoft.com/office/drawing/2014/main" val="672140663"/>
                    </a:ext>
                  </a:extLst>
                </a:gridCol>
              </a:tblGrid>
              <a:tr h="465172">
                <a:tc>
                  <a:txBody>
                    <a:bodyPr/>
                    <a:lstStyle/>
                    <a:p>
                      <a:pPr marL="0" marR="0">
                        <a:spcBef>
                          <a:spcPts val="300"/>
                        </a:spcBef>
                        <a:spcAft>
                          <a:spcPts val="300"/>
                        </a:spcAft>
                      </a:pPr>
                      <a:r>
                        <a:rPr lang="en-US" sz="1600" b="1" dirty="0">
                          <a:effectLst/>
                          <a:latin typeface="Arial" panose="020B0604020202020204" pitchFamily="34" charset="0"/>
                          <a:ea typeface="Times New Roman" panose="02020603050405020304" pitchFamily="18" charset="0"/>
                        </a:rPr>
                        <a:t>IPPS Role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300"/>
                        </a:spcBef>
                        <a:spcAft>
                          <a:spcPts val="300"/>
                        </a:spcAft>
                      </a:pPr>
                      <a:r>
                        <a:rPr lang="en-US" sz="1600" b="1" dirty="0">
                          <a:effectLst/>
                          <a:latin typeface="Arial" panose="020B0604020202020204" pitchFamily="34" charset="0"/>
                          <a:ea typeface="Times New Roman" panose="02020603050405020304" pitchFamily="18" charset="0"/>
                        </a:rPr>
                        <a:t>Thresholds for Books </a:t>
                      </a:r>
                      <a:br>
                        <a:rPr lang="en-US" sz="1600" b="1" dirty="0">
                          <a:effectLst/>
                          <a:latin typeface="Arial" panose="020B0604020202020204" pitchFamily="34" charset="0"/>
                          <a:ea typeface="Times New Roman" panose="02020603050405020304" pitchFamily="18" charset="0"/>
                        </a:rPr>
                      </a:br>
                      <a:endParaRPr lang="en-US" sz="1600" b="1"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300"/>
                        </a:spcBef>
                        <a:spcAft>
                          <a:spcPts val="300"/>
                        </a:spcAft>
                      </a:pPr>
                      <a:r>
                        <a:rPr lang="en-US" sz="1600" b="1" dirty="0">
                          <a:effectLst/>
                          <a:latin typeface="Arial" panose="020B0604020202020204" pitchFamily="34" charset="0"/>
                          <a:ea typeface="Times New Roman" panose="02020603050405020304" pitchFamily="18" charset="0"/>
                        </a:rPr>
                        <a:t>Thresholds for Supplies </a:t>
                      </a:r>
                      <a:br>
                        <a:rPr lang="en-US" sz="1600" b="1" dirty="0">
                          <a:effectLst/>
                          <a:latin typeface="Arial" panose="020B0604020202020204" pitchFamily="34" charset="0"/>
                          <a:ea typeface="Times New Roman" panose="02020603050405020304" pitchFamily="18" charset="0"/>
                        </a:rPr>
                      </a:br>
                      <a:endParaRPr lang="en-US" sz="1600" b="1"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300"/>
                        </a:spcBef>
                        <a:spcAft>
                          <a:spcPts val="300"/>
                        </a:spcAft>
                      </a:pPr>
                      <a:r>
                        <a:rPr lang="en-US" sz="1600" b="1">
                          <a:effectLst/>
                          <a:latin typeface="Arial" panose="020B0604020202020204" pitchFamily="34" charset="0"/>
                          <a:ea typeface="Times New Roman" panose="02020603050405020304" pitchFamily="18" charset="0"/>
                        </a:rPr>
                        <a:t>Thresholds for Tuition Payments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83126322"/>
                  </a:ext>
                </a:extLst>
              </a:tr>
              <a:tr h="474713">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Case Manager</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90209"/>
                  </a:ext>
                </a:extLst>
              </a:tr>
              <a:tr h="474713">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Supervisor</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&lt;$5,000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&lt;$5,000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&lt;$25,000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847659"/>
                  </a:ext>
                </a:extLst>
              </a:tr>
            </a:tbl>
          </a:graphicData>
        </a:graphic>
      </p:graphicFrame>
      <p:graphicFrame>
        <p:nvGraphicFramePr>
          <p:cNvPr id="6" name="Table 5">
            <a:extLst>
              <a:ext uri="{FF2B5EF4-FFF2-40B4-BE49-F238E27FC236}">
                <a16:creationId xmlns:a16="http://schemas.microsoft.com/office/drawing/2014/main" id="{EDD84683-0170-46C7-A8E1-17A003BD9FF3}"/>
              </a:ext>
            </a:extLst>
          </p:cNvPr>
          <p:cNvGraphicFramePr>
            <a:graphicFrameLocks noGrp="1"/>
          </p:cNvGraphicFramePr>
          <p:nvPr/>
        </p:nvGraphicFramePr>
        <p:xfrm>
          <a:off x="689113" y="4016532"/>
          <a:ext cx="7845289" cy="1969684"/>
        </p:xfrm>
        <a:graphic>
          <a:graphicData uri="http://schemas.openxmlformats.org/drawingml/2006/table">
            <a:tbl>
              <a:tblPr firstRow="1" firstCol="1" bandRow="1"/>
              <a:tblGrid>
                <a:gridCol w="2297238">
                  <a:extLst>
                    <a:ext uri="{9D8B030D-6E8A-4147-A177-3AD203B41FA5}">
                      <a16:colId xmlns:a16="http://schemas.microsoft.com/office/drawing/2014/main" val="294719939"/>
                    </a:ext>
                  </a:extLst>
                </a:gridCol>
                <a:gridCol w="1863798">
                  <a:extLst>
                    <a:ext uri="{9D8B030D-6E8A-4147-A177-3AD203B41FA5}">
                      <a16:colId xmlns:a16="http://schemas.microsoft.com/office/drawing/2014/main" val="3620320176"/>
                    </a:ext>
                  </a:extLst>
                </a:gridCol>
                <a:gridCol w="1863798">
                  <a:extLst>
                    <a:ext uri="{9D8B030D-6E8A-4147-A177-3AD203B41FA5}">
                      <a16:colId xmlns:a16="http://schemas.microsoft.com/office/drawing/2014/main" val="362787290"/>
                    </a:ext>
                  </a:extLst>
                </a:gridCol>
                <a:gridCol w="1820455">
                  <a:extLst>
                    <a:ext uri="{9D8B030D-6E8A-4147-A177-3AD203B41FA5}">
                      <a16:colId xmlns:a16="http://schemas.microsoft.com/office/drawing/2014/main" val="3549543438"/>
                    </a:ext>
                  </a:extLst>
                </a:gridCol>
              </a:tblGrid>
              <a:tr h="462703">
                <a:tc>
                  <a:txBody>
                    <a:bodyPr/>
                    <a:lstStyle/>
                    <a:p>
                      <a:pPr marL="0" marR="0">
                        <a:spcBef>
                          <a:spcPts val="300"/>
                        </a:spcBef>
                        <a:spcAft>
                          <a:spcPts val="300"/>
                        </a:spcAft>
                      </a:pPr>
                      <a:r>
                        <a:rPr lang="en-US" sz="1600" b="1" dirty="0">
                          <a:effectLst/>
                          <a:latin typeface="Arial" panose="020B0604020202020204" pitchFamily="34" charset="0"/>
                          <a:ea typeface="Times New Roman" panose="02020603050405020304" pitchFamily="18" charset="0"/>
                        </a:rPr>
                        <a:t>IPPS Role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300"/>
                        </a:spcBef>
                        <a:spcAft>
                          <a:spcPts val="300"/>
                        </a:spcAft>
                      </a:pPr>
                      <a:r>
                        <a:rPr lang="en-US" sz="1600" b="1" dirty="0">
                          <a:effectLst/>
                          <a:latin typeface="Arial" panose="020B0604020202020204" pitchFamily="34" charset="0"/>
                          <a:ea typeface="Times New Roman" panose="02020603050405020304" pitchFamily="18" charset="0"/>
                        </a:rPr>
                        <a:t>Thresholds for Books </a:t>
                      </a:r>
                      <a:br>
                        <a:rPr lang="en-US" sz="1600" b="1" dirty="0">
                          <a:effectLst/>
                          <a:latin typeface="Arial" panose="020B0604020202020204" pitchFamily="34" charset="0"/>
                          <a:ea typeface="Times New Roman" panose="02020603050405020304" pitchFamily="18" charset="0"/>
                        </a:rPr>
                      </a:br>
                      <a:endParaRPr lang="en-US" sz="1600" b="1"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300"/>
                        </a:spcBef>
                        <a:spcAft>
                          <a:spcPts val="300"/>
                        </a:spcAft>
                      </a:pPr>
                      <a:r>
                        <a:rPr lang="en-US" sz="1600" b="1">
                          <a:effectLst/>
                          <a:latin typeface="Arial" panose="020B0604020202020204" pitchFamily="34" charset="0"/>
                          <a:ea typeface="Times New Roman" panose="02020603050405020304" pitchFamily="18" charset="0"/>
                        </a:rPr>
                        <a:t>Thresholds for Supplies </a:t>
                      </a:r>
                      <a:br>
                        <a:rPr lang="en-US" sz="1600" b="1">
                          <a:effectLst/>
                          <a:latin typeface="Arial" panose="020B0604020202020204" pitchFamily="34" charset="0"/>
                          <a:ea typeface="Times New Roman" panose="02020603050405020304" pitchFamily="18" charset="0"/>
                        </a:rPr>
                      </a:br>
                      <a:endParaRPr lang="en-US" sz="1600" b="1">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300"/>
                        </a:spcBef>
                        <a:spcAft>
                          <a:spcPts val="300"/>
                        </a:spcAft>
                      </a:pPr>
                      <a:r>
                        <a:rPr lang="en-US" sz="1600" b="1">
                          <a:effectLst/>
                          <a:latin typeface="Arial" panose="020B0604020202020204" pitchFamily="34" charset="0"/>
                          <a:ea typeface="Times New Roman" panose="02020603050405020304" pitchFamily="18" charset="0"/>
                        </a:rPr>
                        <a:t>Thresholds for Tuition Payments </a:t>
                      </a:r>
                      <a:br>
                        <a:rPr lang="en-US" sz="1600" b="1">
                          <a:effectLst/>
                          <a:latin typeface="Arial" panose="020B0604020202020204" pitchFamily="34" charset="0"/>
                          <a:ea typeface="Times New Roman" panose="02020603050405020304" pitchFamily="18" charset="0"/>
                        </a:rPr>
                      </a:br>
                      <a:endParaRPr lang="en-US" sz="1600" b="1">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7002746"/>
                  </a:ext>
                </a:extLst>
              </a:tr>
              <a:tr h="420487">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Supervisor</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≥$5,000 but ≤ $10,000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≥$5,000 but ≤ $10,000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≥$25,000 but ≤ $50,000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118302"/>
                  </a:ext>
                </a:extLst>
              </a:tr>
              <a:tr h="420487">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RO Director</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&gt;$10,000 but ≤ $15,000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&gt;$10,000 but ≤ $15,000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&gt;$50,000 but ≤ $100,000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82842366"/>
                  </a:ext>
                </a:extLst>
              </a:tr>
              <a:tr h="262804">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VR&amp;E Service Director</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&gt;$15,000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rPr>
                        <a:t>&gt;$15,000</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&gt;$100,000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36895"/>
                  </a:ext>
                </a:extLst>
              </a:tr>
            </a:tbl>
          </a:graphicData>
        </a:graphic>
      </p:graphicFrame>
      <p:sp>
        <p:nvSpPr>
          <p:cNvPr id="7" name="TextBox 6">
            <a:extLst>
              <a:ext uri="{FF2B5EF4-FFF2-40B4-BE49-F238E27FC236}">
                <a16:creationId xmlns:a16="http://schemas.microsoft.com/office/drawing/2014/main" id="{04F0984B-9045-4597-88C0-D9F51AFC3710}"/>
              </a:ext>
            </a:extLst>
          </p:cNvPr>
          <p:cNvSpPr txBox="1"/>
          <p:nvPr/>
        </p:nvSpPr>
        <p:spPr>
          <a:xfrm>
            <a:off x="2425148" y="871784"/>
            <a:ext cx="465151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IPPS Low Dollar Thresholds</a:t>
            </a:r>
          </a:p>
        </p:txBody>
      </p:sp>
      <p:sp>
        <p:nvSpPr>
          <p:cNvPr id="8" name="TextBox 7">
            <a:extLst>
              <a:ext uri="{FF2B5EF4-FFF2-40B4-BE49-F238E27FC236}">
                <a16:creationId xmlns:a16="http://schemas.microsoft.com/office/drawing/2014/main" id="{080B77D7-C911-45E5-BF79-2F611322B69D}"/>
              </a:ext>
            </a:extLst>
          </p:cNvPr>
          <p:cNvSpPr txBox="1"/>
          <p:nvPr/>
        </p:nvSpPr>
        <p:spPr>
          <a:xfrm>
            <a:off x="2418524" y="3462584"/>
            <a:ext cx="465151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IPPS High Dollar Thresholds</a:t>
            </a:r>
          </a:p>
        </p:txBody>
      </p:sp>
    </p:spTree>
    <p:extLst>
      <p:ext uri="{BB962C8B-B14F-4D97-AF65-F5344CB8AC3E}">
        <p14:creationId xmlns:p14="http://schemas.microsoft.com/office/powerpoint/2010/main" val="1177604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Functionality: Low Dollar Invoices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0"/>
              </a:spcBef>
              <a:spcAft>
                <a:spcPct val="0"/>
              </a:spcAft>
              <a:buNone/>
              <a:defRPr/>
            </a:pPr>
            <a:r>
              <a:rPr lang="en-US" altLang="en-US" sz="1800" dirty="0">
                <a:solidFill>
                  <a:srgbClr val="C00000"/>
                </a:solidFill>
                <a:cs typeface="Arial" panose="020B0604020202020204" pitchFamily="34" charset="0"/>
              </a:rPr>
              <a:t>Updated: August 12, 2019</a:t>
            </a:r>
          </a:p>
        </p:txBody>
      </p:sp>
    </p:spTree>
    <p:extLst>
      <p:ext uri="{BB962C8B-B14F-4D97-AF65-F5344CB8AC3E}">
        <p14:creationId xmlns:p14="http://schemas.microsoft.com/office/powerpoint/2010/main" val="192248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7C8EFF6-6C54-4659-BA37-2DAC3AB5F71E}"/>
              </a:ext>
            </a:extLst>
          </p:cNvPr>
          <p:cNvGraphicFramePr>
            <a:graphicFrameLocks noGrp="1"/>
          </p:cNvGraphicFramePr>
          <p:nvPr>
            <p:ph idx="1"/>
            <p:extLst>
              <p:ext uri="{D42A27DB-BD31-4B8C-83A1-F6EECF244321}">
                <p14:modId xmlns:p14="http://schemas.microsoft.com/office/powerpoint/2010/main" val="272655192"/>
              </p:ext>
            </p:extLst>
          </p:nvPr>
        </p:nvGraphicFramePr>
        <p:xfrm>
          <a:off x="457200" y="161951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D821817-A3F2-470A-ACC4-5073E7FDDD0E}"/>
              </a:ext>
            </a:extLst>
          </p:cNvPr>
          <p:cNvSpPr>
            <a:spLocks noGrp="1"/>
          </p:cNvSpPr>
          <p:nvPr>
            <p:ph type="title"/>
          </p:nvPr>
        </p:nvSpPr>
        <p:spPr/>
        <p:txBody>
          <a:bodyPr>
            <a:normAutofit fontScale="90000"/>
          </a:bodyPr>
          <a:lstStyle/>
          <a:p>
            <a:r>
              <a:rPr lang="en-US" dirty="0"/>
              <a:t>IPPS Workflow (At-A-Glance)</a:t>
            </a:r>
          </a:p>
        </p:txBody>
      </p:sp>
      <p:sp>
        <p:nvSpPr>
          <p:cNvPr id="4" name="Slide Number Placeholder 3">
            <a:extLst>
              <a:ext uri="{FF2B5EF4-FFF2-40B4-BE49-F238E27FC236}">
                <a16:creationId xmlns:a16="http://schemas.microsoft.com/office/drawing/2014/main" id="{3B9B54B7-BCF2-4ABE-8679-EEE3D5E1D0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57B8BBA-3840-4095-B87C-358F682F5E3F}"/>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5169" y="655320"/>
            <a:ext cx="1324708" cy="1324708"/>
          </a:xfrm>
          <a:prstGeom prst="rect">
            <a:avLst/>
          </a:prstGeom>
        </p:spPr>
      </p:pic>
      <p:pic>
        <p:nvPicPr>
          <p:cNvPr id="8" name="Picture 7">
            <a:extLst>
              <a:ext uri="{FF2B5EF4-FFF2-40B4-BE49-F238E27FC236}">
                <a16:creationId xmlns:a16="http://schemas.microsoft.com/office/drawing/2014/main" id="{68FDBC56-DA66-48E4-8D15-059A2D90D6AF}"/>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06897" y="701829"/>
            <a:ext cx="1324708" cy="1324708"/>
          </a:xfrm>
          <a:prstGeom prst="rect">
            <a:avLst/>
          </a:prstGeom>
        </p:spPr>
      </p:pic>
      <p:pic>
        <p:nvPicPr>
          <p:cNvPr id="1028" name="Picture 4" descr="Related image">
            <a:extLst>
              <a:ext uri="{FF2B5EF4-FFF2-40B4-BE49-F238E27FC236}">
                <a16:creationId xmlns:a16="http://schemas.microsoft.com/office/drawing/2014/main" id="{B1D72620-DBA6-494F-B5F8-188BAC2C12B7}"/>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8095" y="712527"/>
            <a:ext cx="1160584" cy="112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32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his shows the My Work tab for the Case Manager or Supervisor.">
            <a:extLst>
              <a:ext uri="{FF2B5EF4-FFF2-40B4-BE49-F238E27FC236}">
                <a16:creationId xmlns:a16="http://schemas.microsoft.com/office/drawing/2014/main" id="{2FC7C2FC-2A3D-4E4D-A9CD-66F7EC4370FC}"/>
              </a:ext>
            </a:extLst>
          </p:cNvPr>
          <p:cNvPicPr/>
          <p:nvPr/>
        </p:nvPicPr>
        <p:blipFill>
          <a:blip r:embed="rId3">
            <a:extLst>
              <a:ext uri="{28A0092B-C50C-407E-A947-70E740481C1C}">
                <a14:useLocalDpi xmlns:a14="http://schemas.microsoft.com/office/drawing/2010/main" val="0"/>
              </a:ext>
            </a:extLst>
          </a:blip>
          <a:stretch>
            <a:fillRect/>
          </a:stretch>
        </p:blipFill>
        <p:spPr>
          <a:xfrm>
            <a:off x="2899611" y="2079928"/>
            <a:ext cx="5943600" cy="1704340"/>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D4FEF521-A087-496D-A0E6-042B9E2ADA4B}"/>
              </a:ext>
            </a:extLst>
          </p:cNvPr>
          <p:cNvSpPr>
            <a:spLocks noGrp="1"/>
          </p:cNvSpPr>
          <p:nvPr>
            <p:ph type="title"/>
          </p:nvPr>
        </p:nvSpPr>
        <p:spPr/>
        <p:txBody>
          <a:bodyPr>
            <a:normAutofit fontScale="90000"/>
          </a:bodyPr>
          <a:lstStyle/>
          <a:p>
            <a:r>
              <a:rPr lang="en-US" dirty="0"/>
              <a:t>Opening an Invoice</a:t>
            </a:r>
          </a:p>
        </p:txBody>
      </p:sp>
      <p:sp>
        <p:nvSpPr>
          <p:cNvPr id="4" name="Slide Number Placeholder 3">
            <a:extLst>
              <a:ext uri="{FF2B5EF4-FFF2-40B4-BE49-F238E27FC236}">
                <a16:creationId xmlns:a16="http://schemas.microsoft.com/office/drawing/2014/main" id="{66DCD05E-A350-4566-A94E-27B2242371F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59560B9-7BE8-4F51-B5A2-CB05313B1C77}"/>
              </a:ext>
            </a:extLst>
          </p:cNvPr>
          <p:cNvSpPr txBox="1"/>
          <p:nvPr/>
        </p:nvSpPr>
        <p:spPr>
          <a:xfrm>
            <a:off x="1591279" y="1094319"/>
            <a:ext cx="727974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Log into IPPS (discussed earlier) and the “My Work” tab displays in the Workspace</a:t>
            </a:r>
          </a:p>
        </p:txBody>
      </p:sp>
      <p:sp>
        <p:nvSpPr>
          <p:cNvPr id="8" name="TextBox 7">
            <a:extLst>
              <a:ext uri="{FF2B5EF4-FFF2-40B4-BE49-F238E27FC236}">
                <a16:creationId xmlns:a16="http://schemas.microsoft.com/office/drawing/2014/main" id="{7ACC8B9C-418C-4EB5-B58B-80349C809572}"/>
              </a:ext>
            </a:extLst>
          </p:cNvPr>
          <p:cNvSpPr txBox="1"/>
          <p:nvPr/>
        </p:nvSpPr>
        <p:spPr>
          <a:xfrm>
            <a:off x="990799" y="2936849"/>
            <a:ext cx="167104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station</a:t>
            </a:r>
          </a:p>
        </p:txBody>
      </p:sp>
      <p:sp>
        <p:nvSpPr>
          <p:cNvPr id="10" name="Rectangle 9">
            <a:extLst>
              <a:ext uri="{FF2B5EF4-FFF2-40B4-BE49-F238E27FC236}">
                <a16:creationId xmlns:a16="http://schemas.microsoft.com/office/drawing/2014/main" id="{B0BB4D88-0631-45B4-A4BC-0287F6C07B0D}"/>
              </a:ext>
            </a:extLst>
          </p:cNvPr>
          <p:cNvSpPr/>
          <p:nvPr/>
        </p:nvSpPr>
        <p:spPr>
          <a:xfrm>
            <a:off x="2921639" y="2060273"/>
            <a:ext cx="390407" cy="1408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86AC9621-D597-4CBA-B565-93B2232311FC}"/>
              </a:ext>
            </a:extLst>
          </p:cNvPr>
          <p:cNvSpPr/>
          <p:nvPr/>
        </p:nvSpPr>
        <p:spPr>
          <a:xfrm rot="9064286">
            <a:off x="4143976" y="2176014"/>
            <a:ext cx="1217138" cy="649466"/>
          </a:xfrm>
          <a:prstGeom prst="triangle">
            <a:avLst>
              <a:gd name="adj" fmla="val 15158"/>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Stations dropdown list">
            <a:extLst>
              <a:ext uri="{FF2B5EF4-FFF2-40B4-BE49-F238E27FC236}">
                <a16:creationId xmlns:a16="http://schemas.microsoft.com/office/drawing/2014/main" id="{2607D204-5C8A-49D5-BE88-EE68AF39C21C}"/>
              </a:ext>
            </a:extLst>
          </p:cNvPr>
          <p:cNvPicPr/>
          <p:nvPr/>
        </p:nvPicPr>
        <p:blipFill>
          <a:blip r:embed="rId4">
            <a:extLst>
              <a:ext uri="{28A0092B-C50C-407E-A947-70E740481C1C}">
                <a14:useLocalDpi xmlns:a14="http://schemas.microsoft.com/office/drawing/2010/main" val="0"/>
              </a:ext>
            </a:extLst>
          </a:blip>
          <a:stretch>
            <a:fillRect/>
          </a:stretch>
        </p:blipFill>
        <p:spPr>
          <a:xfrm>
            <a:off x="4706104" y="1922156"/>
            <a:ext cx="2343150" cy="771525"/>
          </a:xfrm>
          <a:prstGeom prst="rect">
            <a:avLst/>
          </a:prstGeom>
          <a:ln>
            <a:solidFill>
              <a:schemeClr val="accent2"/>
            </a:solid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7E96CDF4-FAE4-46B4-930E-0DBE7A7FE898}"/>
              </a:ext>
            </a:extLst>
          </p:cNvPr>
          <p:cNvCxnSpPr>
            <a:cxnSpLocks/>
          </p:cNvCxnSpPr>
          <p:nvPr/>
        </p:nvCxnSpPr>
        <p:spPr>
          <a:xfrm flipV="1">
            <a:off x="743243" y="2613171"/>
            <a:ext cx="2935622" cy="2091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A01646BC-FDEA-4C9B-8A13-C839AE7DD068}"/>
              </a:ext>
            </a:extLst>
          </p:cNvPr>
          <p:cNvSpPr/>
          <p:nvPr/>
        </p:nvSpPr>
        <p:spPr>
          <a:xfrm>
            <a:off x="214616" y="261317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1F49B9C-CA5B-4D15-BBD4-46F1222E851A}"/>
              </a:ext>
            </a:extLst>
          </p:cNvPr>
          <p:cNvSpPr/>
          <p:nvPr/>
        </p:nvSpPr>
        <p:spPr>
          <a:xfrm>
            <a:off x="6114168" y="2089137"/>
            <a:ext cx="435773" cy="54537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FAB7AB46-14A5-4530-B6C8-32BF474E6530}"/>
              </a:ext>
            </a:extLst>
          </p:cNvPr>
          <p:cNvCxnSpPr>
            <a:cxnSpLocks/>
          </p:cNvCxnSpPr>
          <p:nvPr/>
        </p:nvCxnSpPr>
        <p:spPr>
          <a:xfrm>
            <a:off x="520713" y="1629203"/>
            <a:ext cx="2141133" cy="5270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DC6384D7-16E6-474B-AB1D-3F2129689459}"/>
              </a:ext>
            </a:extLst>
          </p:cNvPr>
          <p:cNvSpPr/>
          <p:nvPr/>
        </p:nvSpPr>
        <p:spPr>
          <a:xfrm>
            <a:off x="207690" y="108676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8004C1A-B3D6-4C74-ABFF-95B9D20169D4}"/>
              </a:ext>
            </a:extLst>
          </p:cNvPr>
          <p:cNvSpPr/>
          <p:nvPr/>
        </p:nvSpPr>
        <p:spPr>
          <a:xfrm>
            <a:off x="2935287" y="3221494"/>
            <a:ext cx="5935736" cy="39424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1F2E90BD-1B5B-4DC4-BCF4-81A336E5889B}"/>
              </a:ext>
            </a:extLst>
          </p:cNvPr>
          <p:cNvSpPr txBox="1"/>
          <p:nvPr/>
        </p:nvSpPr>
        <p:spPr>
          <a:xfrm>
            <a:off x="998821" y="4623990"/>
            <a:ext cx="4872590"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Double-click on the invoice you want to process</a:t>
            </a:r>
          </a:p>
        </p:txBody>
      </p:sp>
      <p:cxnSp>
        <p:nvCxnSpPr>
          <p:cNvPr id="22" name="Straight Arrow Connector 21">
            <a:extLst>
              <a:ext uri="{FF2B5EF4-FFF2-40B4-BE49-F238E27FC236}">
                <a16:creationId xmlns:a16="http://schemas.microsoft.com/office/drawing/2014/main" id="{0490280C-96E2-4170-9B5E-5245FB353A2C}"/>
              </a:ext>
            </a:extLst>
          </p:cNvPr>
          <p:cNvCxnSpPr>
            <a:cxnSpLocks/>
          </p:cNvCxnSpPr>
          <p:nvPr/>
        </p:nvCxnSpPr>
        <p:spPr>
          <a:xfrm flipV="1">
            <a:off x="751265" y="3694816"/>
            <a:ext cx="2406995" cy="8520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Oval 22">
            <a:extLst>
              <a:ext uri="{FF2B5EF4-FFF2-40B4-BE49-F238E27FC236}">
                <a16:creationId xmlns:a16="http://schemas.microsoft.com/office/drawing/2014/main" id="{684214D8-13DA-4D67-98B7-4897E1F3ABD4}"/>
              </a:ext>
            </a:extLst>
          </p:cNvPr>
          <p:cNvSpPr/>
          <p:nvPr/>
        </p:nvSpPr>
        <p:spPr>
          <a:xfrm>
            <a:off x="222638" y="433769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752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5FBD1-4CE0-479A-AAB6-BEA5DB357B8D}"/>
              </a:ext>
            </a:extLst>
          </p:cNvPr>
          <p:cNvSpPr>
            <a:spLocks noGrp="1"/>
          </p:cNvSpPr>
          <p:nvPr>
            <p:ph type="title"/>
          </p:nvPr>
        </p:nvSpPr>
        <p:spPr/>
        <p:txBody>
          <a:bodyPr>
            <a:normAutofit fontScale="90000"/>
          </a:bodyPr>
          <a:lstStyle/>
          <a:p>
            <a:r>
              <a:rPr lang="en-US" dirty="0"/>
              <a:t>Certification Screen</a:t>
            </a:r>
          </a:p>
        </p:txBody>
      </p:sp>
      <p:sp>
        <p:nvSpPr>
          <p:cNvPr id="4" name="Slide Number Placeholder 3">
            <a:extLst>
              <a:ext uri="{FF2B5EF4-FFF2-40B4-BE49-F238E27FC236}">
                <a16:creationId xmlns:a16="http://schemas.microsoft.com/office/drawing/2014/main" id="{7627ACBC-237C-4674-92AD-2326D122DF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B8B729A-FAC5-45B6-AA7B-BD779C700CBF}"/>
              </a:ext>
            </a:extLst>
          </p:cNvPr>
          <p:cNvSpPr txBox="1"/>
          <p:nvPr/>
        </p:nvSpPr>
        <p:spPr>
          <a:xfrm>
            <a:off x="956502" y="913276"/>
            <a:ext cx="1330683"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Audit Link</a:t>
            </a:r>
          </a:p>
        </p:txBody>
      </p:sp>
      <p:cxnSp>
        <p:nvCxnSpPr>
          <p:cNvPr id="13" name="Straight Arrow Connector 12">
            <a:extLst>
              <a:ext uri="{FF2B5EF4-FFF2-40B4-BE49-F238E27FC236}">
                <a16:creationId xmlns:a16="http://schemas.microsoft.com/office/drawing/2014/main" id="{5731565E-2B3F-4577-9CB4-B91BA8C459BD}"/>
              </a:ext>
            </a:extLst>
          </p:cNvPr>
          <p:cNvCxnSpPr>
            <a:cxnSpLocks/>
          </p:cNvCxnSpPr>
          <p:nvPr/>
        </p:nvCxnSpPr>
        <p:spPr>
          <a:xfrm flipV="1">
            <a:off x="672506" y="1037372"/>
            <a:ext cx="3346041" cy="7574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696C8204-5247-447C-A5DF-A1EA02006B55}"/>
              </a:ext>
            </a:extLst>
          </p:cNvPr>
          <p:cNvSpPr/>
          <p:nvPr/>
        </p:nvSpPr>
        <p:spPr>
          <a:xfrm>
            <a:off x="114339" y="154192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descr="The Certification screen displays here.">
            <a:extLst>
              <a:ext uri="{FF2B5EF4-FFF2-40B4-BE49-F238E27FC236}">
                <a16:creationId xmlns:a16="http://schemas.microsoft.com/office/drawing/2014/main" id="{40B03815-463D-43CC-B9D7-61E1A8D9998A}"/>
              </a:ext>
            </a:extLst>
          </p:cNvPr>
          <p:cNvPicPr/>
          <p:nvPr/>
        </p:nvPicPr>
        <p:blipFill>
          <a:blip r:embed="rId3">
            <a:extLst>
              <a:ext uri="{28A0092B-C50C-407E-A947-70E740481C1C}">
                <a14:useLocalDpi xmlns:a14="http://schemas.microsoft.com/office/drawing/2010/main" val="0"/>
              </a:ext>
            </a:extLst>
          </a:blip>
          <a:stretch>
            <a:fillRect/>
          </a:stretch>
        </p:blipFill>
        <p:spPr>
          <a:xfrm>
            <a:off x="4114801" y="673648"/>
            <a:ext cx="5029200" cy="5426363"/>
          </a:xfrm>
          <a:prstGeom prst="rect">
            <a:avLst/>
          </a:prstGeom>
          <a:ln>
            <a:solidFill>
              <a:schemeClr val="tx1"/>
            </a:solidFill>
          </a:ln>
        </p:spPr>
      </p:pic>
      <p:sp>
        <p:nvSpPr>
          <p:cNvPr id="20" name="Rectangle 19">
            <a:extLst>
              <a:ext uri="{FF2B5EF4-FFF2-40B4-BE49-F238E27FC236}">
                <a16:creationId xmlns:a16="http://schemas.microsoft.com/office/drawing/2014/main" id="{D5E45AE1-8AEB-4BF6-B0B5-3AB25BBF827E}"/>
              </a:ext>
            </a:extLst>
          </p:cNvPr>
          <p:cNvSpPr/>
          <p:nvPr/>
        </p:nvSpPr>
        <p:spPr>
          <a:xfrm>
            <a:off x="8819152" y="757989"/>
            <a:ext cx="300371" cy="14471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052351C5-17A8-4613-859D-161558879D38}"/>
              </a:ext>
            </a:extLst>
          </p:cNvPr>
          <p:cNvCxnSpPr>
            <a:cxnSpLocks/>
          </p:cNvCxnSpPr>
          <p:nvPr/>
        </p:nvCxnSpPr>
        <p:spPr>
          <a:xfrm flipV="1">
            <a:off x="464658" y="779723"/>
            <a:ext cx="8222142" cy="6941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ectangle 20">
            <a:extLst>
              <a:ext uri="{FF2B5EF4-FFF2-40B4-BE49-F238E27FC236}">
                <a16:creationId xmlns:a16="http://schemas.microsoft.com/office/drawing/2014/main" id="{DBDDE09B-C873-47D2-B893-C005507555AE}"/>
              </a:ext>
            </a:extLst>
          </p:cNvPr>
          <p:cNvSpPr/>
          <p:nvPr/>
        </p:nvSpPr>
        <p:spPr>
          <a:xfrm>
            <a:off x="4114802" y="866284"/>
            <a:ext cx="3188366" cy="14471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934C3849-13CE-4B1A-96B5-D2EDDB91798D}"/>
              </a:ext>
            </a:extLst>
          </p:cNvPr>
          <p:cNvSpPr/>
          <p:nvPr/>
        </p:nvSpPr>
        <p:spPr>
          <a:xfrm>
            <a:off x="118353" y="69169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47FEE00-85EE-498D-B1C4-1CDEDDB2EE60}"/>
              </a:ext>
            </a:extLst>
          </p:cNvPr>
          <p:cNvSpPr txBox="1"/>
          <p:nvPr/>
        </p:nvSpPr>
        <p:spPr>
          <a:xfrm>
            <a:off x="1680184" y="1643182"/>
            <a:ext cx="1330683"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Invoice Summary</a:t>
            </a:r>
          </a:p>
        </p:txBody>
      </p:sp>
      <p:sp>
        <p:nvSpPr>
          <p:cNvPr id="24" name="Rectangle 23">
            <a:extLst>
              <a:ext uri="{FF2B5EF4-FFF2-40B4-BE49-F238E27FC236}">
                <a16:creationId xmlns:a16="http://schemas.microsoft.com/office/drawing/2014/main" id="{10A6BAAD-F90F-4993-B51E-CB6C889AEA0C}"/>
              </a:ext>
            </a:extLst>
          </p:cNvPr>
          <p:cNvSpPr/>
          <p:nvPr/>
        </p:nvSpPr>
        <p:spPr>
          <a:xfrm>
            <a:off x="4118815" y="989686"/>
            <a:ext cx="4808617" cy="8407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493B1B5-2951-41B2-9D17-3C161DFDFAE8}"/>
              </a:ext>
            </a:extLst>
          </p:cNvPr>
          <p:cNvSpPr/>
          <p:nvPr/>
        </p:nvSpPr>
        <p:spPr>
          <a:xfrm>
            <a:off x="4647063" y="1282608"/>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Authorization Details</a:t>
            </a:r>
          </a:p>
        </p:txBody>
      </p:sp>
      <p:sp>
        <p:nvSpPr>
          <p:cNvPr id="28" name="Rectangle 27">
            <a:extLst>
              <a:ext uri="{FF2B5EF4-FFF2-40B4-BE49-F238E27FC236}">
                <a16:creationId xmlns:a16="http://schemas.microsoft.com/office/drawing/2014/main" id="{0481E3F9-9843-434E-9343-2F91B9C0F0C0}"/>
              </a:ext>
            </a:extLst>
          </p:cNvPr>
          <p:cNvSpPr/>
          <p:nvPr/>
        </p:nvSpPr>
        <p:spPr>
          <a:xfrm>
            <a:off x="4118815" y="1997198"/>
            <a:ext cx="4808617" cy="8407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179ABCB2-D9AF-462A-A3D1-55822B1E3F52}"/>
              </a:ext>
            </a:extLst>
          </p:cNvPr>
          <p:cNvSpPr/>
          <p:nvPr/>
        </p:nvSpPr>
        <p:spPr>
          <a:xfrm>
            <a:off x="4546795" y="108322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072E070-240D-44A2-8BD5-5DC9CD2E2A68}"/>
              </a:ext>
            </a:extLst>
          </p:cNvPr>
          <p:cNvSpPr/>
          <p:nvPr/>
        </p:nvSpPr>
        <p:spPr>
          <a:xfrm>
            <a:off x="4667113" y="2277221"/>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Invoice Line Details</a:t>
            </a:r>
          </a:p>
        </p:txBody>
      </p:sp>
      <p:sp>
        <p:nvSpPr>
          <p:cNvPr id="30" name="Oval 29">
            <a:extLst>
              <a:ext uri="{FF2B5EF4-FFF2-40B4-BE49-F238E27FC236}">
                <a16:creationId xmlns:a16="http://schemas.microsoft.com/office/drawing/2014/main" id="{D3E62FEC-1296-4475-969A-1F8225FCBAB5}"/>
              </a:ext>
            </a:extLst>
          </p:cNvPr>
          <p:cNvSpPr/>
          <p:nvPr/>
        </p:nvSpPr>
        <p:spPr>
          <a:xfrm>
            <a:off x="4566845" y="207783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F32EA04-29F0-4260-8658-CAEB3B8E7D12}"/>
              </a:ext>
            </a:extLst>
          </p:cNvPr>
          <p:cNvSpPr/>
          <p:nvPr/>
        </p:nvSpPr>
        <p:spPr>
          <a:xfrm>
            <a:off x="4114803" y="2890589"/>
            <a:ext cx="4808617" cy="8407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FF12D1D8-1C1F-41CA-9AB2-03AB0EEEE369}"/>
              </a:ext>
            </a:extLst>
          </p:cNvPr>
          <p:cNvSpPr/>
          <p:nvPr/>
        </p:nvSpPr>
        <p:spPr>
          <a:xfrm>
            <a:off x="4663101" y="3199640"/>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Provide Certification Decision</a:t>
            </a:r>
          </a:p>
        </p:txBody>
      </p:sp>
      <p:sp>
        <p:nvSpPr>
          <p:cNvPr id="33" name="Oval 32">
            <a:extLst>
              <a:ext uri="{FF2B5EF4-FFF2-40B4-BE49-F238E27FC236}">
                <a16:creationId xmlns:a16="http://schemas.microsoft.com/office/drawing/2014/main" id="{73B769E3-A81A-41CB-9B09-5DC4A24660C8}"/>
              </a:ext>
            </a:extLst>
          </p:cNvPr>
          <p:cNvSpPr/>
          <p:nvPr/>
        </p:nvSpPr>
        <p:spPr>
          <a:xfrm>
            <a:off x="4562833" y="300025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5</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03ED980F-00CC-43EC-8A11-9C98B74E9870}"/>
              </a:ext>
            </a:extLst>
          </p:cNvPr>
          <p:cNvSpPr/>
          <p:nvPr/>
        </p:nvSpPr>
        <p:spPr>
          <a:xfrm>
            <a:off x="4114804" y="3773861"/>
            <a:ext cx="4808617" cy="230441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3324B025-9AFE-4B87-98E8-0CB38E13DB32}"/>
              </a:ext>
            </a:extLst>
          </p:cNvPr>
          <p:cNvSpPr/>
          <p:nvPr/>
        </p:nvSpPr>
        <p:spPr>
          <a:xfrm>
            <a:off x="4663102" y="4799844"/>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Notes and Attachments</a:t>
            </a:r>
          </a:p>
        </p:txBody>
      </p:sp>
      <p:sp>
        <p:nvSpPr>
          <p:cNvPr id="36" name="Oval 35">
            <a:extLst>
              <a:ext uri="{FF2B5EF4-FFF2-40B4-BE49-F238E27FC236}">
                <a16:creationId xmlns:a16="http://schemas.microsoft.com/office/drawing/2014/main" id="{D33AEB4D-7C6C-4215-8051-4A1210E26B7E}"/>
              </a:ext>
            </a:extLst>
          </p:cNvPr>
          <p:cNvSpPr/>
          <p:nvPr/>
        </p:nvSpPr>
        <p:spPr>
          <a:xfrm>
            <a:off x="4562834" y="460045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6</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547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1C883-EB24-4183-93B5-E2149881C135}"/>
              </a:ext>
            </a:extLst>
          </p:cNvPr>
          <p:cNvSpPr>
            <a:spLocks noGrp="1"/>
          </p:cNvSpPr>
          <p:nvPr>
            <p:ph type="title"/>
          </p:nvPr>
        </p:nvSpPr>
        <p:spPr/>
        <p:txBody>
          <a:bodyPr>
            <a:normAutofit fontScale="90000"/>
          </a:bodyPr>
          <a:lstStyle/>
          <a:p>
            <a:r>
              <a:rPr lang="en-US" dirty="0"/>
              <a:t>Accepting an Invoice</a:t>
            </a:r>
          </a:p>
        </p:txBody>
      </p:sp>
      <p:sp>
        <p:nvSpPr>
          <p:cNvPr id="4" name="Slide Number Placeholder 3">
            <a:extLst>
              <a:ext uri="{FF2B5EF4-FFF2-40B4-BE49-F238E27FC236}">
                <a16:creationId xmlns:a16="http://schemas.microsoft.com/office/drawing/2014/main" id="{4227AF69-0E70-415C-ACB6-F6C1786D4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line items with a dropdown list for the BOC and editable fields for the Amount to Apply">
            <a:extLst>
              <a:ext uri="{FF2B5EF4-FFF2-40B4-BE49-F238E27FC236}">
                <a16:creationId xmlns:a16="http://schemas.microsoft.com/office/drawing/2014/main" id="{0448DF3E-0987-4686-9A9F-BAD011C920F8}"/>
              </a:ext>
            </a:extLst>
          </p:cNvPr>
          <p:cNvPicPr/>
          <p:nvPr/>
        </p:nvPicPr>
        <p:blipFill>
          <a:blip r:embed="rId3">
            <a:extLst>
              <a:ext uri="{28A0092B-C50C-407E-A947-70E740481C1C}">
                <a14:useLocalDpi xmlns:a14="http://schemas.microsoft.com/office/drawing/2010/main" val="0"/>
              </a:ext>
            </a:extLst>
          </a:blip>
          <a:stretch>
            <a:fillRect/>
          </a:stretch>
        </p:blipFill>
        <p:spPr>
          <a:xfrm>
            <a:off x="1191126" y="2346158"/>
            <a:ext cx="6352674" cy="1747687"/>
          </a:xfrm>
          <a:prstGeom prst="rect">
            <a:avLst/>
          </a:prstGeom>
          <a:ln>
            <a:solidFill>
              <a:schemeClr val="accent2"/>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569D585-1178-4422-8692-41181994DF64}"/>
              </a:ext>
            </a:extLst>
          </p:cNvPr>
          <p:cNvSpPr txBox="1"/>
          <p:nvPr/>
        </p:nvSpPr>
        <p:spPr>
          <a:xfrm>
            <a:off x="1337279" y="916519"/>
            <a:ext cx="7279744"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Ensure a BOC is selected for each line item and that the amounts are correct in the “Amount to Apply” field for each item. Note: You can select a list of possible BOC entries and update the Amounts to Apply as needed</a:t>
            </a:r>
          </a:p>
        </p:txBody>
      </p:sp>
      <p:sp>
        <p:nvSpPr>
          <p:cNvPr id="7" name="Rectangle 6">
            <a:extLst>
              <a:ext uri="{FF2B5EF4-FFF2-40B4-BE49-F238E27FC236}">
                <a16:creationId xmlns:a16="http://schemas.microsoft.com/office/drawing/2014/main" id="{125B5303-0C2E-462C-B99A-F43D51BDF788}"/>
              </a:ext>
            </a:extLst>
          </p:cNvPr>
          <p:cNvSpPr/>
          <p:nvPr/>
        </p:nvSpPr>
        <p:spPr>
          <a:xfrm>
            <a:off x="7036066" y="3112527"/>
            <a:ext cx="150519" cy="1408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DDC0F172-5042-4EF0-ADF9-61156E7FE442}"/>
              </a:ext>
            </a:extLst>
          </p:cNvPr>
          <p:cNvCxnSpPr>
            <a:cxnSpLocks/>
          </p:cNvCxnSpPr>
          <p:nvPr/>
        </p:nvCxnSpPr>
        <p:spPr>
          <a:xfrm>
            <a:off x="520713" y="1629203"/>
            <a:ext cx="3846750" cy="13907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1C648FE6-E68A-4C23-9CD6-071AE2D797F3}"/>
              </a:ext>
            </a:extLst>
          </p:cNvPr>
          <p:cNvSpPr/>
          <p:nvPr/>
        </p:nvSpPr>
        <p:spPr>
          <a:xfrm>
            <a:off x="207690" y="108676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24E2F04-DBD0-4C14-A157-7538C5230C96}"/>
              </a:ext>
            </a:extLst>
          </p:cNvPr>
          <p:cNvSpPr txBox="1"/>
          <p:nvPr/>
        </p:nvSpPr>
        <p:spPr>
          <a:xfrm>
            <a:off x="1587268" y="4591502"/>
            <a:ext cx="727974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You can also delete a line item by selecting the “X” to the right of the Amount to Apply field</a:t>
            </a:r>
          </a:p>
        </p:txBody>
      </p:sp>
      <p:cxnSp>
        <p:nvCxnSpPr>
          <p:cNvPr id="13" name="Straight Arrow Connector 12">
            <a:extLst>
              <a:ext uri="{FF2B5EF4-FFF2-40B4-BE49-F238E27FC236}">
                <a16:creationId xmlns:a16="http://schemas.microsoft.com/office/drawing/2014/main" id="{2036DAEA-45E2-4833-AF53-A373966792B7}"/>
              </a:ext>
            </a:extLst>
          </p:cNvPr>
          <p:cNvCxnSpPr>
            <a:cxnSpLocks/>
            <a:stCxn id="12" idx="1"/>
          </p:cNvCxnSpPr>
          <p:nvPr/>
        </p:nvCxnSpPr>
        <p:spPr>
          <a:xfrm flipH="1" flipV="1">
            <a:off x="7279767" y="3253339"/>
            <a:ext cx="1171914" cy="63654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Rectangle 10">
            <a:extLst>
              <a:ext uri="{FF2B5EF4-FFF2-40B4-BE49-F238E27FC236}">
                <a16:creationId xmlns:a16="http://schemas.microsoft.com/office/drawing/2014/main" id="{734CFDDD-CC1A-42E8-BEBE-18226A85F55A}"/>
              </a:ext>
            </a:extLst>
          </p:cNvPr>
          <p:cNvSpPr/>
          <p:nvPr/>
        </p:nvSpPr>
        <p:spPr>
          <a:xfrm>
            <a:off x="4484040" y="3119555"/>
            <a:ext cx="1497660" cy="81480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E2CF1665-5A78-4639-8992-4AC495CDF437}"/>
              </a:ext>
            </a:extLst>
          </p:cNvPr>
          <p:cNvSpPr/>
          <p:nvPr/>
        </p:nvSpPr>
        <p:spPr>
          <a:xfrm>
            <a:off x="8354291" y="378275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1a</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241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DB0F0-96AD-477E-8E3F-0A533BFC5ACE}"/>
              </a:ext>
            </a:extLst>
          </p:cNvPr>
          <p:cNvSpPr>
            <a:spLocks noGrp="1"/>
          </p:cNvSpPr>
          <p:nvPr>
            <p:ph type="title"/>
          </p:nvPr>
        </p:nvSpPr>
        <p:spPr/>
        <p:txBody>
          <a:bodyPr>
            <a:normAutofit fontScale="90000"/>
          </a:bodyPr>
          <a:lstStyle/>
          <a:p>
            <a:r>
              <a:rPr lang="en-US" dirty="0"/>
              <a:t>Accepting an Invoice cont’d</a:t>
            </a:r>
          </a:p>
        </p:txBody>
      </p:sp>
      <p:sp>
        <p:nvSpPr>
          <p:cNvPr id="4" name="Slide Number Placeholder 3">
            <a:extLst>
              <a:ext uri="{FF2B5EF4-FFF2-40B4-BE49-F238E27FC236}">
                <a16:creationId xmlns:a16="http://schemas.microsoft.com/office/drawing/2014/main" id="{08F6B2D1-403F-4120-9130-CD9D94BF8F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the area of the screen where you Accept or Reject an invoice.  Accept is selected.">
            <a:extLst>
              <a:ext uri="{FF2B5EF4-FFF2-40B4-BE49-F238E27FC236}">
                <a16:creationId xmlns:a16="http://schemas.microsoft.com/office/drawing/2014/main" id="{96A35A47-1619-405F-900F-F453FD798489}"/>
              </a:ext>
            </a:extLst>
          </p:cNvPr>
          <p:cNvPicPr/>
          <p:nvPr/>
        </p:nvPicPr>
        <p:blipFill>
          <a:blip r:embed="rId3">
            <a:extLst>
              <a:ext uri="{28A0092B-C50C-407E-A947-70E740481C1C}">
                <a14:useLocalDpi xmlns:a14="http://schemas.microsoft.com/office/drawing/2010/main" val="0"/>
              </a:ext>
            </a:extLst>
          </a:blip>
          <a:stretch>
            <a:fillRect/>
          </a:stretch>
        </p:blipFill>
        <p:spPr>
          <a:xfrm>
            <a:off x="707706" y="1766783"/>
            <a:ext cx="3641725" cy="205232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2A2ED49-C63D-4B62-9947-EC760C43926A}"/>
              </a:ext>
            </a:extLst>
          </p:cNvPr>
          <p:cNvSpPr txBox="1"/>
          <p:nvPr/>
        </p:nvSpPr>
        <p:spPr>
          <a:xfrm>
            <a:off x="1543153" y="1172594"/>
            <a:ext cx="482574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Accept in the Provide Certification Decision</a:t>
            </a:r>
          </a:p>
        </p:txBody>
      </p:sp>
      <p:sp>
        <p:nvSpPr>
          <p:cNvPr id="7" name="Rectangle 6">
            <a:extLst>
              <a:ext uri="{FF2B5EF4-FFF2-40B4-BE49-F238E27FC236}">
                <a16:creationId xmlns:a16="http://schemas.microsoft.com/office/drawing/2014/main" id="{73BB8432-A560-47CB-85E0-9559E34C066D}"/>
              </a:ext>
            </a:extLst>
          </p:cNvPr>
          <p:cNvSpPr/>
          <p:nvPr/>
        </p:nvSpPr>
        <p:spPr>
          <a:xfrm flipV="1">
            <a:off x="732904" y="1950895"/>
            <a:ext cx="540205" cy="17087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C26E19A6-AC7B-41B4-A9B8-ED4B501CC797}"/>
              </a:ext>
            </a:extLst>
          </p:cNvPr>
          <p:cNvCxnSpPr>
            <a:cxnSpLocks/>
            <a:stCxn id="9" idx="4"/>
          </p:cNvCxnSpPr>
          <p:nvPr/>
        </p:nvCxnSpPr>
        <p:spPr>
          <a:xfrm>
            <a:off x="472587" y="1449782"/>
            <a:ext cx="332509" cy="50111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DE8913B9-8710-4023-876A-F5B615D2CEEC}"/>
              </a:ext>
            </a:extLst>
          </p:cNvPr>
          <p:cNvSpPr/>
          <p:nvPr/>
        </p:nvSpPr>
        <p:spPr>
          <a:xfrm>
            <a:off x="140078" y="71826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F9E8669E-8749-4721-81AA-7EEAF952FBD5}"/>
              </a:ext>
            </a:extLst>
          </p:cNvPr>
          <p:cNvSpPr/>
          <p:nvPr/>
        </p:nvSpPr>
        <p:spPr>
          <a:xfrm rot="10268767">
            <a:off x="2749752" y="2063239"/>
            <a:ext cx="2637811" cy="1960176"/>
          </a:xfrm>
          <a:prstGeom prst="triangle">
            <a:avLst>
              <a:gd name="adj" fmla="val 15158"/>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This shows a popup calendar you can select dates from.">
            <a:extLst>
              <a:ext uri="{FF2B5EF4-FFF2-40B4-BE49-F238E27FC236}">
                <a16:creationId xmlns:a16="http://schemas.microsoft.com/office/drawing/2014/main" id="{7EB6C198-C9BD-439C-9540-4A65E23B56A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95867" y="1681618"/>
            <a:ext cx="2255416" cy="240817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43554768-F987-4197-9D6F-366F57594065}"/>
              </a:ext>
            </a:extLst>
          </p:cNvPr>
          <p:cNvSpPr txBox="1"/>
          <p:nvPr/>
        </p:nvSpPr>
        <p:spPr>
          <a:xfrm>
            <a:off x="1543153" y="4229486"/>
            <a:ext cx="7279744" cy="1754326"/>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Enter all mandatory fields,  </a:t>
            </a:r>
          </a:p>
          <a:p>
            <a:pPr marL="342900" marR="0" lvl="0" indent="-342900" algn="l" defTabSz="457200" rtl="0" eaLnBrk="1" fontAlgn="base"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Such as the Date of Acceptance by clicking on the calendar icon</a:t>
            </a:r>
          </a:p>
          <a:p>
            <a:pPr marL="342900" marR="0" lvl="0" indent="-342900" algn="l" defTabSz="457200" rtl="0" eaLnBrk="1" fontAlgn="base"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Verify the “Total Certified Amount”</a:t>
            </a:r>
          </a:p>
          <a:p>
            <a:pPr marL="342900" marR="0" lvl="0" indent="-342900" algn="l" defTabSz="457200" rtl="0" eaLnBrk="1" fontAlgn="base"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If final invoice and no further processing, select the checkbox next to “Is this the Final Invoice?”</a:t>
            </a:r>
          </a:p>
          <a:p>
            <a:pPr marL="342900" marR="0" lvl="0" indent="-342900" algn="l" defTabSz="457200" rtl="0" eaLnBrk="1" fontAlgn="base"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sp>
        <p:nvSpPr>
          <p:cNvPr id="20" name="Rectangle 19">
            <a:extLst>
              <a:ext uri="{FF2B5EF4-FFF2-40B4-BE49-F238E27FC236}">
                <a16:creationId xmlns:a16="http://schemas.microsoft.com/office/drawing/2014/main" id="{C624180E-B941-4AF9-AE2B-19C4778C806D}"/>
              </a:ext>
            </a:extLst>
          </p:cNvPr>
          <p:cNvSpPr/>
          <p:nvPr/>
        </p:nvSpPr>
        <p:spPr>
          <a:xfrm flipV="1">
            <a:off x="4781143" y="2094137"/>
            <a:ext cx="790915" cy="17087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7CB91C8F-EEB5-4797-91B1-8BC9661CA98A}"/>
              </a:ext>
            </a:extLst>
          </p:cNvPr>
          <p:cNvCxnSpPr>
            <a:cxnSpLocks/>
          </p:cNvCxnSpPr>
          <p:nvPr/>
        </p:nvCxnSpPr>
        <p:spPr>
          <a:xfrm flipH="1" flipV="1">
            <a:off x="6647450" y="2535968"/>
            <a:ext cx="1528587" cy="10374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Oval 18">
            <a:extLst>
              <a:ext uri="{FF2B5EF4-FFF2-40B4-BE49-F238E27FC236}">
                <a16:creationId xmlns:a16="http://schemas.microsoft.com/office/drawing/2014/main" id="{C4FC535B-CA62-41E5-AE9E-4F818E4DC74F}"/>
              </a:ext>
            </a:extLst>
          </p:cNvPr>
          <p:cNvSpPr/>
          <p:nvPr/>
        </p:nvSpPr>
        <p:spPr>
          <a:xfrm>
            <a:off x="8021782" y="335829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792F57D-945F-4987-A0E8-41189BB1A4AE}"/>
              </a:ext>
            </a:extLst>
          </p:cNvPr>
          <p:cNvSpPr/>
          <p:nvPr/>
        </p:nvSpPr>
        <p:spPr>
          <a:xfrm flipV="1">
            <a:off x="4781143" y="2294162"/>
            <a:ext cx="790915" cy="17087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993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649D-F577-40C5-9DC3-DD996FDB1DC0}"/>
              </a:ext>
            </a:extLst>
          </p:cNvPr>
          <p:cNvSpPr>
            <a:spLocks noGrp="1"/>
          </p:cNvSpPr>
          <p:nvPr>
            <p:ph type="title"/>
          </p:nvPr>
        </p:nvSpPr>
        <p:spPr/>
        <p:txBody>
          <a:bodyPr>
            <a:normAutofit fontScale="90000"/>
          </a:bodyPr>
          <a:lstStyle/>
          <a:p>
            <a:r>
              <a:rPr lang="en-US" dirty="0"/>
              <a:t>Additional Mandatory Fields</a:t>
            </a:r>
          </a:p>
        </p:txBody>
      </p:sp>
      <p:sp>
        <p:nvSpPr>
          <p:cNvPr id="4" name="Slide Number Placeholder 3">
            <a:extLst>
              <a:ext uri="{FF2B5EF4-FFF2-40B4-BE49-F238E27FC236}">
                <a16:creationId xmlns:a16="http://schemas.microsoft.com/office/drawing/2014/main" id="{F5289D48-02EB-4F77-8B3C-525AF01412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the status of one line item as Final.">
            <a:extLst>
              <a:ext uri="{FF2B5EF4-FFF2-40B4-BE49-F238E27FC236}">
                <a16:creationId xmlns:a16="http://schemas.microsoft.com/office/drawing/2014/main" id="{8F49DCCC-C2B3-41DB-802A-9F6A4964E6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46338" y="4701299"/>
            <a:ext cx="7055519" cy="128098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7D454E0-E8B9-4E3F-9F99-1A387CFA9855}"/>
              </a:ext>
            </a:extLst>
          </p:cNvPr>
          <p:cNvSpPr txBox="1"/>
          <p:nvPr/>
        </p:nvSpPr>
        <p:spPr>
          <a:xfrm>
            <a:off x="103993" y="4075374"/>
            <a:ext cx="1650378" cy="1754326"/>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(f) Go to “My Authorizations and the authorization shows a “Final” status</a:t>
            </a:r>
          </a:p>
        </p:txBody>
      </p:sp>
      <p:sp>
        <p:nvSpPr>
          <p:cNvPr id="9" name="Rectangle 8">
            <a:extLst>
              <a:ext uri="{FF2B5EF4-FFF2-40B4-BE49-F238E27FC236}">
                <a16:creationId xmlns:a16="http://schemas.microsoft.com/office/drawing/2014/main" id="{3F9F3797-5DC0-45C6-8738-E1514330CC91}"/>
              </a:ext>
            </a:extLst>
          </p:cNvPr>
          <p:cNvSpPr/>
          <p:nvPr/>
        </p:nvSpPr>
        <p:spPr>
          <a:xfrm flipV="1">
            <a:off x="7731949" y="5536851"/>
            <a:ext cx="368968" cy="20676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descr="This shows the dropdown list to select a late payment reason from.">
            <a:extLst>
              <a:ext uri="{FF2B5EF4-FFF2-40B4-BE49-F238E27FC236}">
                <a16:creationId xmlns:a16="http://schemas.microsoft.com/office/drawing/2014/main" id="{B5834C1D-57AD-4346-A40D-CE45DCC6D136}"/>
              </a:ext>
            </a:extLst>
          </p:cNvPr>
          <p:cNvPicPr/>
          <p:nvPr/>
        </p:nvPicPr>
        <p:blipFill>
          <a:blip r:embed="rId4">
            <a:extLst>
              <a:ext uri="{28A0092B-C50C-407E-A947-70E740481C1C}">
                <a14:useLocalDpi xmlns:a14="http://schemas.microsoft.com/office/drawing/2010/main" val="0"/>
              </a:ext>
            </a:extLst>
          </a:blip>
          <a:stretch>
            <a:fillRect/>
          </a:stretch>
        </p:blipFill>
        <p:spPr>
          <a:xfrm>
            <a:off x="3117563" y="687663"/>
            <a:ext cx="2610382" cy="846123"/>
          </a:xfrm>
          <a:prstGeom prst="rect">
            <a:avLst/>
          </a:prstGeom>
          <a:ln>
            <a:no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9449AC96-46BF-42A3-8269-4F0FD116299A}"/>
              </a:ext>
            </a:extLst>
          </p:cNvPr>
          <p:cNvCxnSpPr>
            <a:cxnSpLocks/>
          </p:cNvCxnSpPr>
          <p:nvPr/>
        </p:nvCxnSpPr>
        <p:spPr>
          <a:xfrm>
            <a:off x="843528" y="1042897"/>
            <a:ext cx="212475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FB966F6E-FA58-4A13-9D2C-70AE831BBC8F}"/>
              </a:ext>
            </a:extLst>
          </p:cNvPr>
          <p:cNvSpPr txBox="1"/>
          <p:nvPr/>
        </p:nvSpPr>
        <p:spPr>
          <a:xfrm>
            <a:off x="3117563" y="1597898"/>
            <a:ext cx="583194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(d) If displayed, enter a “Late Payment Reason” from the dropdown list</a:t>
            </a:r>
            <a:r>
              <a:rPr kumimoji="0" lang="en-US" sz="1800" b="0" i="0" u="none" strike="noStrike" kern="1200" cap="none" spc="0" normalizeH="0" baseline="0" noProof="0" dirty="0">
                <a:ln>
                  <a:noFill/>
                </a:ln>
                <a:solidFill>
                  <a:srgbClr val="FF0000"/>
                </a:solidFill>
                <a:effectLst>
                  <a:glow>
                    <a:srgbClr val="000000"/>
                  </a:glow>
                  <a:outerShdw sx="0" sy="0">
                    <a:srgbClr val="000000"/>
                  </a:outerShdw>
                  <a:reflection stA="0" endPos="0" fadeDir="0" sx="0" sy="0"/>
                </a:effectLst>
                <a:uLnTx/>
                <a:uFillTx/>
                <a:latin typeface="Calibri"/>
                <a:ea typeface="+mn-ea"/>
                <a:cs typeface="+mn-cs"/>
              </a:rPr>
              <a:t> </a:t>
            </a:r>
            <a:endPar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endParaRPr>
          </a:p>
        </p:txBody>
      </p:sp>
      <p:pic>
        <p:nvPicPr>
          <p:cNvPr id="16" name="Picture 15" descr="This shows the Certification Decision window with all fields entered.">
            <a:extLst>
              <a:ext uri="{FF2B5EF4-FFF2-40B4-BE49-F238E27FC236}">
                <a16:creationId xmlns:a16="http://schemas.microsoft.com/office/drawing/2014/main" id="{CB651A55-FC8A-4F71-834B-043A48944CA5}"/>
              </a:ext>
            </a:extLst>
          </p:cNvPr>
          <p:cNvPicPr/>
          <p:nvPr/>
        </p:nvPicPr>
        <p:blipFill>
          <a:blip r:embed="rId5">
            <a:extLst>
              <a:ext uri="{28A0092B-C50C-407E-A947-70E740481C1C}">
                <a14:useLocalDpi xmlns:a14="http://schemas.microsoft.com/office/drawing/2010/main" val="0"/>
              </a:ext>
            </a:extLst>
          </a:blip>
          <a:stretch>
            <a:fillRect/>
          </a:stretch>
        </p:blipFill>
        <p:spPr>
          <a:xfrm>
            <a:off x="285218" y="2380565"/>
            <a:ext cx="2884170" cy="1379855"/>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371FEC44-6A26-40D5-8116-942EF8D2FF4E}"/>
              </a:ext>
            </a:extLst>
          </p:cNvPr>
          <p:cNvSpPr txBox="1"/>
          <p:nvPr/>
        </p:nvSpPr>
        <p:spPr>
          <a:xfrm>
            <a:off x="3239050" y="2748618"/>
            <a:ext cx="5831944"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 If displayed, enter the required notes in the “Amount Billed and Amount Certified do not match" field  and click “Submit”</a:t>
            </a:r>
          </a:p>
        </p:txBody>
      </p:sp>
      <p:pic>
        <p:nvPicPr>
          <p:cNvPr id="18" name="Picture 17">
            <a:extLst>
              <a:ext uri="{FF2B5EF4-FFF2-40B4-BE49-F238E27FC236}">
                <a16:creationId xmlns:a16="http://schemas.microsoft.com/office/drawing/2014/main" id="{A1B6E459-6574-4F08-8147-FB7F37253848}"/>
              </a:ext>
            </a:extLst>
          </p:cNvPr>
          <p:cNvPicPr>
            <a:picLocks noChangeAspect="1"/>
          </p:cNvPicPr>
          <p:nvPr/>
        </p:nvPicPr>
        <p:blipFill>
          <a:blip r:embed="rId6"/>
          <a:stretch>
            <a:fillRect/>
          </a:stretch>
        </p:blipFill>
        <p:spPr>
          <a:xfrm>
            <a:off x="285218" y="3657158"/>
            <a:ext cx="2884170" cy="314325"/>
          </a:xfrm>
          <a:prstGeom prst="rect">
            <a:avLst/>
          </a:prstGeom>
        </p:spPr>
      </p:pic>
      <p:sp>
        <p:nvSpPr>
          <p:cNvPr id="19" name="Rectangle 18">
            <a:extLst>
              <a:ext uri="{FF2B5EF4-FFF2-40B4-BE49-F238E27FC236}">
                <a16:creationId xmlns:a16="http://schemas.microsoft.com/office/drawing/2014/main" id="{FA49BE42-746A-4148-87DC-C109D19FC90D}"/>
              </a:ext>
            </a:extLst>
          </p:cNvPr>
          <p:cNvSpPr/>
          <p:nvPr/>
        </p:nvSpPr>
        <p:spPr>
          <a:xfrm flipV="1">
            <a:off x="1744846" y="3754914"/>
            <a:ext cx="384781" cy="2170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482C6005-EF53-4411-8A81-E6572138AAA1}"/>
              </a:ext>
            </a:extLst>
          </p:cNvPr>
          <p:cNvSpPr/>
          <p:nvPr/>
        </p:nvSpPr>
        <p:spPr>
          <a:xfrm>
            <a:off x="402599" y="65532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22E98D8D-FBCE-4E91-B78A-1A470A38513C}"/>
              </a:ext>
            </a:extLst>
          </p:cNvPr>
          <p:cNvCxnSpPr>
            <a:cxnSpLocks/>
            <a:stCxn id="8" idx="4"/>
            <a:endCxn id="18" idx="0"/>
          </p:cNvCxnSpPr>
          <p:nvPr/>
        </p:nvCxnSpPr>
        <p:spPr>
          <a:xfrm>
            <a:off x="735108" y="1386840"/>
            <a:ext cx="992195" cy="227031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E09E1423-AA07-473B-B8A6-7BB8DB3E34B3}"/>
              </a:ext>
            </a:extLst>
          </p:cNvPr>
          <p:cNvCxnSpPr>
            <a:cxnSpLocks/>
            <a:stCxn id="6" idx="3"/>
          </p:cNvCxnSpPr>
          <p:nvPr/>
        </p:nvCxnSpPr>
        <p:spPr>
          <a:xfrm>
            <a:off x="1754371" y="4952537"/>
            <a:ext cx="5751898" cy="687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85480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325F9-F3CB-4815-9646-CD2BEC4146D0}"/>
              </a:ext>
            </a:extLst>
          </p:cNvPr>
          <p:cNvSpPr>
            <a:spLocks noGrp="1"/>
          </p:cNvSpPr>
          <p:nvPr>
            <p:ph type="title"/>
          </p:nvPr>
        </p:nvSpPr>
        <p:spPr/>
        <p:txBody>
          <a:bodyPr>
            <a:normAutofit fontScale="90000"/>
          </a:bodyPr>
          <a:lstStyle/>
          <a:p>
            <a:r>
              <a:rPr lang="en-US" dirty="0"/>
              <a:t>Accepting an Invoice cont’d</a:t>
            </a:r>
          </a:p>
        </p:txBody>
      </p:sp>
      <p:sp>
        <p:nvSpPr>
          <p:cNvPr id="4" name="Slide Number Placeholder 3">
            <a:extLst>
              <a:ext uri="{FF2B5EF4-FFF2-40B4-BE49-F238E27FC236}">
                <a16:creationId xmlns:a16="http://schemas.microsoft.com/office/drawing/2014/main" id="{A7AD3E3C-D185-445C-BC5F-FE4F49DFAE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a certification alert with a warning that you are overriding a condition of amount mismatch.">
            <a:extLst>
              <a:ext uri="{FF2B5EF4-FFF2-40B4-BE49-F238E27FC236}">
                <a16:creationId xmlns:a16="http://schemas.microsoft.com/office/drawing/2014/main" id="{2DA5EC16-70D1-4B10-BA14-374CEE646FEC}"/>
              </a:ext>
            </a:extLst>
          </p:cNvPr>
          <p:cNvPicPr/>
          <p:nvPr/>
        </p:nvPicPr>
        <p:blipFill>
          <a:blip r:embed="rId3">
            <a:extLst>
              <a:ext uri="{28A0092B-C50C-407E-A947-70E740481C1C}">
                <a14:useLocalDpi xmlns:a14="http://schemas.microsoft.com/office/drawing/2010/main" val="0"/>
              </a:ext>
            </a:extLst>
          </a:blip>
          <a:stretch>
            <a:fillRect/>
          </a:stretch>
        </p:blipFill>
        <p:spPr>
          <a:xfrm>
            <a:off x="5529107" y="1434381"/>
            <a:ext cx="3285284" cy="227011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96A1A37-3EB3-434E-B0DE-265DCE86A5B5}"/>
              </a:ext>
            </a:extLst>
          </p:cNvPr>
          <p:cNvSpPr txBox="1"/>
          <p:nvPr/>
        </p:nvSpPr>
        <p:spPr>
          <a:xfrm>
            <a:off x="894567" y="1526334"/>
            <a:ext cx="4464242"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OK, to verify the authorization of the invoice</a:t>
            </a:r>
          </a:p>
        </p:txBody>
      </p:sp>
      <p:sp>
        <p:nvSpPr>
          <p:cNvPr id="7" name="Rectangle 6">
            <a:extLst>
              <a:ext uri="{FF2B5EF4-FFF2-40B4-BE49-F238E27FC236}">
                <a16:creationId xmlns:a16="http://schemas.microsoft.com/office/drawing/2014/main" id="{756E7DFA-3329-40E0-B507-A1012C3563F2}"/>
              </a:ext>
            </a:extLst>
          </p:cNvPr>
          <p:cNvSpPr/>
          <p:nvPr/>
        </p:nvSpPr>
        <p:spPr>
          <a:xfrm flipV="1">
            <a:off x="6607643" y="3158048"/>
            <a:ext cx="263016" cy="16103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Straight Arrow Connector 8">
            <a:extLst>
              <a:ext uri="{FF2B5EF4-FFF2-40B4-BE49-F238E27FC236}">
                <a16:creationId xmlns:a16="http://schemas.microsoft.com/office/drawing/2014/main" id="{C5B352C4-1A6B-45BC-8BEC-C2881DB27C0A}"/>
              </a:ext>
            </a:extLst>
          </p:cNvPr>
          <p:cNvCxnSpPr>
            <a:cxnSpLocks/>
          </p:cNvCxnSpPr>
          <p:nvPr/>
        </p:nvCxnSpPr>
        <p:spPr>
          <a:xfrm>
            <a:off x="701926" y="2172665"/>
            <a:ext cx="5592371" cy="11179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27FFAF7B-E40D-4A28-887B-80AEC460E777}"/>
              </a:ext>
            </a:extLst>
          </p:cNvPr>
          <p:cNvSpPr txBox="1"/>
          <p:nvPr/>
        </p:nvSpPr>
        <p:spPr>
          <a:xfrm>
            <a:off x="894567" y="4202744"/>
            <a:ext cx="791982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Note: If overriding an error, a warning message displays in the Certification Alert Authorization Window</a:t>
            </a:r>
          </a:p>
        </p:txBody>
      </p:sp>
      <p:sp>
        <p:nvSpPr>
          <p:cNvPr id="12" name="Rectangle 11">
            <a:extLst>
              <a:ext uri="{FF2B5EF4-FFF2-40B4-BE49-F238E27FC236}">
                <a16:creationId xmlns:a16="http://schemas.microsoft.com/office/drawing/2014/main" id="{2A78DBFF-B78F-4197-B8A5-4847C7E229B4}"/>
              </a:ext>
            </a:extLst>
          </p:cNvPr>
          <p:cNvSpPr/>
          <p:nvPr/>
        </p:nvSpPr>
        <p:spPr>
          <a:xfrm flipV="1">
            <a:off x="5529107" y="1796684"/>
            <a:ext cx="2200763" cy="39348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FAE9ABD6-8747-4519-9862-1C1218318C39}"/>
              </a:ext>
            </a:extLst>
          </p:cNvPr>
          <p:cNvCxnSpPr>
            <a:cxnSpLocks/>
          </p:cNvCxnSpPr>
          <p:nvPr/>
        </p:nvCxnSpPr>
        <p:spPr>
          <a:xfrm flipV="1">
            <a:off x="7563758" y="2514531"/>
            <a:ext cx="1" cy="168821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6670C1A1-BF31-4D3E-A695-8C1D5DE976FE}"/>
              </a:ext>
            </a:extLst>
          </p:cNvPr>
          <p:cNvSpPr/>
          <p:nvPr/>
        </p:nvSpPr>
        <p:spPr>
          <a:xfrm>
            <a:off x="140078" y="152633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257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587DC-F976-4A02-91A1-516C3865FCE4}"/>
              </a:ext>
            </a:extLst>
          </p:cNvPr>
          <p:cNvSpPr>
            <a:spLocks noGrp="1"/>
          </p:cNvSpPr>
          <p:nvPr>
            <p:ph type="title"/>
          </p:nvPr>
        </p:nvSpPr>
        <p:spPr/>
        <p:txBody>
          <a:bodyPr>
            <a:normAutofit fontScale="90000"/>
          </a:bodyPr>
          <a:lstStyle/>
          <a:p>
            <a:r>
              <a:rPr lang="en-US" dirty="0"/>
              <a:t>Refusing an Invoice</a:t>
            </a:r>
          </a:p>
        </p:txBody>
      </p:sp>
      <p:sp>
        <p:nvSpPr>
          <p:cNvPr id="4" name="Slide Number Placeholder 3">
            <a:extLst>
              <a:ext uri="{FF2B5EF4-FFF2-40B4-BE49-F238E27FC236}">
                <a16:creationId xmlns:a16="http://schemas.microsoft.com/office/drawing/2014/main" id="{AAC7340A-3E2C-4F50-B44C-C46EAA9151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e Refuse radio button is selected. This shows a dropdown list for a refusal reason.  ">
            <a:extLst>
              <a:ext uri="{FF2B5EF4-FFF2-40B4-BE49-F238E27FC236}">
                <a16:creationId xmlns:a16="http://schemas.microsoft.com/office/drawing/2014/main" id="{C69CB411-0E29-49A2-9726-66D97368C1F3}"/>
              </a:ext>
            </a:extLst>
          </p:cNvPr>
          <p:cNvPicPr/>
          <p:nvPr/>
        </p:nvPicPr>
        <p:blipFill>
          <a:blip r:embed="rId3">
            <a:extLst>
              <a:ext uri="{28A0092B-C50C-407E-A947-70E740481C1C}">
                <a14:useLocalDpi xmlns:a14="http://schemas.microsoft.com/office/drawing/2010/main" val="0"/>
              </a:ext>
            </a:extLst>
          </a:blip>
          <a:stretch>
            <a:fillRect/>
          </a:stretch>
        </p:blipFill>
        <p:spPr>
          <a:xfrm>
            <a:off x="5539570" y="2052088"/>
            <a:ext cx="3001867" cy="154169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9B1E00E-9BBD-48A6-8FF9-FAC952EFB847}"/>
              </a:ext>
            </a:extLst>
          </p:cNvPr>
          <p:cNvSpPr txBox="1"/>
          <p:nvPr/>
        </p:nvSpPr>
        <p:spPr>
          <a:xfrm>
            <a:off x="140078" y="2557652"/>
            <a:ext cx="3847131"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“Refuse” radio button from the Provide Certification Decision pod </a:t>
            </a:r>
          </a:p>
        </p:txBody>
      </p:sp>
      <p:cxnSp>
        <p:nvCxnSpPr>
          <p:cNvPr id="8" name="Straight Arrow Connector 7">
            <a:extLst>
              <a:ext uri="{FF2B5EF4-FFF2-40B4-BE49-F238E27FC236}">
                <a16:creationId xmlns:a16="http://schemas.microsoft.com/office/drawing/2014/main" id="{A25A3A6A-8E05-44C7-92C3-FF9AE9EE26C4}"/>
              </a:ext>
            </a:extLst>
          </p:cNvPr>
          <p:cNvCxnSpPr>
            <a:cxnSpLocks/>
            <a:stCxn id="9" idx="6"/>
          </p:cNvCxnSpPr>
          <p:nvPr/>
        </p:nvCxnSpPr>
        <p:spPr>
          <a:xfrm>
            <a:off x="805096" y="2126005"/>
            <a:ext cx="6031639" cy="1497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94121394-3BA1-4D4D-B375-59E6C3272C83}"/>
              </a:ext>
            </a:extLst>
          </p:cNvPr>
          <p:cNvSpPr/>
          <p:nvPr/>
        </p:nvSpPr>
        <p:spPr>
          <a:xfrm>
            <a:off x="140078" y="176024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1C1C26-819C-47EE-AECF-CE42F370CEAF}"/>
              </a:ext>
            </a:extLst>
          </p:cNvPr>
          <p:cNvSpPr/>
          <p:nvPr/>
        </p:nvSpPr>
        <p:spPr>
          <a:xfrm flipV="1">
            <a:off x="6521436" y="2582362"/>
            <a:ext cx="2020002" cy="66501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A68EDE6-F8AD-4F29-9067-A81895DA86D6}"/>
              </a:ext>
            </a:extLst>
          </p:cNvPr>
          <p:cNvSpPr/>
          <p:nvPr/>
        </p:nvSpPr>
        <p:spPr>
          <a:xfrm flipV="1">
            <a:off x="6974959" y="2279785"/>
            <a:ext cx="456757" cy="180372"/>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B779D425-1FA0-40AB-97D6-E467C02B029E}"/>
              </a:ext>
            </a:extLst>
          </p:cNvPr>
          <p:cNvSpPr txBox="1"/>
          <p:nvPr/>
        </p:nvSpPr>
        <p:spPr>
          <a:xfrm>
            <a:off x="140078" y="4218532"/>
            <a:ext cx="4464242"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appropriate refusal reason from the drop down</a:t>
            </a:r>
          </a:p>
        </p:txBody>
      </p:sp>
      <p:cxnSp>
        <p:nvCxnSpPr>
          <p:cNvPr id="17" name="Straight Arrow Connector 16">
            <a:extLst>
              <a:ext uri="{FF2B5EF4-FFF2-40B4-BE49-F238E27FC236}">
                <a16:creationId xmlns:a16="http://schemas.microsoft.com/office/drawing/2014/main" id="{AAFB6D44-F870-4D0B-A607-647B3E4EC1F5}"/>
              </a:ext>
            </a:extLst>
          </p:cNvPr>
          <p:cNvCxnSpPr>
            <a:cxnSpLocks/>
            <a:stCxn id="18" idx="6"/>
          </p:cNvCxnSpPr>
          <p:nvPr/>
        </p:nvCxnSpPr>
        <p:spPr>
          <a:xfrm flipV="1">
            <a:off x="787373" y="3026786"/>
            <a:ext cx="5655957" cy="69765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Oval 17">
            <a:extLst>
              <a:ext uri="{FF2B5EF4-FFF2-40B4-BE49-F238E27FC236}">
                <a16:creationId xmlns:a16="http://schemas.microsoft.com/office/drawing/2014/main" id="{1E8B7349-AFE3-4B2D-90A9-0B3038BE77EE}"/>
              </a:ext>
            </a:extLst>
          </p:cNvPr>
          <p:cNvSpPr/>
          <p:nvPr/>
        </p:nvSpPr>
        <p:spPr>
          <a:xfrm>
            <a:off x="122355" y="335867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7942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ECF52-0E02-4443-AA57-5344579472E1}"/>
              </a:ext>
            </a:extLst>
          </p:cNvPr>
          <p:cNvSpPr>
            <a:spLocks noGrp="1"/>
          </p:cNvSpPr>
          <p:nvPr>
            <p:ph type="title"/>
          </p:nvPr>
        </p:nvSpPr>
        <p:spPr/>
        <p:txBody>
          <a:bodyPr>
            <a:normAutofit fontScale="90000"/>
          </a:bodyPr>
          <a:lstStyle/>
          <a:p>
            <a:r>
              <a:rPr lang="en-US" dirty="0"/>
              <a:t>Refusing an Invoice cont’d</a:t>
            </a:r>
          </a:p>
        </p:txBody>
      </p:sp>
      <p:sp>
        <p:nvSpPr>
          <p:cNvPr id="4" name="Slide Number Placeholder 3">
            <a:extLst>
              <a:ext uri="{FF2B5EF4-FFF2-40B4-BE49-F238E27FC236}">
                <a16:creationId xmlns:a16="http://schemas.microsoft.com/office/drawing/2014/main" id="{FF87FB1B-995C-4C9A-A6B0-F41E5809C4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is the Other Reason additional comments window.  You must enter reasons why this invoice is refused.">
            <a:extLst>
              <a:ext uri="{FF2B5EF4-FFF2-40B4-BE49-F238E27FC236}">
                <a16:creationId xmlns:a16="http://schemas.microsoft.com/office/drawing/2014/main" id="{402E14EE-CB6B-42E7-9840-AA2E2D1F2F28}"/>
              </a:ext>
            </a:extLst>
          </p:cNvPr>
          <p:cNvPicPr/>
          <p:nvPr/>
        </p:nvPicPr>
        <p:blipFill>
          <a:blip r:embed="rId3">
            <a:extLst>
              <a:ext uri="{28A0092B-C50C-407E-A947-70E740481C1C}">
                <a14:useLocalDpi xmlns:a14="http://schemas.microsoft.com/office/drawing/2010/main" val="0"/>
              </a:ext>
            </a:extLst>
          </a:blip>
          <a:stretch>
            <a:fillRect/>
          </a:stretch>
        </p:blipFill>
        <p:spPr>
          <a:xfrm>
            <a:off x="3021907" y="893932"/>
            <a:ext cx="5943600" cy="134874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9492E73-35B9-460B-83F0-BC2EB7BCF1A2}"/>
              </a:ext>
            </a:extLst>
          </p:cNvPr>
          <p:cNvSpPr/>
          <p:nvPr/>
        </p:nvSpPr>
        <p:spPr>
          <a:xfrm flipV="1">
            <a:off x="6196044" y="1955161"/>
            <a:ext cx="384175" cy="15240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CE994E-ED98-4F73-BBDE-957F2C726692}"/>
              </a:ext>
            </a:extLst>
          </p:cNvPr>
          <p:cNvSpPr txBox="1"/>
          <p:nvPr/>
        </p:nvSpPr>
        <p:spPr>
          <a:xfrm>
            <a:off x="178492" y="1647754"/>
            <a:ext cx="2585973"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Note, if you select Other, enter the additional reasons in the Reasons text field.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cxnSp>
        <p:nvCxnSpPr>
          <p:cNvPr id="8" name="Straight Arrow Connector 7">
            <a:extLst>
              <a:ext uri="{FF2B5EF4-FFF2-40B4-BE49-F238E27FC236}">
                <a16:creationId xmlns:a16="http://schemas.microsoft.com/office/drawing/2014/main" id="{5F2D65F4-427F-4528-916C-7FAA3ECC2D7C}"/>
              </a:ext>
            </a:extLst>
          </p:cNvPr>
          <p:cNvCxnSpPr>
            <a:cxnSpLocks/>
          </p:cNvCxnSpPr>
          <p:nvPr/>
        </p:nvCxnSpPr>
        <p:spPr>
          <a:xfrm>
            <a:off x="510363" y="999460"/>
            <a:ext cx="5550195" cy="9557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DB0F15D2-D16A-43E0-ABE0-4B4728369000}"/>
              </a:ext>
            </a:extLst>
          </p:cNvPr>
          <p:cNvSpPr/>
          <p:nvPr/>
        </p:nvSpPr>
        <p:spPr>
          <a:xfrm>
            <a:off x="178493" y="70768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descr="This is an authorization notice to say you are authorized to certify the invoice.">
            <a:extLst>
              <a:ext uri="{FF2B5EF4-FFF2-40B4-BE49-F238E27FC236}">
                <a16:creationId xmlns:a16="http://schemas.microsoft.com/office/drawing/2014/main" id="{4FFE266C-4745-4C65-875D-AC6806C7B28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60558" y="3125082"/>
            <a:ext cx="2392325" cy="1933889"/>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C72A0AB-C205-44A9-84D8-46A808FA62EA}"/>
              </a:ext>
            </a:extLst>
          </p:cNvPr>
          <p:cNvSpPr txBox="1"/>
          <p:nvPr/>
        </p:nvSpPr>
        <p:spPr>
          <a:xfrm>
            <a:off x="160770" y="4500830"/>
            <a:ext cx="5102346"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“OK” on the Certification Alert window. The rejected invoice is archived and  goes back to the vendor.  system processes the refused invoice</a:t>
            </a:r>
          </a:p>
        </p:txBody>
      </p:sp>
      <p:cxnSp>
        <p:nvCxnSpPr>
          <p:cNvPr id="16" name="Straight Arrow Connector 15">
            <a:extLst>
              <a:ext uri="{FF2B5EF4-FFF2-40B4-BE49-F238E27FC236}">
                <a16:creationId xmlns:a16="http://schemas.microsoft.com/office/drawing/2014/main" id="{91CE4F6D-DDA6-4AF3-AB91-1300C030BB3B}"/>
              </a:ext>
            </a:extLst>
          </p:cNvPr>
          <p:cNvCxnSpPr>
            <a:cxnSpLocks/>
          </p:cNvCxnSpPr>
          <p:nvPr/>
        </p:nvCxnSpPr>
        <p:spPr>
          <a:xfrm>
            <a:off x="492641" y="3522923"/>
            <a:ext cx="6535480" cy="10863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Oval 16">
            <a:extLst>
              <a:ext uri="{FF2B5EF4-FFF2-40B4-BE49-F238E27FC236}">
                <a16:creationId xmlns:a16="http://schemas.microsoft.com/office/drawing/2014/main" id="{5A920E32-9ED0-4E5C-9899-A34F22B64BB4}"/>
              </a:ext>
            </a:extLst>
          </p:cNvPr>
          <p:cNvSpPr/>
          <p:nvPr/>
        </p:nvSpPr>
        <p:spPr>
          <a:xfrm>
            <a:off x="160771" y="323114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8917590-372C-48EB-8142-6F3609DDAA17}"/>
              </a:ext>
            </a:extLst>
          </p:cNvPr>
          <p:cNvSpPr/>
          <p:nvPr/>
        </p:nvSpPr>
        <p:spPr>
          <a:xfrm flipV="1">
            <a:off x="7114888" y="4609224"/>
            <a:ext cx="262396" cy="16764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40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Functionality: High Dollar Invoices</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914400" fontAlgn="base">
              <a:spcBef>
                <a:spcPct val="0"/>
              </a:spcBef>
              <a:spcAft>
                <a:spcPct val="0"/>
              </a:spcAft>
              <a:buNone/>
              <a:defRPr/>
            </a:pPr>
            <a:r>
              <a:rPr lang="en-US" altLang="en-US" sz="1800" dirty="0">
                <a:solidFill>
                  <a:srgbClr val="C00000"/>
                </a:solidFill>
                <a:cs typeface="Arial" panose="020B0604020202020204" pitchFamily="34" charset="0"/>
              </a:rPr>
              <a:t>Updated: August 12, 2019</a:t>
            </a:r>
          </a:p>
        </p:txBody>
      </p:sp>
    </p:spTree>
    <p:extLst>
      <p:ext uri="{BB962C8B-B14F-4D97-AF65-F5344CB8AC3E}">
        <p14:creationId xmlns:p14="http://schemas.microsoft.com/office/powerpoint/2010/main" val="3034744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C65183-9A15-4E18-AF27-9BD8A48D3031}"/>
              </a:ext>
            </a:extLst>
          </p:cNvPr>
          <p:cNvPicPr/>
          <p:nvPr/>
        </p:nvPicPr>
        <p:blipFill>
          <a:blip r:embed="rId3">
            <a:extLst>
              <a:ext uri="{28A0092B-C50C-407E-A947-70E740481C1C}">
                <a14:useLocalDpi xmlns:a14="http://schemas.microsoft.com/office/drawing/2010/main" val="0"/>
              </a:ext>
            </a:extLst>
          </a:blip>
          <a:stretch>
            <a:fillRect/>
          </a:stretch>
        </p:blipFill>
        <p:spPr>
          <a:xfrm>
            <a:off x="2866580" y="1898170"/>
            <a:ext cx="5943600" cy="165671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D4FEF521-A087-496D-A0E6-042B9E2ADA4B}"/>
              </a:ext>
            </a:extLst>
          </p:cNvPr>
          <p:cNvSpPr>
            <a:spLocks noGrp="1"/>
          </p:cNvSpPr>
          <p:nvPr>
            <p:ph type="title"/>
          </p:nvPr>
        </p:nvSpPr>
        <p:spPr/>
        <p:txBody>
          <a:bodyPr>
            <a:normAutofit fontScale="90000"/>
          </a:bodyPr>
          <a:lstStyle/>
          <a:p>
            <a:r>
              <a:rPr lang="en-US" dirty="0"/>
              <a:t>Opening an Invoice</a:t>
            </a:r>
          </a:p>
        </p:txBody>
      </p:sp>
      <p:sp>
        <p:nvSpPr>
          <p:cNvPr id="4" name="Slide Number Placeholder 3">
            <a:extLst>
              <a:ext uri="{FF2B5EF4-FFF2-40B4-BE49-F238E27FC236}">
                <a16:creationId xmlns:a16="http://schemas.microsoft.com/office/drawing/2014/main" id="{66DCD05E-A350-4566-A94E-27B2242371F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59560B9-7BE8-4F51-B5A2-CB05313B1C77}"/>
              </a:ext>
            </a:extLst>
          </p:cNvPr>
          <p:cNvSpPr txBox="1"/>
          <p:nvPr/>
        </p:nvSpPr>
        <p:spPr>
          <a:xfrm>
            <a:off x="1591279" y="1094319"/>
            <a:ext cx="727974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Log into IPPS (discussed earlier) and the Home tab displays in the Workspace</a:t>
            </a:r>
          </a:p>
        </p:txBody>
      </p:sp>
      <p:sp>
        <p:nvSpPr>
          <p:cNvPr id="8" name="TextBox 7">
            <a:extLst>
              <a:ext uri="{FF2B5EF4-FFF2-40B4-BE49-F238E27FC236}">
                <a16:creationId xmlns:a16="http://schemas.microsoft.com/office/drawing/2014/main" id="{7ACC8B9C-418C-4EB5-B58B-80349C809572}"/>
              </a:ext>
            </a:extLst>
          </p:cNvPr>
          <p:cNvSpPr txBox="1"/>
          <p:nvPr/>
        </p:nvSpPr>
        <p:spPr>
          <a:xfrm>
            <a:off x="990799" y="2936849"/>
            <a:ext cx="167104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station</a:t>
            </a:r>
          </a:p>
        </p:txBody>
      </p:sp>
      <p:sp>
        <p:nvSpPr>
          <p:cNvPr id="10" name="Rectangle 9">
            <a:extLst>
              <a:ext uri="{FF2B5EF4-FFF2-40B4-BE49-F238E27FC236}">
                <a16:creationId xmlns:a16="http://schemas.microsoft.com/office/drawing/2014/main" id="{B0BB4D88-0631-45B4-A4BC-0287F6C07B0D}"/>
              </a:ext>
            </a:extLst>
          </p:cNvPr>
          <p:cNvSpPr/>
          <p:nvPr/>
        </p:nvSpPr>
        <p:spPr>
          <a:xfrm>
            <a:off x="2912985" y="1879230"/>
            <a:ext cx="322650" cy="1408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86AC9621-D597-4CBA-B565-93B2232311FC}"/>
              </a:ext>
            </a:extLst>
          </p:cNvPr>
          <p:cNvSpPr/>
          <p:nvPr/>
        </p:nvSpPr>
        <p:spPr>
          <a:xfrm rot="9431488">
            <a:off x="4147787" y="2030993"/>
            <a:ext cx="1106222" cy="669244"/>
          </a:xfrm>
          <a:prstGeom prst="triangle">
            <a:avLst>
              <a:gd name="adj" fmla="val 15158"/>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Stations dropdown list">
            <a:extLst>
              <a:ext uri="{FF2B5EF4-FFF2-40B4-BE49-F238E27FC236}">
                <a16:creationId xmlns:a16="http://schemas.microsoft.com/office/drawing/2014/main" id="{2607D204-5C8A-49D5-BE88-EE68AF39C21C}"/>
              </a:ext>
            </a:extLst>
          </p:cNvPr>
          <p:cNvPicPr/>
          <p:nvPr/>
        </p:nvPicPr>
        <p:blipFill>
          <a:blip r:embed="rId4">
            <a:extLst>
              <a:ext uri="{28A0092B-C50C-407E-A947-70E740481C1C}">
                <a14:useLocalDpi xmlns:a14="http://schemas.microsoft.com/office/drawing/2010/main" val="0"/>
              </a:ext>
            </a:extLst>
          </a:blip>
          <a:stretch>
            <a:fillRect/>
          </a:stretch>
        </p:blipFill>
        <p:spPr>
          <a:xfrm>
            <a:off x="4705820" y="1805197"/>
            <a:ext cx="2343150" cy="771525"/>
          </a:xfrm>
          <a:prstGeom prst="rect">
            <a:avLst/>
          </a:prstGeom>
          <a:ln>
            <a:solidFill>
              <a:schemeClr val="accent2"/>
            </a:solid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7E96CDF4-FAE4-46B4-930E-0DBE7A7FE898}"/>
              </a:ext>
            </a:extLst>
          </p:cNvPr>
          <p:cNvCxnSpPr>
            <a:cxnSpLocks/>
          </p:cNvCxnSpPr>
          <p:nvPr/>
        </p:nvCxnSpPr>
        <p:spPr>
          <a:xfrm flipV="1">
            <a:off x="743243" y="2613171"/>
            <a:ext cx="2935622" cy="2091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A01646BC-FDEA-4C9B-8A13-C839AE7DD068}"/>
              </a:ext>
            </a:extLst>
          </p:cNvPr>
          <p:cNvSpPr/>
          <p:nvPr/>
        </p:nvSpPr>
        <p:spPr>
          <a:xfrm>
            <a:off x="214616" y="261317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1F49B9C-CA5B-4D15-BBD4-46F1222E851A}"/>
              </a:ext>
            </a:extLst>
          </p:cNvPr>
          <p:cNvSpPr/>
          <p:nvPr/>
        </p:nvSpPr>
        <p:spPr>
          <a:xfrm>
            <a:off x="6113884" y="1972178"/>
            <a:ext cx="435773" cy="54537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FAB7AB46-14A5-4530-B6C8-32BF474E6530}"/>
              </a:ext>
            </a:extLst>
          </p:cNvPr>
          <p:cNvCxnSpPr>
            <a:cxnSpLocks/>
          </p:cNvCxnSpPr>
          <p:nvPr/>
        </p:nvCxnSpPr>
        <p:spPr>
          <a:xfrm>
            <a:off x="520713" y="1629203"/>
            <a:ext cx="2141133" cy="5270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DC6384D7-16E6-474B-AB1D-3F2129689459}"/>
              </a:ext>
            </a:extLst>
          </p:cNvPr>
          <p:cNvSpPr/>
          <p:nvPr/>
        </p:nvSpPr>
        <p:spPr>
          <a:xfrm>
            <a:off x="207690" y="108676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8004C1A-B3D6-4C74-ABFF-95B9D20169D4}"/>
              </a:ext>
            </a:extLst>
          </p:cNvPr>
          <p:cNvSpPr/>
          <p:nvPr/>
        </p:nvSpPr>
        <p:spPr>
          <a:xfrm>
            <a:off x="6655982" y="2841236"/>
            <a:ext cx="807832" cy="700754"/>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1F2E90BD-1B5B-4DC4-BCF4-81A336E5889B}"/>
              </a:ext>
            </a:extLst>
          </p:cNvPr>
          <p:cNvSpPr txBox="1"/>
          <p:nvPr/>
        </p:nvSpPr>
        <p:spPr>
          <a:xfrm>
            <a:off x="998821" y="5347007"/>
            <a:ext cx="4872590"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Double-click on the invoice you want to process</a:t>
            </a:r>
          </a:p>
        </p:txBody>
      </p:sp>
      <p:cxnSp>
        <p:nvCxnSpPr>
          <p:cNvPr id="22" name="Straight Arrow Connector 21">
            <a:extLst>
              <a:ext uri="{FF2B5EF4-FFF2-40B4-BE49-F238E27FC236}">
                <a16:creationId xmlns:a16="http://schemas.microsoft.com/office/drawing/2014/main" id="{0490280C-96E2-4170-9B5E-5245FB353A2C}"/>
              </a:ext>
            </a:extLst>
          </p:cNvPr>
          <p:cNvCxnSpPr>
            <a:cxnSpLocks/>
          </p:cNvCxnSpPr>
          <p:nvPr/>
        </p:nvCxnSpPr>
        <p:spPr>
          <a:xfrm flipV="1">
            <a:off x="751265" y="3513310"/>
            <a:ext cx="2927600" cy="17565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Oval 22">
            <a:extLst>
              <a:ext uri="{FF2B5EF4-FFF2-40B4-BE49-F238E27FC236}">
                <a16:creationId xmlns:a16="http://schemas.microsoft.com/office/drawing/2014/main" id="{684214D8-13DA-4D67-98B7-4897E1F3ABD4}"/>
              </a:ext>
            </a:extLst>
          </p:cNvPr>
          <p:cNvSpPr/>
          <p:nvPr/>
        </p:nvSpPr>
        <p:spPr>
          <a:xfrm>
            <a:off x="222638" y="506071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7F768533-7998-45F4-8D6A-95CA5666F29B}"/>
              </a:ext>
            </a:extLst>
          </p:cNvPr>
          <p:cNvSpPr txBox="1"/>
          <p:nvPr/>
        </p:nvSpPr>
        <p:spPr>
          <a:xfrm>
            <a:off x="4705820" y="3864201"/>
            <a:ext cx="4215542"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Certification Status Header: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Pending High Value Invoice Review status</a:t>
            </a:r>
          </a:p>
        </p:txBody>
      </p:sp>
      <p:cxnSp>
        <p:nvCxnSpPr>
          <p:cNvPr id="25" name="Straight Arrow Connector 24">
            <a:extLst>
              <a:ext uri="{FF2B5EF4-FFF2-40B4-BE49-F238E27FC236}">
                <a16:creationId xmlns:a16="http://schemas.microsoft.com/office/drawing/2014/main" id="{BD50760E-796B-472B-A09A-6B1186AA338C}"/>
              </a:ext>
            </a:extLst>
          </p:cNvPr>
          <p:cNvCxnSpPr>
            <a:cxnSpLocks/>
          </p:cNvCxnSpPr>
          <p:nvPr/>
        </p:nvCxnSpPr>
        <p:spPr>
          <a:xfrm flipV="1">
            <a:off x="7048970" y="3583180"/>
            <a:ext cx="0" cy="2789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9823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7D04BF5-12D0-4C84-A611-8FD3F8214E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113" y="2288846"/>
            <a:ext cx="6317673" cy="3767044"/>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09D23D6-8CF5-4E9E-84C4-321FAABB539B}"/>
              </a:ext>
            </a:extLst>
          </p:cNvPr>
          <p:cNvSpPr>
            <a:spLocks noGrp="1"/>
          </p:cNvSpPr>
          <p:nvPr>
            <p:ph type="title"/>
          </p:nvPr>
        </p:nvSpPr>
        <p:spPr/>
        <p:txBody>
          <a:bodyPr>
            <a:normAutofit fontScale="90000"/>
          </a:bodyPr>
          <a:lstStyle/>
          <a:p>
            <a:r>
              <a:rPr lang="en-US" dirty="0"/>
              <a:t>Log In</a:t>
            </a:r>
          </a:p>
        </p:txBody>
      </p:sp>
      <p:sp>
        <p:nvSpPr>
          <p:cNvPr id="4" name="Slide Number Placeholder 3">
            <a:extLst>
              <a:ext uri="{FF2B5EF4-FFF2-40B4-BE49-F238E27FC236}">
                <a16:creationId xmlns:a16="http://schemas.microsoft.com/office/drawing/2014/main" id="{DCBC5B38-D10D-4E17-8B95-82455A5999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C7544E48-A605-4913-8CC6-0EF7A8D5B533}"/>
              </a:ext>
            </a:extLst>
          </p:cNvPr>
          <p:cNvSpPr/>
          <p:nvPr/>
        </p:nvSpPr>
        <p:spPr>
          <a:xfrm>
            <a:off x="1797627" y="67901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6866FE1E-50A2-4120-8CA5-3DA7704F57A6}"/>
              </a:ext>
            </a:extLst>
          </p:cNvPr>
          <p:cNvSpPr/>
          <p:nvPr/>
        </p:nvSpPr>
        <p:spPr>
          <a:xfrm>
            <a:off x="3091440" y="154094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E398CC-26E5-4F91-9D7B-BFC2D65688D2}"/>
              </a:ext>
            </a:extLst>
          </p:cNvPr>
          <p:cNvSpPr txBox="1"/>
          <p:nvPr/>
        </p:nvSpPr>
        <p:spPr>
          <a:xfrm>
            <a:off x="2743200" y="802110"/>
            <a:ext cx="2928730" cy="369332"/>
          </a:xfrm>
          <a:prstGeom prst="rect">
            <a:avLst/>
          </a:prstGeom>
          <a:no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Log in using your PIV card</a:t>
            </a:r>
          </a:p>
        </p:txBody>
      </p:sp>
      <p:sp>
        <p:nvSpPr>
          <p:cNvPr id="11" name="TextBox 10">
            <a:extLst>
              <a:ext uri="{FF2B5EF4-FFF2-40B4-BE49-F238E27FC236}">
                <a16:creationId xmlns:a16="http://schemas.microsoft.com/office/drawing/2014/main" id="{ADDDE22D-27DD-45DF-800F-B788AAE7558C}"/>
              </a:ext>
            </a:extLst>
          </p:cNvPr>
          <p:cNvSpPr txBox="1"/>
          <p:nvPr/>
        </p:nvSpPr>
        <p:spPr>
          <a:xfrm>
            <a:off x="3860366" y="1883792"/>
            <a:ext cx="3663381" cy="369332"/>
          </a:xfrm>
          <a:prstGeom prst="rect">
            <a:avLst/>
          </a:prstGeom>
          <a:no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Go to </a:t>
            </a:r>
            <a:r>
              <a:rPr kumimoji="0" lang="en-US" sz="1800" b="0" i="0" u="sng" strike="noStrike" kern="1200" cap="none" spc="0" normalizeH="0" baseline="0" noProof="0" dirty="0">
                <a:ln>
                  <a:noFill/>
                </a:ln>
                <a:solidFill>
                  <a:srgbClr val="000000"/>
                </a:solidFill>
                <a:effectLst/>
                <a:uLnTx/>
                <a:uFillTx/>
                <a:latin typeface="Calibri"/>
                <a:ea typeface="+mn-ea"/>
                <a:cs typeface="+mn-cs"/>
                <a:hlinkClick r:id="rId4"/>
              </a:rPr>
              <a:t>https://vaww.ipps.fsc.va.gov/</a:t>
            </a:r>
            <a:endPar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endParaRPr>
          </a:p>
        </p:txBody>
      </p:sp>
      <p:sp>
        <p:nvSpPr>
          <p:cNvPr id="10" name="Rectangle 9">
            <a:extLst>
              <a:ext uri="{FF2B5EF4-FFF2-40B4-BE49-F238E27FC236}">
                <a16:creationId xmlns:a16="http://schemas.microsoft.com/office/drawing/2014/main" id="{0A530A9C-DB91-4B2E-8B24-9AE3C245F51E}"/>
              </a:ext>
            </a:extLst>
          </p:cNvPr>
          <p:cNvSpPr/>
          <p:nvPr/>
        </p:nvSpPr>
        <p:spPr>
          <a:xfrm>
            <a:off x="5041724" y="5653171"/>
            <a:ext cx="499638" cy="24279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360489A-0C33-44CB-8726-6556C231C040}"/>
              </a:ext>
            </a:extLst>
          </p:cNvPr>
          <p:cNvSpPr/>
          <p:nvPr/>
        </p:nvSpPr>
        <p:spPr>
          <a:xfrm>
            <a:off x="1528483" y="4462690"/>
            <a:ext cx="155118" cy="12916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46F9300-0DA0-4644-A2F0-2A7F10F1C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03" y="2798246"/>
            <a:ext cx="5726977" cy="2808170"/>
          </a:xfrm>
          <a:prstGeom prst="rect">
            <a:avLst/>
          </a:prstGeom>
        </p:spPr>
      </p:pic>
      <p:sp>
        <p:nvSpPr>
          <p:cNvPr id="13" name="TextBox 12">
            <a:extLst>
              <a:ext uri="{FF2B5EF4-FFF2-40B4-BE49-F238E27FC236}">
                <a16:creationId xmlns:a16="http://schemas.microsoft.com/office/drawing/2014/main" id="{BD9DC7F8-4DF9-4384-8E5C-8195405631A8}"/>
              </a:ext>
            </a:extLst>
          </p:cNvPr>
          <p:cNvSpPr txBox="1"/>
          <p:nvPr/>
        </p:nvSpPr>
        <p:spPr>
          <a:xfrm>
            <a:off x="6772498" y="4602816"/>
            <a:ext cx="2210297" cy="1200329"/>
          </a:xfrm>
          <a:prstGeom prst="rect">
            <a:avLst/>
          </a:prstGeom>
          <a:no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Click the checkbox at the bottom of the window and select  “Agree”</a:t>
            </a:r>
            <a:endPar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endParaRPr>
          </a:p>
        </p:txBody>
      </p:sp>
      <p:cxnSp>
        <p:nvCxnSpPr>
          <p:cNvPr id="14" name="Straight Arrow Connector 13">
            <a:extLst>
              <a:ext uri="{FF2B5EF4-FFF2-40B4-BE49-F238E27FC236}">
                <a16:creationId xmlns:a16="http://schemas.microsoft.com/office/drawing/2014/main" id="{F345EF8C-8CA1-4FBC-8D59-4633FBED1BDE}"/>
              </a:ext>
            </a:extLst>
          </p:cNvPr>
          <p:cNvCxnSpPr>
            <a:cxnSpLocks/>
          </p:cNvCxnSpPr>
          <p:nvPr/>
        </p:nvCxnSpPr>
        <p:spPr>
          <a:xfrm flipH="1">
            <a:off x="5671930" y="5343487"/>
            <a:ext cx="1100569" cy="3231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C24E2F21-E1B8-48C9-9017-B28A54FDAEA7}"/>
              </a:ext>
            </a:extLst>
          </p:cNvPr>
          <p:cNvSpPr/>
          <p:nvPr/>
        </p:nvSpPr>
        <p:spPr>
          <a:xfrm>
            <a:off x="6184337" y="383244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31AAE28D-92BA-4C71-8E7A-CABAFB0B230A}"/>
              </a:ext>
            </a:extLst>
          </p:cNvPr>
          <p:cNvCxnSpPr>
            <a:cxnSpLocks/>
          </p:cNvCxnSpPr>
          <p:nvPr/>
        </p:nvCxnSpPr>
        <p:spPr>
          <a:xfrm flipH="1" flipV="1">
            <a:off x="1797627" y="4617980"/>
            <a:ext cx="4974874" cy="3666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2050" name="Picture 2" descr="Image result for piv badge">
            <a:extLst>
              <a:ext uri="{FF2B5EF4-FFF2-40B4-BE49-F238E27FC236}">
                <a16:creationId xmlns:a16="http://schemas.microsoft.com/office/drawing/2014/main" id="{9A73BC61-6632-4874-B627-1C6AEFC82B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802110"/>
            <a:ext cx="1355869" cy="2068869"/>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C76B473-1898-4E41-9016-AEC345012912}"/>
              </a:ext>
            </a:extLst>
          </p:cNvPr>
          <p:cNvSpPr/>
          <p:nvPr/>
        </p:nvSpPr>
        <p:spPr>
          <a:xfrm>
            <a:off x="1503271" y="4421484"/>
            <a:ext cx="155118" cy="12916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9011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5FBD1-4CE0-479A-AAB6-BEA5DB357B8D}"/>
              </a:ext>
            </a:extLst>
          </p:cNvPr>
          <p:cNvSpPr>
            <a:spLocks noGrp="1"/>
          </p:cNvSpPr>
          <p:nvPr>
            <p:ph type="title"/>
          </p:nvPr>
        </p:nvSpPr>
        <p:spPr/>
        <p:txBody>
          <a:bodyPr>
            <a:normAutofit fontScale="90000"/>
          </a:bodyPr>
          <a:lstStyle/>
          <a:p>
            <a:r>
              <a:rPr lang="en-US" dirty="0"/>
              <a:t>Certification Screen</a:t>
            </a:r>
          </a:p>
        </p:txBody>
      </p:sp>
      <p:sp>
        <p:nvSpPr>
          <p:cNvPr id="4" name="Slide Number Placeholder 3">
            <a:extLst>
              <a:ext uri="{FF2B5EF4-FFF2-40B4-BE49-F238E27FC236}">
                <a16:creationId xmlns:a16="http://schemas.microsoft.com/office/drawing/2014/main" id="{7627ACBC-237C-4674-92AD-2326D122DF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B8B729A-FAC5-45B6-AA7B-BD779C700CBF}"/>
              </a:ext>
            </a:extLst>
          </p:cNvPr>
          <p:cNvSpPr txBox="1"/>
          <p:nvPr/>
        </p:nvSpPr>
        <p:spPr>
          <a:xfrm>
            <a:off x="890150" y="1077223"/>
            <a:ext cx="1161934"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Audit Link</a:t>
            </a:r>
          </a:p>
        </p:txBody>
      </p:sp>
      <p:cxnSp>
        <p:nvCxnSpPr>
          <p:cNvPr id="8" name="Straight Arrow Connector 7">
            <a:extLst>
              <a:ext uri="{FF2B5EF4-FFF2-40B4-BE49-F238E27FC236}">
                <a16:creationId xmlns:a16="http://schemas.microsoft.com/office/drawing/2014/main" id="{052351C5-17A8-4613-859D-161558879D38}"/>
              </a:ext>
            </a:extLst>
          </p:cNvPr>
          <p:cNvCxnSpPr>
            <a:cxnSpLocks/>
          </p:cNvCxnSpPr>
          <p:nvPr/>
        </p:nvCxnSpPr>
        <p:spPr>
          <a:xfrm flipV="1">
            <a:off x="2052084" y="966473"/>
            <a:ext cx="1347621" cy="2723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934C3849-13CE-4B1A-96B5-D2EDDB91798D}"/>
              </a:ext>
            </a:extLst>
          </p:cNvPr>
          <p:cNvSpPr/>
          <p:nvPr/>
        </p:nvSpPr>
        <p:spPr>
          <a:xfrm>
            <a:off x="118353" y="75185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45ADEE-56D9-472C-9FED-E2E18396FFC0}"/>
              </a:ext>
            </a:extLst>
          </p:cNvPr>
          <p:cNvSpPr txBox="1"/>
          <p:nvPr/>
        </p:nvSpPr>
        <p:spPr>
          <a:xfrm>
            <a:off x="862356" y="2597466"/>
            <a:ext cx="2248875"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Authorization Details</a:t>
            </a:r>
          </a:p>
        </p:txBody>
      </p:sp>
      <p:cxnSp>
        <p:nvCxnSpPr>
          <p:cNvPr id="13" name="Straight Arrow Connector 12">
            <a:extLst>
              <a:ext uri="{FF2B5EF4-FFF2-40B4-BE49-F238E27FC236}">
                <a16:creationId xmlns:a16="http://schemas.microsoft.com/office/drawing/2014/main" id="{5731565E-2B3F-4577-9CB4-B91BA8C459BD}"/>
              </a:ext>
            </a:extLst>
          </p:cNvPr>
          <p:cNvCxnSpPr>
            <a:cxnSpLocks/>
            <a:stCxn id="28" idx="0"/>
          </p:cNvCxnSpPr>
          <p:nvPr/>
        </p:nvCxnSpPr>
        <p:spPr>
          <a:xfrm flipV="1">
            <a:off x="2031227" y="1098675"/>
            <a:ext cx="1368478" cy="7978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696C8204-5247-447C-A5DF-A1EA02006B55}"/>
              </a:ext>
            </a:extLst>
          </p:cNvPr>
          <p:cNvSpPr/>
          <p:nvPr/>
        </p:nvSpPr>
        <p:spPr>
          <a:xfrm>
            <a:off x="114339" y="162642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179ABCB2-D9AF-462A-A3D1-55822B1E3F52}"/>
              </a:ext>
            </a:extLst>
          </p:cNvPr>
          <p:cNvSpPr/>
          <p:nvPr/>
        </p:nvSpPr>
        <p:spPr>
          <a:xfrm>
            <a:off x="114338" y="243562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2C5D55A6-D22A-48F7-B3BB-23FF7BD7E10B}"/>
              </a:ext>
            </a:extLst>
          </p:cNvPr>
          <p:cNvPicPr/>
          <p:nvPr/>
        </p:nvPicPr>
        <p:blipFill>
          <a:blip r:embed="rId3">
            <a:extLst>
              <a:ext uri="{28A0092B-C50C-407E-A947-70E740481C1C}">
                <a14:useLocalDpi xmlns:a14="http://schemas.microsoft.com/office/drawing/2010/main" val="0"/>
              </a:ext>
            </a:extLst>
          </a:blip>
          <a:stretch>
            <a:fillRect/>
          </a:stretch>
        </p:blipFill>
        <p:spPr>
          <a:xfrm>
            <a:off x="3482611" y="701777"/>
            <a:ext cx="5229919" cy="5244906"/>
          </a:xfrm>
          <a:prstGeom prst="rect">
            <a:avLst/>
          </a:prstGeom>
          <a:ln>
            <a:solidFill>
              <a:schemeClr val="tx1"/>
            </a:solidFill>
          </a:ln>
        </p:spPr>
      </p:pic>
      <p:sp>
        <p:nvSpPr>
          <p:cNvPr id="20" name="Rectangle 19">
            <a:extLst>
              <a:ext uri="{FF2B5EF4-FFF2-40B4-BE49-F238E27FC236}">
                <a16:creationId xmlns:a16="http://schemas.microsoft.com/office/drawing/2014/main" id="{AA48895F-58F9-4546-94AA-82152DED5B83}"/>
              </a:ext>
            </a:extLst>
          </p:cNvPr>
          <p:cNvSpPr/>
          <p:nvPr/>
        </p:nvSpPr>
        <p:spPr>
          <a:xfrm>
            <a:off x="3482705" y="829337"/>
            <a:ext cx="525769" cy="20202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21EB89A-29DD-413E-8193-6474258F9F30}"/>
              </a:ext>
            </a:extLst>
          </p:cNvPr>
          <p:cNvSpPr/>
          <p:nvPr/>
        </p:nvSpPr>
        <p:spPr>
          <a:xfrm>
            <a:off x="3478691" y="1026669"/>
            <a:ext cx="5154947" cy="1440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C6A0ADBE-BF6E-48D2-8B2D-45ACC75CFFC5}"/>
              </a:ext>
            </a:extLst>
          </p:cNvPr>
          <p:cNvSpPr/>
          <p:nvPr/>
        </p:nvSpPr>
        <p:spPr>
          <a:xfrm>
            <a:off x="3486719" y="1186248"/>
            <a:ext cx="5154948" cy="81219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F8CD8C91-B73C-4447-8D38-AE3898F728BF}"/>
              </a:ext>
            </a:extLst>
          </p:cNvPr>
          <p:cNvSpPr/>
          <p:nvPr/>
        </p:nvSpPr>
        <p:spPr>
          <a:xfrm>
            <a:off x="3478692" y="2123205"/>
            <a:ext cx="5162976" cy="83335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5F9E9D3D-6FFF-4393-BF6F-BEFF1BF2840F}"/>
              </a:ext>
            </a:extLst>
          </p:cNvPr>
          <p:cNvSpPr/>
          <p:nvPr/>
        </p:nvSpPr>
        <p:spPr>
          <a:xfrm>
            <a:off x="3486720" y="2973086"/>
            <a:ext cx="5154948" cy="76868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988DF76-D6C3-4350-B899-0D7408967981}"/>
              </a:ext>
            </a:extLst>
          </p:cNvPr>
          <p:cNvSpPr/>
          <p:nvPr/>
        </p:nvSpPr>
        <p:spPr>
          <a:xfrm>
            <a:off x="3478692" y="3741773"/>
            <a:ext cx="5162976" cy="220491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378FA90-2110-4808-9ABC-1C039B167011}"/>
              </a:ext>
            </a:extLst>
          </p:cNvPr>
          <p:cNvSpPr txBox="1"/>
          <p:nvPr/>
        </p:nvSpPr>
        <p:spPr>
          <a:xfrm>
            <a:off x="951222" y="1896497"/>
            <a:ext cx="216000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Invoice Summary</a:t>
            </a:r>
          </a:p>
        </p:txBody>
      </p:sp>
      <p:sp>
        <p:nvSpPr>
          <p:cNvPr id="30" name="Isosceles Triangle 29">
            <a:extLst>
              <a:ext uri="{FF2B5EF4-FFF2-40B4-BE49-F238E27FC236}">
                <a16:creationId xmlns:a16="http://schemas.microsoft.com/office/drawing/2014/main" id="{A68E9ABB-B102-4F54-B717-7A2DFDD7654E}"/>
              </a:ext>
            </a:extLst>
          </p:cNvPr>
          <p:cNvSpPr/>
          <p:nvPr/>
        </p:nvSpPr>
        <p:spPr>
          <a:xfrm rot="9593546">
            <a:off x="4175713" y="1805393"/>
            <a:ext cx="1447014" cy="532452"/>
          </a:xfrm>
          <a:prstGeom prst="triangle">
            <a:avLst>
              <a:gd name="adj" fmla="val 15158"/>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9F52F9EA-EE76-4F35-814F-4B872BAF37DC}"/>
              </a:ext>
            </a:extLst>
          </p:cNvPr>
          <p:cNvPicPr/>
          <p:nvPr/>
        </p:nvPicPr>
        <p:blipFill>
          <a:blip r:embed="rId4">
            <a:extLst>
              <a:ext uri="{28A0092B-C50C-407E-A947-70E740481C1C}">
                <a14:useLocalDpi xmlns:a14="http://schemas.microsoft.com/office/drawing/2010/main" val="0"/>
              </a:ext>
            </a:extLst>
          </a:blip>
          <a:stretch>
            <a:fillRect/>
          </a:stretch>
        </p:blipFill>
        <p:spPr>
          <a:xfrm>
            <a:off x="5240663" y="1483378"/>
            <a:ext cx="2952115" cy="704215"/>
          </a:xfrm>
          <a:prstGeom prst="rect">
            <a:avLst/>
          </a:prstGeom>
          <a:ln w="19050">
            <a:solidFill>
              <a:schemeClr val="tx2"/>
            </a:solidFill>
          </a:ln>
          <a:effectLst>
            <a:outerShdw blurRad="292100" dist="139700" dir="2700000" algn="tl" rotWithShape="0">
              <a:srgbClr val="333333">
                <a:alpha val="65000"/>
              </a:srgbClr>
            </a:outerShdw>
          </a:effectLst>
        </p:spPr>
      </p:pic>
      <p:cxnSp>
        <p:nvCxnSpPr>
          <p:cNvPr id="39" name="Straight Arrow Connector 38">
            <a:extLst>
              <a:ext uri="{FF2B5EF4-FFF2-40B4-BE49-F238E27FC236}">
                <a16:creationId xmlns:a16="http://schemas.microsoft.com/office/drawing/2014/main" id="{ADBFCA35-2AD0-402B-99BA-3CBF89FF2F93}"/>
              </a:ext>
            </a:extLst>
          </p:cNvPr>
          <p:cNvCxnSpPr>
            <a:cxnSpLocks/>
          </p:cNvCxnSpPr>
          <p:nvPr/>
        </p:nvCxnSpPr>
        <p:spPr>
          <a:xfrm flipV="1">
            <a:off x="2738774" y="2060349"/>
            <a:ext cx="833325" cy="5205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6" name="Rectangle 45">
            <a:extLst>
              <a:ext uri="{FF2B5EF4-FFF2-40B4-BE49-F238E27FC236}">
                <a16:creationId xmlns:a16="http://schemas.microsoft.com/office/drawing/2014/main" id="{49F6E4AD-1E4C-48F8-BC35-884CAB618E6F}"/>
              </a:ext>
            </a:extLst>
          </p:cNvPr>
          <p:cNvSpPr/>
          <p:nvPr/>
        </p:nvSpPr>
        <p:spPr>
          <a:xfrm>
            <a:off x="4008474" y="2384273"/>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Invoice Line Details</a:t>
            </a:r>
          </a:p>
        </p:txBody>
      </p:sp>
      <p:sp>
        <p:nvSpPr>
          <p:cNvPr id="47" name="Rectangle 46">
            <a:extLst>
              <a:ext uri="{FF2B5EF4-FFF2-40B4-BE49-F238E27FC236}">
                <a16:creationId xmlns:a16="http://schemas.microsoft.com/office/drawing/2014/main" id="{7DB10614-9DA6-4CC5-B0F5-142E23653113}"/>
              </a:ext>
            </a:extLst>
          </p:cNvPr>
          <p:cNvSpPr/>
          <p:nvPr/>
        </p:nvSpPr>
        <p:spPr>
          <a:xfrm>
            <a:off x="4008474" y="3170954"/>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Provide Certification Decision</a:t>
            </a:r>
          </a:p>
        </p:txBody>
      </p:sp>
      <p:sp>
        <p:nvSpPr>
          <p:cNvPr id="48" name="Rectangle 47">
            <a:extLst>
              <a:ext uri="{FF2B5EF4-FFF2-40B4-BE49-F238E27FC236}">
                <a16:creationId xmlns:a16="http://schemas.microsoft.com/office/drawing/2014/main" id="{E97F1B67-FEE0-459D-A41B-1BE0E338C09F}"/>
              </a:ext>
            </a:extLst>
          </p:cNvPr>
          <p:cNvSpPr/>
          <p:nvPr/>
        </p:nvSpPr>
        <p:spPr>
          <a:xfrm>
            <a:off x="4008474" y="4526985"/>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Notes and Attachments</a:t>
            </a:r>
          </a:p>
        </p:txBody>
      </p:sp>
      <p:sp>
        <p:nvSpPr>
          <p:cNvPr id="26" name="Oval 25">
            <a:extLst>
              <a:ext uri="{FF2B5EF4-FFF2-40B4-BE49-F238E27FC236}">
                <a16:creationId xmlns:a16="http://schemas.microsoft.com/office/drawing/2014/main" id="{50C78F98-308C-49F7-A997-B9449EB99625}"/>
              </a:ext>
            </a:extLst>
          </p:cNvPr>
          <p:cNvSpPr/>
          <p:nvPr/>
        </p:nvSpPr>
        <p:spPr>
          <a:xfrm>
            <a:off x="3827066" y="219631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5</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CEBAA48D-8268-4E21-B7C1-F58A4C373303}"/>
              </a:ext>
            </a:extLst>
          </p:cNvPr>
          <p:cNvSpPr/>
          <p:nvPr/>
        </p:nvSpPr>
        <p:spPr>
          <a:xfrm>
            <a:off x="3825594" y="301086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6</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40D4A9F0-39F1-40C4-A841-DF0CA55838C4}"/>
              </a:ext>
            </a:extLst>
          </p:cNvPr>
          <p:cNvSpPr/>
          <p:nvPr/>
        </p:nvSpPr>
        <p:spPr>
          <a:xfrm>
            <a:off x="3816727" y="433613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7</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BF11E41D-7A5F-4728-A1BD-86C1C8C51101}"/>
              </a:ext>
            </a:extLst>
          </p:cNvPr>
          <p:cNvSpPr/>
          <p:nvPr/>
        </p:nvSpPr>
        <p:spPr>
          <a:xfrm>
            <a:off x="7694909" y="110205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7472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21DDB73-8CD8-49E0-85F7-227185250EB9}"/>
              </a:ext>
            </a:extLst>
          </p:cNvPr>
          <p:cNvGraphicFramePr>
            <a:graphicFrameLocks noGrp="1"/>
          </p:cNvGraphicFramePr>
          <p:nvPr>
            <p:ph idx="1"/>
          </p:nvPr>
        </p:nvGraphicFramePr>
        <p:xfrm>
          <a:off x="718458" y="889002"/>
          <a:ext cx="298094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677396B-9510-482E-A757-DA34A21B9CCC}"/>
              </a:ext>
            </a:extLst>
          </p:cNvPr>
          <p:cNvSpPr>
            <a:spLocks noGrp="1"/>
          </p:cNvSpPr>
          <p:nvPr>
            <p:ph type="title"/>
          </p:nvPr>
        </p:nvSpPr>
        <p:spPr/>
        <p:txBody>
          <a:bodyPr>
            <a:normAutofit/>
          </a:bodyPr>
          <a:lstStyle/>
          <a:p>
            <a:r>
              <a:rPr lang="en-US" sz="3600" dirty="0"/>
              <a:t>Role Specific Certification Actions (High Dollar)</a:t>
            </a:r>
          </a:p>
        </p:txBody>
      </p:sp>
      <p:sp>
        <p:nvSpPr>
          <p:cNvPr id="4" name="Slide Number Placeholder 3">
            <a:extLst>
              <a:ext uri="{FF2B5EF4-FFF2-40B4-BE49-F238E27FC236}">
                <a16:creationId xmlns:a16="http://schemas.microsoft.com/office/drawing/2014/main" id="{B0244779-1F45-4255-B1F2-A362479CF2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Content Placeholder 4">
            <a:extLst>
              <a:ext uri="{FF2B5EF4-FFF2-40B4-BE49-F238E27FC236}">
                <a16:creationId xmlns:a16="http://schemas.microsoft.com/office/drawing/2014/main" id="{54D0F3DE-BA89-459F-88CB-27AEF76C5E76}"/>
              </a:ext>
            </a:extLst>
          </p:cNvPr>
          <p:cNvGraphicFramePr>
            <a:graphicFrameLocks/>
          </p:cNvGraphicFramePr>
          <p:nvPr>
            <p:extLst>
              <p:ext uri="{D42A27DB-BD31-4B8C-83A1-F6EECF244321}">
                <p14:modId xmlns:p14="http://schemas.microsoft.com/office/powerpoint/2010/main" val="3792149497"/>
              </p:ext>
            </p:extLst>
          </p:nvPr>
        </p:nvGraphicFramePr>
        <p:xfrm>
          <a:off x="3568774" y="882906"/>
          <a:ext cx="2980944"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4">
            <a:extLst>
              <a:ext uri="{FF2B5EF4-FFF2-40B4-BE49-F238E27FC236}">
                <a16:creationId xmlns:a16="http://schemas.microsoft.com/office/drawing/2014/main" id="{33A6A200-9137-4A9A-8F15-84521CAE8D70}"/>
              </a:ext>
            </a:extLst>
          </p:cNvPr>
          <p:cNvGraphicFramePr>
            <a:graphicFrameLocks/>
          </p:cNvGraphicFramePr>
          <p:nvPr/>
        </p:nvGraphicFramePr>
        <p:xfrm>
          <a:off x="6533174" y="882906"/>
          <a:ext cx="2980944" cy="45259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TextBox 7">
            <a:extLst>
              <a:ext uri="{FF2B5EF4-FFF2-40B4-BE49-F238E27FC236}">
                <a16:creationId xmlns:a16="http://schemas.microsoft.com/office/drawing/2014/main" id="{AAD6DECD-62EB-4265-A4F6-D21123D8955E}"/>
              </a:ext>
            </a:extLst>
          </p:cNvPr>
          <p:cNvSpPr txBox="1"/>
          <p:nvPr/>
        </p:nvSpPr>
        <p:spPr>
          <a:xfrm>
            <a:off x="130626" y="3853388"/>
            <a:ext cx="1365504" cy="1015663"/>
          </a:xfrm>
          <a:prstGeom prst="rect">
            <a:avLst/>
          </a:prstGeom>
          <a:solidFill>
            <a:schemeClr val="accent2">
              <a:lumMod val="20000"/>
              <a:lumOff val="8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Recommendation for approval must always be routed directly to the RO Director role</a:t>
            </a:r>
          </a:p>
        </p:txBody>
      </p:sp>
      <p:sp>
        <p:nvSpPr>
          <p:cNvPr id="9" name="TextBox 8">
            <a:extLst>
              <a:ext uri="{FF2B5EF4-FFF2-40B4-BE49-F238E27FC236}">
                <a16:creationId xmlns:a16="http://schemas.microsoft.com/office/drawing/2014/main" id="{187684B0-8A3D-4574-866F-922BA437B874}"/>
              </a:ext>
            </a:extLst>
          </p:cNvPr>
          <p:cNvSpPr txBox="1"/>
          <p:nvPr/>
        </p:nvSpPr>
        <p:spPr>
          <a:xfrm>
            <a:off x="130626" y="4866109"/>
            <a:ext cx="1365504" cy="1200329"/>
          </a:xfrm>
          <a:prstGeom prst="rect">
            <a:avLst/>
          </a:prstGeom>
          <a:solidFill>
            <a:schemeClr val="accent4">
              <a:lumMod val="60000"/>
              <a:lumOff val="4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Return to Reviewer must always be returned to the original invoice reviewer</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BEE613C-ADF6-4011-BB2E-200F7BDB6D02}"/>
              </a:ext>
            </a:extLst>
          </p:cNvPr>
          <p:cNvSpPr txBox="1"/>
          <p:nvPr/>
        </p:nvSpPr>
        <p:spPr>
          <a:xfrm>
            <a:off x="2960184" y="4353530"/>
            <a:ext cx="1365504" cy="1754326"/>
          </a:xfrm>
          <a:prstGeom prst="rect">
            <a:avLst/>
          </a:prstGeom>
          <a:solidFill>
            <a:schemeClr val="accent4">
              <a:lumMod val="60000"/>
              <a:lumOff val="4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Return to Reviewer must always be returned to the original invoice reviewer.  Invoice status is Pending-High Value Invoice Review</a:t>
            </a:r>
          </a:p>
        </p:txBody>
      </p:sp>
      <p:sp>
        <p:nvSpPr>
          <p:cNvPr id="13" name="TextBox 12">
            <a:extLst>
              <a:ext uri="{FF2B5EF4-FFF2-40B4-BE49-F238E27FC236}">
                <a16:creationId xmlns:a16="http://schemas.microsoft.com/office/drawing/2014/main" id="{37072D26-1858-47BA-812D-F678433D696A}"/>
              </a:ext>
            </a:extLst>
          </p:cNvPr>
          <p:cNvSpPr txBox="1"/>
          <p:nvPr/>
        </p:nvSpPr>
        <p:spPr>
          <a:xfrm>
            <a:off x="2960184" y="3337931"/>
            <a:ext cx="1365504" cy="1015663"/>
          </a:xfrm>
          <a:prstGeom prst="rect">
            <a:avLst/>
          </a:prstGeom>
          <a:solidFill>
            <a:schemeClr val="accent2">
              <a:lumMod val="20000"/>
              <a:lumOff val="8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Recommendation for approval must always be routed directly to the Director role</a:t>
            </a:r>
          </a:p>
        </p:txBody>
      </p:sp>
      <p:sp>
        <p:nvSpPr>
          <p:cNvPr id="15" name="TextBox 14">
            <a:extLst>
              <a:ext uri="{FF2B5EF4-FFF2-40B4-BE49-F238E27FC236}">
                <a16:creationId xmlns:a16="http://schemas.microsoft.com/office/drawing/2014/main" id="{2ABE5E7F-1608-415F-BC9D-B9DF84DF90C0}"/>
              </a:ext>
            </a:extLst>
          </p:cNvPr>
          <p:cNvSpPr txBox="1"/>
          <p:nvPr/>
        </p:nvSpPr>
        <p:spPr>
          <a:xfrm>
            <a:off x="137883" y="1683506"/>
            <a:ext cx="1365504" cy="1200329"/>
          </a:xfrm>
          <a:prstGeom prst="rect">
            <a:avLst/>
          </a:prstGeom>
          <a:solidFill>
            <a:schemeClr val="accent5">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If you are the final approver or if this is the original review when in Pending-Certification Status</a:t>
            </a:r>
          </a:p>
        </p:txBody>
      </p:sp>
      <p:sp>
        <p:nvSpPr>
          <p:cNvPr id="16" name="TextBox 15">
            <a:extLst>
              <a:ext uri="{FF2B5EF4-FFF2-40B4-BE49-F238E27FC236}">
                <a16:creationId xmlns:a16="http://schemas.microsoft.com/office/drawing/2014/main" id="{814B3396-2EE7-4B6E-A9DF-6BA140B603EF}"/>
              </a:ext>
            </a:extLst>
          </p:cNvPr>
          <p:cNvSpPr txBox="1"/>
          <p:nvPr/>
        </p:nvSpPr>
        <p:spPr>
          <a:xfrm>
            <a:off x="130626" y="2888734"/>
            <a:ext cx="1365504" cy="1015663"/>
          </a:xfrm>
          <a:prstGeom prst="rect">
            <a:avLst/>
          </a:prstGeom>
          <a:solidFill>
            <a:schemeClr val="accent3">
              <a:lumMod val="20000"/>
              <a:lumOff val="8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Archives the invoice and sends a reason for refusal notification to the vendor</a:t>
            </a:r>
          </a:p>
        </p:txBody>
      </p:sp>
      <p:sp>
        <p:nvSpPr>
          <p:cNvPr id="17" name="TextBox 16">
            <a:extLst>
              <a:ext uri="{FF2B5EF4-FFF2-40B4-BE49-F238E27FC236}">
                <a16:creationId xmlns:a16="http://schemas.microsoft.com/office/drawing/2014/main" id="{13FABA03-C095-420A-A1B9-7AB1FD87BDF6}"/>
              </a:ext>
            </a:extLst>
          </p:cNvPr>
          <p:cNvSpPr txBox="1"/>
          <p:nvPr/>
        </p:nvSpPr>
        <p:spPr>
          <a:xfrm>
            <a:off x="2973689" y="1718161"/>
            <a:ext cx="1365504" cy="1200329"/>
          </a:xfrm>
          <a:prstGeom prst="rect">
            <a:avLst/>
          </a:prstGeom>
          <a:solidFill>
            <a:schemeClr val="accent5">
              <a:lumMod val="40000"/>
              <a:lumOff val="6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If you are the final approver or if this is the original review when in Pending-Certification Status</a:t>
            </a:r>
          </a:p>
        </p:txBody>
      </p:sp>
      <p:sp>
        <p:nvSpPr>
          <p:cNvPr id="18" name="TextBox 17">
            <a:extLst>
              <a:ext uri="{FF2B5EF4-FFF2-40B4-BE49-F238E27FC236}">
                <a16:creationId xmlns:a16="http://schemas.microsoft.com/office/drawing/2014/main" id="{A6D391DA-9F41-4B19-8721-60C272031588}"/>
              </a:ext>
            </a:extLst>
          </p:cNvPr>
          <p:cNvSpPr txBox="1"/>
          <p:nvPr/>
        </p:nvSpPr>
        <p:spPr>
          <a:xfrm>
            <a:off x="5754182" y="4360788"/>
            <a:ext cx="1365504" cy="1754326"/>
          </a:xfrm>
          <a:prstGeom prst="rect">
            <a:avLst/>
          </a:prstGeom>
          <a:solidFill>
            <a:schemeClr val="accent4">
              <a:lumMod val="60000"/>
              <a:lumOff val="40000"/>
            </a:schemeClr>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Return to Reviewer must always be returned to the original invoice reviewer.  Invoice status is Pending-High Value Invoice Review</a:t>
            </a:r>
          </a:p>
        </p:txBody>
      </p:sp>
    </p:spTree>
    <p:extLst>
      <p:ext uri="{BB962C8B-B14F-4D97-AF65-F5344CB8AC3E}">
        <p14:creationId xmlns:p14="http://schemas.microsoft.com/office/powerpoint/2010/main" val="3809191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92409-8FB6-4B5F-BFDE-912692AA660F}"/>
              </a:ext>
            </a:extLst>
          </p:cNvPr>
          <p:cNvSpPr>
            <a:spLocks noGrp="1"/>
          </p:cNvSpPr>
          <p:nvPr>
            <p:ph type="title"/>
          </p:nvPr>
        </p:nvSpPr>
        <p:spPr/>
        <p:txBody>
          <a:bodyPr>
            <a:normAutofit fontScale="90000"/>
          </a:bodyPr>
          <a:lstStyle/>
          <a:p>
            <a:r>
              <a:rPr lang="en-US" dirty="0"/>
              <a:t>Recommend Accept</a:t>
            </a:r>
          </a:p>
        </p:txBody>
      </p:sp>
      <p:sp>
        <p:nvSpPr>
          <p:cNvPr id="4" name="Slide Number Placeholder 3">
            <a:extLst>
              <a:ext uri="{FF2B5EF4-FFF2-40B4-BE49-F238E27FC236}">
                <a16:creationId xmlns:a16="http://schemas.microsoft.com/office/drawing/2014/main" id="{C62761C8-4B37-4AAC-8A2A-646DC397D1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3C41594-23E6-43B0-B76C-63F554E3D0D1}"/>
              </a:ext>
            </a:extLst>
          </p:cNvPr>
          <p:cNvPicPr/>
          <p:nvPr/>
        </p:nvPicPr>
        <p:blipFill>
          <a:blip r:embed="rId3">
            <a:extLst>
              <a:ext uri="{28A0092B-C50C-407E-A947-70E740481C1C}">
                <a14:useLocalDpi xmlns:a14="http://schemas.microsoft.com/office/drawing/2010/main" val="0"/>
              </a:ext>
            </a:extLst>
          </a:blip>
          <a:stretch>
            <a:fillRect/>
          </a:stretch>
        </p:blipFill>
        <p:spPr>
          <a:xfrm>
            <a:off x="2743200" y="1603629"/>
            <a:ext cx="5943600" cy="1261110"/>
          </a:xfrm>
          <a:prstGeom prst="rect">
            <a:avLst/>
          </a:prstGeom>
          <a:ln>
            <a:solidFill>
              <a:schemeClr val="tx1"/>
            </a:solidFill>
          </a:ln>
        </p:spPr>
      </p:pic>
      <p:sp>
        <p:nvSpPr>
          <p:cNvPr id="6" name="TextBox 5">
            <a:extLst>
              <a:ext uri="{FF2B5EF4-FFF2-40B4-BE49-F238E27FC236}">
                <a16:creationId xmlns:a16="http://schemas.microsoft.com/office/drawing/2014/main" id="{1FDFE35A-E00E-4620-BF56-A277045F7CDF}"/>
              </a:ext>
            </a:extLst>
          </p:cNvPr>
          <p:cNvSpPr txBox="1"/>
          <p:nvPr/>
        </p:nvSpPr>
        <p:spPr>
          <a:xfrm>
            <a:off x="1591279" y="1094319"/>
            <a:ext cx="7279744"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Review the invoice and ensure the Invoice Line Details are correct</a:t>
            </a:r>
          </a:p>
        </p:txBody>
      </p:sp>
      <p:cxnSp>
        <p:nvCxnSpPr>
          <p:cNvPr id="7" name="Straight Arrow Connector 6">
            <a:extLst>
              <a:ext uri="{FF2B5EF4-FFF2-40B4-BE49-F238E27FC236}">
                <a16:creationId xmlns:a16="http://schemas.microsoft.com/office/drawing/2014/main" id="{A23C5266-7B90-4D48-8F55-CB1CB4F838A2}"/>
              </a:ext>
            </a:extLst>
          </p:cNvPr>
          <p:cNvCxnSpPr>
            <a:cxnSpLocks/>
          </p:cNvCxnSpPr>
          <p:nvPr/>
        </p:nvCxnSpPr>
        <p:spPr>
          <a:xfrm>
            <a:off x="520713" y="1629203"/>
            <a:ext cx="2141133" cy="5270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1A312DE6-2B47-4B0D-861B-6CD6D45E1316}"/>
              </a:ext>
            </a:extLst>
          </p:cNvPr>
          <p:cNvSpPr/>
          <p:nvPr/>
        </p:nvSpPr>
        <p:spPr>
          <a:xfrm>
            <a:off x="207690" y="108676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9C06EB8-416B-43AB-839E-D3D5AE83BA09}"/>
              </a:ext>
            </a:extLst>
          </p:cNvPr>
          <p:cNvPicPr/>
          <p:nvPr/>
        </p:nvPicPr>
        <p:blipFill>
          <a:blip r:embed="rId4">
            <a:extLst>
              <a:ext uri="{28A0092B-C50C-407E-A947-70E740481C1C}">
                <a14:useLocalDpi xmlns:a14="http://schemas.microsoft.com/office/drawing/2010/main" val="0"/>
              </a:ext>
            </a:extLst>
          </a:blip>
          <a:stretch>
            <a:fillRect/>
          </a:stretch>
        </p:blipFill>
        <p:spPr>
          <a:xfrm>
            <a:off x="2743200" y="3931899"/>
            <a:ext cx="6024954" cy="140174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DDC032A-15E4-4963-9744-CC7E500D431E}"/>
              </a:ext>
            </a:extLst>
          </p:cNvPr>
          <p:cNvSpPr txBox="1"/>
          <p:nvPr/>
        </p:nvSpPr>
        <p:spPr>
          <a:xfrm>
            <a:off x="1609567" y="3136479"/>
            <a:ext cx="7279744" cy="646331"/>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“Recommend Accept” in Provide Certification Decision section and  </a:t>
            </a:r>
            <a:r>
              <a:rPr kumimoji="0" lang="en-US" sz="1800" b="0" i="0" u="none" strike="noStrike" kern="1200" cap="none" spc="0" normalizeH="0" baseline="0" noProof="0" dirty="0">
                <a:ln>
                  <a:noFill/>
                </a:ln>
                <a:solidFill>
                  <a:srgbClr val="000000"/>
                </a:solidFill>
                <a:effectLst/>
                <a:uLnTx/>
                <a:uFillTx/>
                <a:latin typeface="Calibri"/>
                <a:ea typeface="+mn-ea"/>
                <a:cs typeface="+mn-cs"/>
              </a:rPr>
              <a:t>review the additional information</a:t>
            </a:r>
          </a:p>
        </p:txBody>
      </p:sp>
      <p:cxnSp>
        <p:nvCxnSpPr>
          <p:cNvPr id="12" name="Straight Arrow Connector 11">
            <a:extLst>
              <a:ext uri="{FF2B5EF4-FFF2-40B4-BE49-F238E27FC236}">
                <a16:creationId xmlns:a16="http://schemas.microsoft.com/office/drawing/2014/main" id="{8D2221EB-534E-4BFF-A3C9-85350E830F76}"/>
              </a:ext>
            </a:extLst>
          </p:cNvPr>
          <p:cNvCxnSpPr>
            <a:cxnSpLocks/>
            <a:stCxn id="13" idx="4"/>
          </p:cNvCxnSpPr>
          <p:nvPr/>
        </p:nvCxnSpPr>
        <p:spPr>
          <a:xfrm>
            <a:off x="574780" y="3527912"/>
            <a:ext cx="2121647" cy="6427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8CDC2551-199C-4DF0-9ECA-F76C56739399}"/>
              </a:ext>
            </a:extLst>
          </p:cNvPr>
          <p:cNvSpPr/>
          <p:nvPr/>
        </p:nvSpPr>
        <p:spPr>
          <a:xfrm>
            <a:off x="242271" y="279639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03ED7D77-AF66-427C-A5C5-2071A9BF0B9B}"/>
              </a:ext>
            </a:extLst>
          </p:cNvPr>
          <p:cNvPicPr>
            <a:picLocks noChangeAspect="1"/>
          </p:cNvPicPr>
          <p:nvPr/>
        </p:nvPicPr>
        <p:blipFill rotWithShape="1">
          <a:blip r:embed="rId5"/>
          <a:srcRect t="30303"/>
          <a:stretch/>
        </p:blipFill>
        <p:spPr>
          <a:xfrm>
            <a:off x="2743201" y="5333894"/>
            <a:ext cx="6024954" cy="365125"/>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4C65ECEE-5569-46DA-B57C-617EDD406ED7}"/>
              </a:ext>
            </a:extLst>
          </p:cNvPr>
          <p:cNvSpPr/>
          <p:nvPr/>
        </p:nvSpPr>
        <p:spPr>
          <a:xfrm>
            <a:off x="2794756" y="4091127"/>
            <a:ext cx="838460" cy="23703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1C0451F-51EA-4FC1-B291-615A3E2D613A}"/>
              </a:ext>
            </a:extLst>
          </p:cNvPr>
          <p:cNvSpPr/>
          <p:nvPr/>
        </p:nvSpPr>
        <p:spPr>
          <a:xfrm>
            <a:off x="5315711" y="5410819"/>
            <a:ext cx="464349" cy="23548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F85BBB76-A813-4EAE-9FF9-5626166D4BD2}"/>
              </a:ext>
            </a:extLst>
          </p:cNvPr>
          <p:cNvCxnSpPr>
            <a:cxnSpLocks/>
            <a:stCxn id="19" idx="6"/>
          </p:cNvCxnSpPr>
          <p:nvPr/>
        </p:nvCxnSpPr>
        <p:spPr>
          <a:xfrm>
            <a:off x="860516" y="4427368"/>
            <a:ext cx="4345468" cy="10282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Oval 18">
            <a:extLst>
              <a:ext uri="{FF2B5EF4-FFF2-40B4-BE49-F238E27FC236}">
                <a16:creationId xmlns:a16="http://schemas.microsoft.com/office/drawing/2014/main" id="{BB8D83CE-61D5-408C-A997-232F04CA0C7E}"/>
              </a:ext>
            </a:extLst>
          </p:cNvPr>
          <p:cNvSpPr/>
          <p:nvPr/>
        </p:nvSpPr>
        <p:spPr>
          <a:xfrm>
            <a:off x="195498" y="406160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06EB8548-797C-4350-B287-26C493C31A78}"/>
              </a:ext>
            </a:extLst>
          </p:cNvPr>
          <p:cNvSpPr txBox="1"/>
          <p:nvPr/>
        </p:nvSpPr>
        <p:spPr>
          <a:xfrm>
            <a:off x="207690" y="5001903"/>
            <a:ext cx="2413592" cy="369332"/>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“Submit”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58189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F16EB9-38DF-486B-A807-5CF4FDEEA430}"/>
              </a:ext>
            </a:extLst>
          </p:cNvPr>
          <p:cNvSpPr>
            <a:spLocks noGrp="1"/>
          </p:cNvSpPr>
          <p:nvPr>
            <p:ph type="title"/>
          </p:nvPr>
        </p:nvSpPr>
        <p:spPr/>
        <p:txBody>
          <a:bodyPr>
            <a:normAutofit fontScale="90000"/>
          </a:bodyPr>
          <a:lstStyle/>
          <a:p>
            <a:r>
              <a:rPr lang="en-US" dirty="0"/>
              <a:t>Recommend Accept</a:t>
            </a:r>
          </a:p>
        </p:txBody>
      </p:sp>
      <p:sp>
        <p:nvSpPr>
          <p:cNvPr id="4" name="Slide Number Placeholder 3">
            <a:extLst>
              <a:ext uri="{FF2B5EF4-FFF2-40B4-BE49-F238E27FC236}">
                <a16:creationId xmlns:a16="http://schemas.microsoft.com/office/drawing/2014/main" id="{3A26A774-13CD-4AA7-A091-FDA09E5CB1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36E7389-5A8E-4BA7-998B-42B027C129A5}"/>
              </a:ext>
            </a:extLst>
          </p:cNvPr>
          <p:cNvPicPr/>
          <p:nvPr/>
        </p:nvPicPr>
        <p:blipFill>
          <a:blip r:embed="rId3">
            <a:extLst>
              <a:ext uri="{28A0092B-C50C-407E-A947-70E740481C1C}">
                <a14:useLocalDpi xmlns:a14="http://schemas.microsoft.com/office/drawing/2010/main" val="0"/>
              </a:ext>
            </a:extLst>
          </a:blip>
          <a:stretch>
            <a:fillRect/>
          </a:stretch>
        </p:blipFill>
        <p:spPr>
          <a:xfrm>
            <a:off x="3332099" y="2583529"/>
            <a:ext cx="2479802" cy="169094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6A544ED-2D8C-42B2-8B5A-D7E873399829}"/>
              </a:ext>
            </a:extLst>
          </p:cNvPr>
          <p:cNvSpPr/>
          <p:nvPr/>
        </p:nvSpPr>
        <p:spPr>
          <a:xfrm>
            <a:off x="4486656" y="3892240"/>
            <a:ext cx="219456" cy="19589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8A8F4049-24E7-4EED-A272-92EEEADEDCD3}"/>
              </a:ext>
            </a:extLst>
          </p:cNvPr>
          <p:cNvCxnSpPr>
            <a:cxnSpLocks/>
            <a:stCxn id="8" idx="6"/>
          </p:cNvCxnSpPr>
          <p:nvPr/>
        </p:nvCxnSpPr>
        <p:spPr>
          <a:xfrm>
            <a:off x="1360388" y="3512968"/>
            <a:ext cx="2906812" cy="4860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30389AEC-D0FD-4D20-9B38-810A6A5335B9}"/>
              </a:ext>
            </a:extLst>
          </p:cNvPr>
          <p:cNvSpPr/>
          <p:nvPr/>
        </p:nvSpPr>
        <p:spPr>
          <a:xfrm>
            <a:off x="695370" y="314720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59359746-E07B-4C94-ACD2-90C905250F66}"/>
              </a:ext>
            </a:extLst>
          </p:cNvPr>
          <p:cNvSpPr txBox="1"/>
          <p:nvPr/>
        </p:nvSpPr>
        <p:spPr>
          <a:xfrm>
            <a:off x="707562" y="4087503"/>
            <a:ext cx="2413592" cy="369332"/>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“OK”</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18385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36ECE9-59AD-40FD-B1D5-5EFC40736521}"/>
              </a:ext>
            </a:extLst>
          </p:cNvPr>
          <p:cNvSpPr>
            <a:spLocks noGrp="1"/>
          </p:cNvSpPr>
          <p:nvPr>
            <p:ph type="title"/>
          </p:nvPr>
        </p:nvSpPr>
        <p:spPr/>
        <p:txBody>
          <a:bodyPr>
            <a:normAutofit fontScale="90000"/>
          </a:bodyPr>
          <a:lstStyle/>
          <a:p>
            <a:r>
              <a:rPr lang="en-US" dirty="0"/>
              <a:t>Accepting the Invoice</a:t>
            </a:r>
          </a:p>
        </p:txBody>
      </p:sp>
      <p:sp>
        <p:nvSpPr>
          <p:cNvPr id="4" name="Slide Number Placeholder 3">
            <a:extLst>
              <a:ext uri="{FF2B5EF4-FFF2-40B4-BE49-F238E27FC236}">
                <a16:creationId xmlns:a16="http://schemas.microsoft.com/office/drawing/2014/main" id="{77F8D4B5-2825-4565-8406-810D4A40D59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E1FF300-93A8-4974-ADCE-1368668CBB24}"/>
              </a:ext>
            </a:extLst>
          </p:cNvPr>
          <p:cNvPicPr/>
          <p:nvPr/>
        </p:nvPicPr>
        <p:blipFill>
          <a:blip r:embed="rId3">
            <a:extLst>
              <a:ext uri="{28A0092B-C50C-407E-A947-70E740481C1C}">
                <a14:useLocalDpi xmlns:a14="http://schemas.microsoft.com/office/drawing/2010/main" val="0"/>
              </a:ext>
            </a:extLst>
          </a:blip>
          <a:stretch>
            <a:fillRect/>
          </a:stretch>
        </p:blipFill>
        <p:spPr>
          <a:xfrm>
            <a:off x="4920343" y="3429000"/>
            <a:ext cx="2712430" cy="2101986"/>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05852C49-6E14-49F9-A1E9-AC82F1376991}"/>
              </a:ext>
            </a:extLst>
          </p:cNvPr>
          <p:cNvCxnSpPr>
            <a:cxnSpLocks/>
            <a:stCxn id="8" idx="6"/>
          </p:cNvCxnSpPr>
          <p:nvPr/>
        </p:nvCxnSpPr>
        <p:spPr>
          <a:xfrm>
            <a:off x="1511227" y="5117768"/>
            <a:ext cx="4410602" cy="210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C81707B4-394D-47C9-9221-524240288D1C}"/>
              </a:ext>
            </a:extLst>
          </p:cNvPr>
          <p:cNvSpPr/>
          <p:nvPr/>
        </p:nvSpPr>
        <p:spPr>
          <a:xfrm>
            <a:off x="846209" y="475200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AA4862B-B16A-4ABC-B558-35C3660FED7B}"/>
              </a:ext>
            </a:extLst>
          </p:cNvPr>
          <p:cNvSpPr txBox="1"/>
          <p:nvPr/>
        </p:nvSpPr>
        <p:spPr>
          <a:xfrm>
            <a:off x="1631519" y="5298862"/>
            <a:ext cx="105617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“OK”</a:t>
            </a:r>
          </a:p>
        </p:txBody>
      </p:sp>
      <p:sp>
        <p:nvSpPr>
          <p:cNvPr id="10" name="Rectangle 9">
            <a:extLst>
              <a:ext uri="{FF2B5EF4-FFF2-40B4-BE49-F238E27FC236}">
                <a16:creationId xmlns:a16="http://schemas.microsoft.com/office/drawing/2014/main" id="{5412F38E-C4F1-46A9-A3FC-EAFA3B828255}"/>
              </a:ext>
            </a:extLst>
          </p:cNvPr>
          <p:cNvSpPr/>
          <p:nvPr/>
        </p:nvSpPr>
        <p:spPr>
          <a:xfrm>
            <a:off x="6198562" y="5075175"/>
            <a:ext cx="214310" cy="180924"/>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189C5D7-D501-41CA-BEEA-67D77E0506D5}"/>
              </a:ext>
            </a:extLst>
          </p:cNvPr>
          <p:cNvPicPr>
            <a:picLocks noChangeAspect="1"/>
          </p:cNvPicPr>
          <p:nvPr/>
        </p:nvPicPr>
        <p:blipFill>
          <a:blip r:embed="rId4"/>
          <a:stretch>
            <a:fillRect/>
          </a:stretch>
        </p:blipFill>
        <p:spPr>
          <a:xfrm>
            <a:off x="2770799" y="787201"/>
            <a:ext cx="6271014" cy="2101986"/>
          </a:xfrm>
          <a:prstGeom prst="rect">
            <a:avLst/>
          </a:prstGeom>
          <a:ln>
            <a:no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51EDF166-A20A-4AA6-9B78-6BCF3CBB6387}"/>
              </a:ext>
            </a:extLst>
          </p:cNvPr>
          <p:cNvCxnSpPr>
            <a:cxnSpLocks/>
            <a:stCxn id="14" idx="6"/>
          </p:cNvCxnSpPr>
          <p:nvPr/>
        </p:nvCxnSpPr>
        <p:spPr>
          <a:xfrm>
            <a:off x="850829" y="1177137"/>
            <a:ext cx="166014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C5C68D05-EF9E-415D-BD7F-F90E0EF1FB17}"/>
              </a:ext>
            </a:extLst>
          </p:cNvPr>
          <p:cNvSpPr/>
          <p:nvPr/>
        </p:nvSpPr>
        <p:spPr>
          <a:xfrm>
            <a:off x="185811" y="81137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729031B-427E-4447-98C6-4C7F47DC4F58}"/>
              </a:ext>
            </a:extLst>
          </p:cNvPr>
          <p:cNvSpPr txBox="1"/>
          <p:nvPr/>
        </p:nvSpPr>
        <p:spPr>
          <a:xfrm>
            <a:off x="226549" y="1717096"/>
            <a:ext cx="1056177"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“Accept” and “Submit”</a:t>
            </a:r>
          </a:p>
        </p:txBody>
      </p:sp>
      <p:sp>
        <p:nvSpPr>
          <p:cNvPr id="16" name="Rectangle 15">
            <a:extLst>
              <a:ext uri="{FF2B5EF4-FFF2-40B4-BE49-F238E27FC236}">
                <a16:creationId xmlns:a16="http://schemas.microsoft.com/office/drawing/2014/main" id="{8AC47E2A-41F9-49AC-887B-BDF4AA5BFFE4}"/>
              </a:ext>
            </a:extLst>
          </p:cNvPr>
          <p:cNvSpPr/>
          <p:nvPr/>
        </p:nvSpPr>
        <p:spPr>
          <a:xfrm>
            <a:off x="2780453" y="1047459"/>
            <a:ext cx="557834" cy="25271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B0008B0-773F-46D5-802D-530C42971C5B}"/>
              </a:ext>
            </a:extLst>
          </p:cNvPr>
          <p:cNvSpPr/>
          <p:nvPr/>
        </p:nvSpPr>
        <p:spPr>
          <a:xfrm>
            <a:off x="4827701" y="2389178"/>
            <a:ext cx="499041" cy="23790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DDBE86C7-78F3-4DE1-88D6-E1A6D9E3BDC1}"/>
              </a:ext>
            </a:extLst>
          </p:cNvPr>
          <p:cNvCxnSpPr>
            <a:cxnSpLocks/>
            <a:stCxn id="14" idx="6"/>
          </p:cNvCxnSpPr>
          <p:nvPr/>
        </p:nvCxnSpPr>
        <p:spPr>
          <a:xfrm>
            <a:off x="850829" y="1177137"/>
            <a:ext cx="3721171" cy="133099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11805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708DCF-FCA2-4798-951E-10018C371924}"/>
              </a:ext>
            </a:extLst>
          </p:cNvPr>
          <p:cNvSpPr>
            <a:spLocks noGrp="1"/>
          </p:cNvSpPr>
          <p:nvPr>
            <p:ph type="title"/>
          </p:nvPr>
        </p:nvSpPr>
        <p:spPr/>
        <p:txBody>
          <a:bodyPr>
            <a:normAutofit fontScale="90000"/>
          </a:bodyPr>
          <a:lstStyle/>
          <a:p>
            <a:r>
              <a:rPr lang="en-US" dirty="0"/>
              <a:t>Refusing the Invoice</a:t>
            </a:r>
          </a:p>
        </p:txBody>
      </p:sp>
      <p:sp>
        <p:nvSpPr>
          <p:cNvPr id="4" name="Slide Number Placeholder 3">
            <a:extLst>
              <a:ext uri="{FF2B5EF4-FFF2-40B4-BE49-F238E27FC236}">
                <a16:creationId xmlns:a16="http://schemas.microsoft.com/office/drawing/2014/main" id="{8A1B1469-5BF2-473C-BDBC-9C757286515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e Refuse radio button is selected. This shows a dropdown list for a refusal reason.  ">
            <a:extLst>
              <a:ext uri="{FF2B5EF4-FFF2-40B4-BE49-F238E27FC236}">
                <a16:creationId xmlns:a16="http://schemas.microsoft.com/office/drawing/2014/main" id="{CBAAC7A6-D0FB-4640-AE9E-B4070AAFDB5E}"/>
              </a:ext>
            </a:extLst>
          </p:cNvPr>
          <p:cNvPicPr/>
          <p:nvPr/>
        </p:nvPicPr>
        <p:blipFill>
          <a:blip r:embed="rId3">
            <a:extLst>
              <a:ext uri="{28A0092B-C50C-407E-A947-70E740481C1C}">
                <a14:useLocalDpi xmlns:a14="http://schemas.microsoft.com/office/drawing/2010/main" val="0"/>
              </a:ext>
            </a:extLst>
          </a:blip>
          <a:stretch>
            <a:fillRect/>
          </a:stretch>
        </p:blipFill>
        <p:spPr>
          <a:xfrm>
            <a:off x="4572000" y="885698"/>
            <a:ext cx="2926588" cy="1560830"/>
          </a:xfrm>
          <a:prstGeom prst="rect">
            <a:avLst/>
          </a:prstGeom>
          <a:ln>
            <a:noFill/>
          </a:ln>
          <a:effectLst>
            <a:outerShdw blurRad="292100" dist="139700" dir="2700000" algn="tl" rotWithShape="0">
              <a:srgbClr val="333333">
                <a:alpha val="65000"/>
              </a:srgbClr>
            </a:outerShdw>
          </a:effectLst>
        </p:spPr>
      </p:pic>
      <p:pic>
        <p:nvPicPr>
          <p:cNvPr id="6" name="Picture 5" descr="This is the Other Reason additional comments window.  You must enter reasons why this invoice is refused.">
            <a:extLst>
              <a:ext uri="{FF2B5EF4-FFF2-40B4-BE49-F238E27FC236}">
                <a16:creationId xmlns:a16="http://schemas.microsoft.com/office/drawing/2014/main" id="{A4AEB841-C7A6-4C52-84CF-7BA4970E0818}"/>
              </a:ext>
            </a:extLst>
          </p:cNvPr>
          <p:cNvPicPr/>
          <p:nvPr/>
        </p:nvPicPr>
        <p:blipFill>
          <a:blip r:embed="rId4">
            <a:extLst>
              <a:ext uri="{28A0092B-C50C-407E-A947-70E740481C1C}">
                <a14:useLocalDpi xmlns:a14="http://schemas.microsoft.com/office/drawing/2010/main" val="0"/>
              </a:ext>
            </a:extLst>
          </a:blip>
          <a:stretch>
            <a:fillRect/>
          </a:stretch>
        </p:blipFill>
        <p:spPr>
          <a:xfrm>
            <a:off x="2772228" y="2853690"/>
            <a:ext cx="5943600" cy="134874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6DB856A-7A45-44EF-A928-89756D6E8401}"/>
              </a:ext>
            </a:extLst>
          </p:cNvPr>
          <p:cNvSpPr txBox="1"/>
          <p:nvPr/>
        </p:nvSpPr>
        <p:spPr>
          <a:xfrm>
            <a:off x="998175" y="1135528"/>
            <a:ext cx="2586273"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“Refuse” radio button. Select a reason from the dropdown</a:t>
            </a:r>
          </a:p>
        </p:txBody>
      </p:sp>
      <p:cxnSp>
        <p:nvCxnSpPr>
          <p:cNvPr id="11" name="Straight Arrow Connector 10">
            <a:extLst>
              <a:ext uri="{FF2B5EF4-FFF2-40B4-BE49-F238E27FC236}">
                <a16:creationId xmlns:a16="http://schemas.microsoft.com/office/drawing/2014/main" id="{4AA210A2-0BD4-4BED-8496-2AA2A35B3E06}"/>
              </a:ext>
            </a:extLst>
          </p:cNvPr>
          <p:cNvCxnSpPr>
            <a:cxnSpLocks/>
            <a:stCxn id="12" idx="6"/>
          </p:cNvCxnSpPr>
          <p:nvPr/>
        </p:nvCxnSpPr>
        <p:spPr>
          <a:xfrm>
            <a:off x="907289" y="2724231"/>
            <a:ext cx="2677159" cy="62094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CDFA6622-4B71-4D3A-BF25-F4530A683133}"/>
              </a:ext>
            </a:extLst>
          </p:cNvPr>
          <p:cNvSpPr/>
          <p:nvPr/>
        </p:nvSpPr>
        <p:spPr>
          <a:xfrm>
            <a:off x="242271" y="235847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0A8D3AB-D1F0-4027-8902-DF4B4C8C39BB}"/>
              </a:ext>
            </a:extLst>
          </p:cNvPr>
          <p:cNvSpPr txBox="1"/>
          <p:nvPr/>
        </p:nvSpPr>
        <p:spPr>
          <a:xfrm>
            <a:off x="81665" y="3253407"/>
            <a:ext cx="2586273"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Note, if you select “Other”, provide further information. </a:t>
            </a:r>
          </a:p>
        </p:txBody>
      </p:sp>
      <p:cxnSp>
        <p:nvCxnSpPr>
          <p:cNvPr id="14" name="Straight Arrow Connector 13">
            <a:extLst>
              <a:ext uri="{FF2B5EF4-FFF2-40B4-BE49-F238E27FC236}">
                <a16:creationId xmlns:a16="http://schemas.microsoft.com/office/drawing/2014/main" id="{49E489CF-8008-4276-8378-1E3D21C07558}"/>
              </a:ext>
            </a:extLst>
          </p:cNvPr>
          <p:cNvCxnSpPr>
            <a:cxnSpLocks/>
            <a:stCxn id="15" idx="6"/>
          </p:cNvCxnSpPr>
          <p:nvPr/>
        </p:nvCxnSpPr>
        <p:spPr>
          <a:xfrm flipV="1">
            <a:off x="1704311" y="3991135"/>
            <a:ext cx="4010689" cy="759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Oval 14">
            <a:extLst>
              <a:ext uri="{FF2B5EF4-FFF2-40B4-BE49-F238E27FC236}">
                <a16:creationId xmlns:a16="http://schemas.microsoft.com/office/drawing/2014/main" id="{9873F41B-AC83-46D1-9231-9810F651AEDA}"/>
              </a:ext>
            </a:extLst>
          </p:cNvPr>
          <p:cNvSpPr/>
          <p:nvPr/>
        </p:nvSpPr>
        <p:spPr>
          <a:xfrm>
            <a:off x="1039293" y="438457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32AE178-8704-4FD9-8AEF-323AA013A6AB}"/>
              </a:ext>
            </a:extLst>
          </p:cNvPr>
          <p:cNvSpPr txBox="1"/>
          <p:nvPr/>
        </p:nvSpPr>
        <p:spPr>
          <a:xfrm>
            <a:off x="1844393" y="4797428"/>
            <a:ext cx="1337719"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sp>
        <p:nvSpPr>
          <p:cNvPr id="17" name="Rectangle 16">
            <a:extLst>
              <a:ext uri="{FF2B5EF4-FFF2-40B4-BE49-F238E27FC236}">
                <a16:creationId xmlns:a16="http://schemas.microsoft.com/office/drawing/2014/main" id="{DBAAAD11-B11A-417E-82AC-7F45EDF99257}"/>
              </a:ext>
            </a:extLst>
          </p:cNvPr>
          <p:cNvSpPr/>
          <p:nvPr/>
        </p:nvSpPr>
        <p:spPr>
          <a:xfrm>
            <a:off x="5902194" y="3893829"/>
            <a:ext cx="422135" cy="1946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C282F84D-E48E-460F-835D-A5D862AA79C2}"/>
              </a:ext>
            </a:extLst>
          </p:cNvPr>
          <p:cNvCxnSpPr>
            <a:cxnSpLocks/>
            <a:stCxn id="10" idx="7"/>
          </p:cNvCxnSpPr>
          <p:nvPr/>
        </p:nvCxnSpPr>
        <p:spPr>
          <a:xfrm>
            <a:off x="775318" y="876897"/>
            <a:ext cx="5143125" cy="3025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Oval 9">
            <a:extLst>
              <a:ext uri="{FF2B5EF4-FFF2-40B4-BE49-F238E27FC236}">
                <a16:creationId xmlns:a16="http://schemas.microsoft.com/office/drawing/2014/main" id="{EAAA2ABF-5251-45C3-9E46-331DF6BA2098}"/>
              </a:ext>
            </a:extLst>
          </p:cNvPr>
          <p:cNvSpPr/>
          <p:nvPr/>
        </p:nvSpPr>
        <p:spPr>
          <a:xfrm>
            <a:off x="207690" y="76976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9273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F194C-B12C-4241-997C-43437457DF06}"/>
              </a:ext>
            </a:extLst>
          </p:cNvPr>
          <p:cNvSpPr>
            <a:spLocks noGrp="1"/>
          </p:cNvSpPr>
          <p:nvPr>
            <p:ph type="title"/>
          </p:nvPr>
        </p:nvSpPr>
        <p:spPr/>
        <p:txBody>
          <a:bodyPr>
            <a:normAutofit fontScale="90000"/>
          </a:bodyPr>
          <a:lstStyle/>
          <a:p>
            <a:r>
              <a:rPr lang="en-US" dirty="0"/>
              <a:t>Return to Reviewer</a:t>
            </a:r>
          </a:p>
        </p:txBody>
      </p:sp>
      <p:sp>
        <p:nvSpPr>
          <p:cNvPr id="4" name="Slide Number Placeholder 3">
            <a:extLst>
              <a:ext uri="{FF2B5EF4-FFF2-40B4-BE49-F238E27FC236}">
                <a16:creationId xmlns:a16="http://schemas.microsoft.com/office/drawing/2014/main" id="{3C70AFBC-EAA5-4685-A469-DCAE144C51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E41F13B-59E8-4D6E-BF13-4C010C5603F1}"/>
              </a:ext>
            </a:extLst>
          </p:cNvPr>
          <p:cNvPicPr/>
          <p:nvPr/>
        </p:nvPicPr>
        <p:blipFill>
          <a:blip r:embed="rId3">
            <a:extLst>
              <a:ext uri="{28A0092B-C50C-407E-A947-70E740481C1C}">
                <a14:useLocalDpi xmlns:a14="http://schemas.microsoft.com/office/drawing/2010/main" val="0"/>
              </a:ext>
            </a:extLst>
          </a:blip>
          <a:stretch>
            <a:fillRect/>
          </a:stretch>
        </p:blipFill>
        <p:spPr>
          <a:xfrm>
            <a:off x="2743200" y="1341755"/>
            <a:ext cx="5943600" cy="1126490"/>
          </a:xfrm>
          <a:prstGeom prst="rect">
            <a:avLst/>
          </a:prstGeom>
          <a:ln>
            <a:noFill/>
          </a:ln>
          <a:effectLst>
            <a:outerShdw blurRad="292100" dist="139700" dir="2700000" algn="tl" rotWithShape="0">
              <a:srgbClr val="333333">
                <a:alpha val="65000"/>
              </a:srgbClr>
            </a:outerShdw>
          </a:effectLst>
        </p:spPr>
      </p:pic>
      <p:pic>
        <p:nvPicPr>
          <p:cNvPr id="6" name="Picture 5" descr="This is an authorization notice to say you are authorized to certify the invoice.">
            <a:extLst>
              <a:ext uri="{FF2B5EF4-FFF2-40B4-BE49-F238E27FC236}">
                <a16:creationId xmlns:a16="http://schemas.microsoft.com/office/drawing/2014/main" id="{56B0C0A7-9A94-4E08-9D9D-CC5FD29502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81419" y="4370558"/>
            <a:ext cx="1838325" cy="1474470"/>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F15B0A76-6CB4-4BAA-A8EC-FCFAB1F9EFDF}"/>
              </a:ext>
            </a:extLst>
          </p:cNvPr>
          <p:cNvCxnSpPr>
            <a:cxnSpLocks/>
            <a:stCxn id="8" idx="6"/>
          </p:cNvCxnSpPr>
          <p:nvPr/>
        </p:nvCxnSpPr>
        <p:spPr>
          <a:xfrm>
            <a:off x="911831" y="1141503"/>
            <a:ext cx="5281705" cy="4729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BA3BAC04-4D68-4020-BC49-B649D97C2B7F}"/>
              </a:ext>
            </a:extLst>
          </p:cNvPr>
          <p:cNvSpPr/>
          <p:nvPr/>
        </p:nvSpPr>
        <p:spPr>
          <a:xfrm>
            <a:off x="246813" y="77574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B2C86A39-7A7D-495C-AED7-34D2536D69AC}"/>
              </a:ext>
            </a:extLst>
          </p:cNvPr>
          <p:cNvSpPr txBox="1"/>
          <p:nvPr/>
        </p:nvSpPr>
        <p:spPr>
          <a:xfrm>
            <a:off x="246813" y="1627686"/>
            <a:ext cx="2008707" cy="1477328"/>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On the Certification Screen, select “Return to Reviewer”</a:t>
            </a:r>
          </a:p>
        </p:txBody>
      </p:sp>
      <p:sp>
        <p:nvSpPr>
          <p:cNvPr id="10" name="Rectangle 9">
            <a:extLst>
              <a:ext uri="{FF2B5EF4-FFF2-40B4-BE49-F238E27FC236}">
                <a16:creationId xmlns:a16="http://schemas.microsoft.com/office/drawing/2014/main" id="{E9724B20-04E6-4036-B017-C311D80F90BD}"/>
              </a:ext>
            </a:extLst>
          </p:cNvPr>
          <p:cNvSpPr/>
          <p:nvPr/>
        </p:nvSpPr>
        <p:spPr>
          <a:xfrm>
            <a:off x="4711452" y="2248685"/>
            <a:ext cx="422135" cy="1946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4F93B81-E30E-4659-B52D-B03554974B51}"/>
              </a:ext>
            </a:extLst>
          </p:cNvPr>
          <p:cNvSpPr/>
          <p:nvPr/>
        </p:nvSpPr>
        <p:spPr>
          <a:xfrm>
            <a:off x="7078992" y="1517164"/>
            <a:ext cx="1540752" cy="27506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029784D4-D449-481B-BCC1-0355832F30D9}"/>
              </a:ext>
            </a:extLst>
          </p:cNvPr>
          <p:cNvCxnSpPr>
            <a:cxnSpLocks/>
          </p:cNvCxnSpPr>
          <p:nvPr/>
        </p:nvCxnSpPr>
        <p:spPr>
          <a:xfrm flipV="1">
            <a:off x="3457918" y="1955700"/>
            <a:ext cx="3942626" cy="12301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Oval 15">
            <a:extLst>
              <a:ext uri="{FF2B5EF4-FFF2-40B4-BE49-F238E27FC236}">
                <a16:creationId xmlns:a16="http://schemas.microsoft.com/office/drawing/2014/main" id="{B66AE02D-5DB9-41F2-B361-9DD7C5C2589D}"/>
              </a:ext>
            </a:extLst>
          </p:cNvPr>
          <p:cNvSpPr/>
          <p:nvPr/>
        </p:nvSpPr>
        <p:spPr>
          <a:xfrm>
            <a:off x="3125409" y="293493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6A2C90F-6A78-4E61-A83D-297087E35499}"/>
              </a:ext>
            </a:extLst>
          </p:cNvPr>
          <p:cNvSpPr txBox="1"/>
          <p:nvPr/>
        </p:nvSpPr>
        <p:spPr>
          <a:xfrm>
            <a:off x="3918165" y="3102459"/>
            <a:ext cx="4768635"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An additional text field displays, enter the reason the invoice is being returned</a:t>
            </a:r>
          </a:p>
        </p:txBody>
      </p:sp>
      <p:cxnSp>
        <p:nvCxnSpPr>
          <p:cNvPr id="19" name="Straight Arrow Connector 18">
            <a:extLst>
              <a:ext uri="{FF2B5EF4-FFF2-40B4-BE49-F238E27FC236}">
                <a16:creationId xmlns:a16="http://schemas.microsoft.com/office/drawing/2014/main" id="{F9BF5B1A-4035-4E55-9576-67A906DC8B24}"/>
              </a:ext>
            </a:extLst>
          </p:cNvPr>
          <p:cNvCxnSpPr>
            <a:cxnSpLocks/>
            <a:stCxn id="20" idx="6"/>
          </p:cNvCxnSpPr>
          <p:nvPr/>
        </p:nvCxnSpPr>
        <p:spPr>
          <a:xfrm flipV="1">
            <a:off x="966695" y="2400007"/>
            <a:ext cx="3605305" cy="15273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Oval 19">
            <a:extLst>
              <a:ext uri="{FF2B5EF4-FFF2-40B4-BE49-F238E27FC236}">
                <a16:creationId xmlns:a16="http://schemas.microsoft.com/office/drawing/2014/main" id="{D85CB9AD-ADC0-4011-9A60-F24694E39754}"/>
              </a:ext>
            </a:extLst>
          </p:cNvPr>
          <p:cNvSpPr/>
          <p:nvPr/>
        </p:nvSpPr>
        <p:spPr>
          <a:xfrm>
            <a:off x="301677" y="356161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3DFA7674-3240-4808-95AD-80CF33990DB3}"/>
              </a:ext>
            </a:extLst>
          </p:cNvPr>
          <p:cNvSpPr txBox="1"/>
          <p:nvPr/>
        </p:nvSpPr>
        <p:spPr>
          <a:xfrm>
            <a:off x="301677" y="4413558"/>
            <a:ext cx="2008707"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cxnSp>
        <p:nvCxnSpPr>
          <p:cNvPr id="23" name="Straight Arrow Connector 22">
            <a:extLst>
              <a:ext uri="{FF2B5EF4-FFF2-40B4-BE49-F238E27FC236}">
                <a16:creationId xmlns:a16="http://schemas.microsoft.com/office/drawing/2014/main" id="{2889B445-A5C2-46C4-92C3-849D647BD10D}"/>
              </a:ext>
            </a:extLst>
          </p:cNvPr>
          <p:cNvCxnSpPr>
            <a:cxnSpLocks/>
            <a:stCxn id="24" idx="6"/>
          </p:cNvCxnSpPr>
          <p:nvPr/>
        </p:nvCxnSpPr>
        <p:spPr>
          <a:xfrm>
            <a:off x="3331943" y="4536975"/>
            <a:ext cx="4166137" cy="9792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Oval 23">
            <a:extLst>
              <a:ext uri="{FF2B5EF4-FFF2-40B4-BE49-F238E27FC236}">
                <a16:creationId xmlns:a16="http://schemas.microsoft.com/office/drawing/2014/main" id="{787E2B9D-8B40-4139-939F-4D54CBD6DE06}"/>
              </a:ext>
            </a:extLst>
          </p:cNvPr>
          <p:cNvSpPr/>
          <p:nvPr/>
        </p:nvSpPr>
        <p:spPr>
          <a:xfrm>
            <a:off x="2666925" y="417121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D3AE9674-452A-48D0-A659-954C7F3AED93}"/>
              </a:ext>
            </a:extLst>
          </p:cNvPr>
          <p:cNvSpPr txBox="1"/>
          <p:nvPr/>
        </p:nvSpPr>
        <p:spPr>
          <a:xfrm>
            <a:off x="2666925" y="5023158"/>
            <a:ext cx="2008707"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“OK”</a:t>
            </a:r>
          </a:p>
        </p:txBody>
      </p:sp>
      <p:sp>
        <p:nvSpPr>
          <p:cNvPr id="28" name="Rectangle 27">
            <a:extLst>
              <a:ext uri="{FF2B5EF4-FFF2-40B4-BE49-F238E27FC236}">
                <a16:creationId xmlns:a16="http://schemas.microsoft.com/office/drawing/2014/main" id="{34E1765C-0C5F-4B61-99B1-501523E1F2A0}"/>
              </a:ext>
            </a:extLst>
          </p:cNvPr>
          <p:cNvSpPr/>
          <p:nvPr/>
        </p:nvSpPr>
        <p:spPr>
          <a:xfrm>
            <a:off x="7564865" y="5473284"/>
            <a:ext cx="238285" cy="14621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09799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User Administration: Site Administrator Role</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Updated: August 12, 2019</a:t>
            </a:r>
          </a:p>
        </p:txBody>
      </p:sp>
    </p:spTree>
    <p:extLst>
      <p:ext uri="{BB962C8B-B14F-4D97-AF65-F5344CB8AC3E}">
        <p14:creationId xmlns:p14="http://schemas.microsoft.com/office/powerpoint/2010/main" val="3556612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567125" y="1829039"/>
            <a:ext cx="6716902" cy="2939266"/>
          </a:xfrm>
          <a:prstGeom prst="rect">
            <a:avLst/>
          </a:prstGeom>
          <a:solidFill>
            <a:schemeClr val="bg2">
              <a:alpha val="77000"/>
            </a:schemeClr>
          </a:solidFill>
          <a:effectLst>
            <a:outerShdw blurRad="50800" dist="38100" dir="540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Add Users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Reassign Authorizations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Change Roles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Assign Stations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Reactivate Disabled Users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Delete Users</a:t>
            </a:r>
          </a:p>
        </p:txBody>
      </p:sp>
    </p:spTree>
    <p:extLst>
      <p:ext uri="{BB962C8B-B14F-4D97-AF65-F5344CB8AC3E}">
        <p14:creationId xmlns:p14="http://schemas.microsoft.com/office/powerpoint/2010/main" val="3106806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B8F73-F859-4405-80E2-871F7753CB25}"/>
              </a:ext>
            </a:extLst>
          </p:cNvPr>
          <p:cNvSpPr>
            <a:spLocks noGrp="1"/>
          </p:cNvSpPr>
          <p:nvPr>
            <p:ph type="title"/>
          </p:nvPr>
        </p:nvSpPr>
        <p:spPr/>
        <p:txBody>
          <a:bodyPr>
            <a:normAutofit fontScale="90000"/>
          </a:bodyPr>
          <a:lstStyle/>
          <a:p>
            <a:r>
              <a:rPr lang="en-US" dirty="0"/>
              <a:t>VR&amp;E Roles in the IPPS Application</a:t>
            </a:r>
          </a:p>
        </p:txBody>
      </p:sp>
      <p:sp>
        <p:nvSpPr>
          <p:cNvPr id="4" name="Slide Number Placeholder 3">
            <a:extLst>
              <a:ext uri="{FF2B5EF4-FFF2-40B4-BE49-F238E27FC236}">
                <a16:creationId xmlns:a16="http://schemas.microsoft.com/office/drawing/2014/main" id="{497D8ECE-778B-45C3-84C3-29FB551AC5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Content Placeholder 1">
            <a:extLst>
              <a:ext uri="{FF2B5EF4-FFF2-40B4-BE49-F238E27FC236}">
                <a16:creationId xmlns:a16="http://schemas.microsoft.com/office/drawing/2014/main" id="{758CAC2D-BFAB-410A-9445-470B66939116}"/>
              </a:ext>
            </a:extLst>
          </p:cNvPr>
          <p:cNvSpPr>
            <a:spLocks noGrp="1"/>
          </p:cNvSpPr>
          <p:nvPr>
            <p:ph idx="1"/>
          </p:nvPr>
        </p:nvSpPr>
        <p:spPr>
          <a:xfrm>
            <a:off x="473070" y="1036271"/>
            <a:ext cx="8229600" cy="3427820"/>
          </a:xfrm>
        </p:spPr>
        <p:txBody>
          <a:bodyPr/>
          <a:lstStyle/>
          <a:p>
            <a:pPr marL="0" indent="0" algn="ctr">
              <a:buNone/>
            </a:pPr>
            <a:r>
              <a:rPr lang="en-US" dirty="0"/>
              <a:t>IPPS User Role Matrix</a:t>
            </a:r>
          </a:p>
        </p:txBody>
      </p:sp>
      <p:pic>
        <p:nvPicPr>
          <p:cNvPr id="12" name="Picture 11" descr="Shows the various roles and types of access for each.  Sections 4.1 - 4.6 discuss these in more detail.">
            <a:extLst>
              <a:ext uri="{FF2B5EF4-FFF2-40B4-BE49-F238E27FC236}">
                <a16:creationId xmlns:a16="http://schemas.microsoft.com/office/drawing/2014/main" id="{DEA9276D-62DA-44A2-AE3D-59DF2E212E4E}"/>
              </a:ext>
            </a:extLst>
          </p:cNvPr>
          <p:cNvPicPr/>
          <p:nvPr/>
        </p:nvPicPr>
        <p:blipFill>
          <a:blip r:embed="rId3">
            <a:extLst>
              <a:ext uri="{28A0092B-C50C-407E-A947-70E740481C1C}">
                <a14:useLocalDpi xmlns:a14="http://schemas.microsoft.com/office/drawing/2010/main" val="0"/>
              </a:ext>
            </a:extLst>
          </a:blip>
          <a:stretch>
            <a:fillRect/>
          </a:stretch>
        </p:blipFill>
        <p:spPr>
          <a:xfrm>
            <a:off x="535884" y="2060231"/>
            <a:ext cx="8072231" cy="2732397"/>
          </a:xfrm>
          <a:prstGeom prst="rect">
            <a:avLst/>
          </a:prstGeom>
          <a:ln>
            <a:solidFill>
              <a:schemeClr val="tx1"/>
            </a:solidFill>
          </a:ln>
        </p:spPr>
      </p:pic>
      <p:sp>
        <p:nvSpPr>
          <p:cNvPr id="13" name="TextBox 12">
            <a:extLst>
              <a:ext uri="{FF2B5EF4-FFF2-40B4-BE49-F238E27FC236}">
                <a16:creationId xmlns:a16="http://schemas.microsoft.com/office/drawing/2014/main" id="{CB640192-F987-43E5-A10F-8C7FC9B8E0D5}"/>
              </a:ext>
            </a:extLst>
          </p:cNvPr>
          <p:cNvSpPr txBox="1"/>
          <p:nvPr/>
        </p:nvSpPr>
        <p:spPr>
          <a:xfrm>
            <a:off x="1082842" y="5173579"/>
            <a:ext cx="70264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user can only be assigned one role at a time.</a:t>
            </a:r>
          </a:p>
        </p:txBody>
      </p:sp>
      <p:sp>
        <p:nvSpPr>
          <p:cNvPr id="14" name="Rectangle 13">
            <a:extLst>
              <a:ext uri="{FF2B5EF4-FFF2-40B4-BE49-F238E27FC236}">
                <a16:creationId xmlns:a16="http://schemas.microsoft.com/office/drawing/2014/main" id="{A5C70ECD-13B4-4F3D-B9A7-8C4D9166D6EC}"/>
              </a:ext>
            </a:extLst>
          </p:cNvPr>
          <p:cNvSpPr/>
          <p:nvPr/>
        </p:nvSpPr>
        <p:spPr>
          <a:xfrm>
            <a:off x="511170" y="3777798"/>
            <a:ext cx="1209001" cy="325902"/>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E0B0169-DC8B-40B9-8C09-687E31DD8E61}"/>
              </a:ext>
            </a:extLst>
          </p:cNvPr>
          <p:cNvSpPr/>
          <p:nvPr/>
        </p:nvSpPr>
        <p:spPr>
          <a:xfrm>
            <a:off x="1731438" y="3777798"/>
            <a:ext cx="800761" cy="325902"/>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C7B1A63-AF04-465D-BF8A-70378A18F211}"/>
              </a:ext>
            </a:extLst>
          </p:cNvPr>
          <p:cNvSpPr/>
          <p:nvPr/>
        </p:nvSpPr>
        <p:spPr>
          <a:xfrm>
            <a:off x="4125388" y="3797669"/>
            <a:ext cx="2638483" cy="325903"/>
          </a:xfrm>
          <a:prstGeom prst="rect">
            <a:avLst/>
          </a:prstGeom>
          <a:solidFill>
            <a:schemeClr val="accent2">
              <a:alpha val="34902"/>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98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3371B0-9886-49A8-8A99-573C283C06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36530"/>
            <a:ext cx="8229600" cy="4434103"/>
          </a:xfrm>
        </p:spPr>
      </p:pic>
      <p:sp>
        <p:nvSpPr>
          <p:cNvPr id="3" name="Title 2">
            <a:extLst>
              <a:ext uri="{FF2B5EF4-FFF2-40B4-BE49-F238E27FC236}">
                <a16:creationId xmlns:a16="http://schemas.microsoft.com/office/drawing/2014/main" id="{2C339055-AC39-417B-B82A-D87B9F1649BC}"/>
              </a:ext>
            </a:extLst>
          </p:cNvPr>
          <p:cNvSpPr>
            <a:spLocks noGrp="1"/>
          </p:cNvSpPr>
          <p:nvPr>
            <p:ph type="title"/>
          </p:nvPr>
        </p:nvSpPr>
        <p:spPr/>
        <p:txBody>
          <a:bodyPr>
            <a:normAutofit fontScale="90000"/>
          </a:bodyPr>
          <a:lstStyle/>
          <a:p>
            <a:r>
              <a:rPr lang="en-US" dirty="0"/>
              <a:t>Screen Components (General)</a:t>
            </a:r>
          </a:p>
        </p:txBody>
      </p:sp>
      <p:sp>
        <p:nvSpPr>
          <p:cNvPr id="4" name="Slide Number Placeholder 3">
            <a:extLst>
              <a:ext uri="{FF2B5EF4-FFF2-40B4-BE49-F238E27FC236}">
                <a16:creationId xmlns:a16="http://schemas.microsoft.com/office/drawing/2014/main" id="{728B7E90-FFC1-42C2-A7D4-52496EDAE4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2478498-CAFA-42CA-B1E9-F9A7205033FC}"/>
              </a:ext>
            </a:extLst>
          </p:cNvPr>
          <p:cNvSpPr/>
          <p:nvPr/>
        </p:nvSpPr>
        <p:spPr>
          <a:xfrm>
            <a:off x="457199" y="1514576"/>
            <a:ext cx="8229599" cy="47296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477497F-50BE-4C05-B91E-ABD7DACC495E}"/>
              </a:ext>
            </a:extLst>
          </p:cNvPr>
          <p:cNvSpPr/>
          <p:nvPr/>
        </p:nvSpPr>
        <p:spPr>
          <a:xfrm>
            <a:off x="1947081" y="1992622"/>
            <a:ext cx="6739718" cy="272950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3CFD9BC-70AA-41A0-8718-730ABEDDB962}"/>
              </a:ext>
            </a:extLst>
          </p:cNvPr>
          <p:cNvSpPr/>
          <p:nvPr/>
        </p:nvSpPr>
        <p:spPr>
          <a:xfrm>
            <a:off x="457197" y="1994525"/>
            <a:ext cx="1489883" cy="347610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6989E66-E9DD-4185-B1D7-75DC21618027}"/>
              </a:ext>
            </a:extLst>
          </p:cNvPr>
          <p:cNvSpPr/>
          <p:nvPr/>
        </p:nvSpPr>
        <p:spPr>
          <a:xfrm>
            <a:off x="4571998" y="1576153"/>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1. Title Bar</a:t>
            </a:r>
          </a:p>
        </p:txBody>
      </p:sp>
      <p:sp>
        <p:nvSpPr>
          <p:cNvPr id="11" name="Rectangle 10">
            <a:extLst>
              <a:ext uri="{FF2B5EF4-FFF2-40B4-BE49-F238E27FC236}">
                <a16:creationId xmlns:a16="http://schemas.microsoft.com/office/drawing/2014/main" id="{D1FE9FE0-C021-4881-A2C9-12B8CAA38502}"/>
              </a:ext>
            </a:extLst>
          </p:cNvPr>
          <p:cNvSpPr/>
          <p:nvPr/>
        </p:nvSpPr>
        <p:spPr>
          <a:xfrm>
            <a:off x="3297071" y="3596258"/>
            <a:ext cx="4039737"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3. Workspace</a:t>
            </a:r>
          </a:p>
        </p:txBody>
      </p:sp>
      <p:sp>
        <p:nvSpPr>
          <p:cNvPr id="12" name="Rectangle 11">
            <a:extLst>
              <a:ext uri="{FF2B5EF4-FFF2-40B4-BE49-F238E27FC236}">
                <a16:creationId xmlns:a16="http://schemas.microsoft.com/office/drawing/2014/main" id="{44721CD5-196F-473C-A4EE-E14D001E70F1}"/>
              </a:ext>
            </a:extLst>
          </p:cNvPr>
          <p:cNvSpPr/>
          <p:nvPr/>
        </p:nvSpPr>
        <p:spPr>
          <a:xfrm rot="16200000">
            <a:off x="194857" y="3554181"/>
            <a:ext cx="2804821" cy="349812"/>
          </a:xfrm>
          <a:prstGeom prst="rect">
            <a:avLst/>
          </a:prstGeom>
          <a:solidFill>
            <a:srgbClr val="FFFFFF">
              <a:alpha val="43922"/>
            </a:srgb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2. Navigation Bar</a:t>
            </a:r>
          </a:p>
        </p:txBody>
      </p:sp>
    </p:spTree>
    <p:extLst>
      <p:ext uri="{BB962C8B-B14F-4D97-AF65-F5344CB8AC3E}">
        <p14:creationId xmlns:p14="http://schemas.microsoft.com/office/powerpoint/2010/main" val="1585536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EF521-A087-496D-A0E6-042B9E2ADA4B}"/>
              </a:ext>
            </a:extLst>
          </p:cNvPr>
          <p:cNvSpPr>
            <a:spLocks noGrp="1"/>
          </p:cNvSpPr>
          <p:nvPr>
            <p:ph type="title"/>
          </p:nvPr>
        </p:nvSpPr>
        <p:spPr/>
        <p:txBody>
          <a:bodyPr>
            <a:normAutofit fontScale="90000"/>
          </a:bodyPr>
          <a:lstStyle/>
          <a:p>
            <a:r>
              <a:rPr lang="en-US" dirty="0"/>
              <a:t>User Administration Screen</a:t>
            </a:r>
          </a:p>
        </p:txBody>
      </p:sp>
      <p:sp>
        <p:nvSpPr>
          <p:cNvPr id="4" name="Slide Number Placeholder 3">
            <a:extLst>
              <a:ext uri="{FF2B5EF4-FFF2-40B4-BE49-F238E27FC236}">
                <a16:creationId xmlns:a16="http://schemas.microsoft.com/office/drawing/2014/main" id="{66DCD05E-A350-4566-A94E-27B2242371F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cture 19" descr="This shows the left navigation bar of the Site Admin's screen with the User Administration button highlighted.">
            <a:extLst>
              <a:ext uri="{FF2B5EF4-FFF2-40B4-BE49-F238E27FC236}">
                <a16:creationId xmlns:a16="http://schemas.microsoft.com/office/drawing/2014/main" id="{0B9E3B7A-E353-4AF1-9BA9-9DAF407EFCEF}"/>
              </a:ext>
            </a:extLst>
          </p:cNvPr>
          <p:cNvPicPr/>
          <p:nvPr/>
        </p:nvPicPr>
        <p:blipFill>
          <a:blip r:embed="rId3">
            <a:extLst>
              <a:ext uri="{28A0092B-C50C-407E-A947-70E740481C1C}">
                <a14:useLocalDpi xmlns:a14="http://schemas.microsoft.com/office/drawing/2010/main" val="0"/>
              </a:ext>
            </a:extLst>
          </a:blip>
          <a:stretch>
            <a:fillRect/>
          </a:stretch>
        </p:blipFill>
        <p:spPr>
          <a:xfrm>
            <a:off x="1600200" y="1736233"/>
            <a:ext cx="7086600" cy="31945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C8004C1A-B3D6-4C74-ABFF-95B9D20169D4}"/>
              </a:ext>
            </a:extLst>
          </p:cNvPr>
          <p:cNvSpPr/>
          <p:nvPr/>
        </p:nvSpPr>
        <p:spPr>
          <a:xfrm>
            <a:off x="1676883" y="3370476"/>
            <a:ext cx="1302152" cy="24182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9DB6DBD3-2BA2-412C-9235-DBB22A6B369F}"/>
              </a:ext>
            </a:extLst>
          </p:cNvPr>
          <p:cNvSpPr/>
          <p:nvPr/>
        </p:nvSpPr>
        <p:spPr>
          <a:xfrm>
            <a:off x="3684208" y="2712979"/>
            <a:ext cx="5002591" cy="193739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FEE2A6B-1C52-4891-A3AA-42F45245FAC3}"/>
              </a:ext>
            </a:extLst>
          </p:cNvPr>
          <p:cNvSpPr txBox="1"/>
          <p:nvPr/>
        </p:nvSpPr>
        <p:spPr>
          <a:xfrm>
            <a:off x="932128" y="1032720"/>
            <a:ext cx="7279744"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“User Administration” from the Navigation Pane</a:t>
            </a:r>
          </a:p>
        </p:txBody>
      </p:sp>
      <p:cxnSp>
        <p:nvCxnSpPr>
          <p:cNvPr id="26" name="Straight Arrow Connector 25">
            <a:extLst>
              <a:ext uri="{FF2B5EF4-FFF2-40B4-BE49-F238E27FC236}">
                <a16:creationId xmlns:a16="http://schemas.microsoft.com/office/drawing/2014/main" id="{A72B5DDD-22CC-4FB3-873B-64F1D4C0D4D5}"/>
              </a:ext>
            </a:extLst>
          </p:cNvPr>
          <p:cNvCxnSpPr>
            <a:cxnSpLocks/>
            <a:endCxn id="20" idx="1"/>
          </p:cNvCxnSpPr>
          <p:nvPr/>
        </p:nvCxnSpPr>
        <p:spPr>
          <a:xfrm>
            <a:off x="520713" y="1394069"/>
            <a:ext cx="1079487" cy="19394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7" name="Oval 26">
            <a:extLst>
              <a:ext uri="{FF2B5EF4-FFF2-40B4-BE49-F238E27FC236}">
                <a16:creationId xmlns:a16="http://schemas.microsoft.com/office/drawing/2014/main" id="{E8917CF4-45DC-4F3C-BD32-47A64F68A24F}"/>
              </a:ext>
            </a:extLst>
          </p:cNvPr>
          <p:cNvSpPr/>
          <p:nvPr/>
        </p:nvSpPr>
        <p:spPr>
          <a:xfrm>
            <a:off x="207690" y="85162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9741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C4B00-BD3B-4543-AFBC-CE56DD2352F7}"/>
              </a:ext>
            </a:extLst>
          </p:cNvPr>
          <p:cNvSpPr>
            <a:spLocks noGrp="1"/>
          </p:cNvSpPr>
          <p:nvPr>
            <p:ph type="title"/>
          </p:nvPr>
        </p:nvSpPr>
        <p:spPr/>
        <p:txBody>
          <a:bodyPr>
            <a:normAutofit fontScale="90000"/>
          </a:bodyPr>
          <a:lstStyle/>
          <a:p>
            <a:r>
              <a:rPr lang="en-US" dirty="0"/>
              <a:t>Adding Users</a:t>
            </a:r>
          </a:p>
        </p:txBody>
      </p:sp>
      <p:sp>
        <p:nvSpPr>
          <p:cNvPr id="4" name="Slide Number Placeholder 3">
            <a:extLst>
              <a:ext uri="{FF2B5EF4-FFF2-40B4-BE49-F238E27FC236}">
                <a16:creationId xmlns:a16="http://schemas.microsoft.com/office/drawing/2014/main" id="{BA7FDDB1-9E1C-41D9-A4DA-155A9C0901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is shows the left navigation bar of the Site Admin's screen with the User Administration button highlighted.">
            <a:extLst>
              <a:ext uri="{FF2B5EF4-FFF2-40B4-BE49-F238E27FC236}">
                <a16:creationId xmlns:a16="http://schemas.microsoft.com/office/drawing/2014/main" id="{52A4E2D5-3C2C-41F5-8606-D0BFFFF69396}"/>
              </a:ext>
            </a:extLst>
          </p:cNvPr>
          <p:cNvPicPr/>
          <p:nvPr/>
        </p:nvPicPr>
        <p:blipFill>
          <a:blip r:embed="rId3">
            <a:extLst>
              <a:ext uri="{28A0092B-C50C-407E-A947-70E740481C1C}">
                <a14:useLocalDpi xmlns:a14="http://schemas.microsoft.com/office/drawing/2010/main" val="0"/>
              </a:ext>
            </a:extLst>
          </a:blip>
          <a:stretch>
            <a:fillRect/>
          </a:stretch>
        </p:blipFill>
        <p:spPr>
          <a:xfrm>
            <a:off x="1743891" y="1004713"/>
            <a:ext cx="7086600" cy="319455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291FE422-5A26-478B-A0FE-6C56A8FDA1EB}"/>
              </a:ext>
            </a:extLst>
          </p:cNvPr>
          <p:cNvSpPr/>
          <p:nvPr/>
        </p:nvSpPr>
        <p:spPr>
          <a:xfrm>
            <a:off x="1820574" y="2638956"/>
            <a:ext cx="1302152" cy="24182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1AC8922B-F6B3-406C-8DB8-8CB1044B06DF}"/>
              </a:ext>
            </a:extLst>
          </p:cNvPr>
          <p:cNvSpPr/>
          <p:nvPr/>
        </p:nvSpPr>
        <p:spPr>
          <a:xfrm>
            <a:off x="3827899" y="2550264"/>
            <a:ext cx="744101" cy="27745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e user details screen includes email address to search for, user details like USERID, First Name, Last name, the role assigned, Authorization number field and Station.  There is also an X to the right of the Station field so that you can delete the authorization if need be.">
            <a:extLst>
              <a:ext uri="{FF2B5EF4-FFF2-40B4-BE49-F238E27FC236}">
                <a16:creationId xmlns:a16="http://schemas.microsoft.com/office/drawing/2014/main" id="{A0E28C04-C576-486D-A733-AB5A5CF43129}"/>
              </a:ext>
            </a:extLst>
          </p:cNvPr>
          <p:cNvPicPr/>
          <p:nvPr/>
        </p:nvPicPr>
        <p:blipFill>
          <a:blip r:embed="rId4">
            <a:extLst>
              <a:ext uri="{28A0092B-C50C-407E-A947-70E740481C1C}">
                <a14:useLocalDpi xmlns:a14="http://schemas.microsoft.com/office/drawing/2010/main" val="0"/>
              </a:ext>
            </a:extLst>
          </a:blip>
          <a:stretch>
            <a:fillRect/>
          </a:stretch>
        </p:blipFill>
        <p:spPr>
          <a:xfrm>
            <a:off x="5374529" y="2759870"/>
            <a:ext cx="3324633" cy="305370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F72869C2-0496-4ED9-865F-5168D889FD14}"/>
              </a:ext>
            </a:extLst>
          </p:cNvPr>
          <p:cNvSpPr/>
          <p:nvPr/>
        </p:nvSpPr>
        <p:spPr>
          <a:xfrm>
            <a:off x="5374529" y="3076773"/>
            <a:ext cx="1679414" cy="26732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6566B3F-95B3-4791-8904-6C49A1D94CFE}"/>
              </a:ext>
            </a:extLst>
          </p:cNvPr>
          <p:cNvSpPr/>
          <p:nvPr/>
        </p:nvSpPr>
        <p:spPr>
          <a:xfrm>
            <a:off x="5370173" y="3328213"/>
            <a:ext cx="651804" cy="15197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9F60E40-2B7C-483A-AB29-A703659F6B67}"/>
              </a:ext>
            </a:extLst>
          </p:cNvPr>
          <p:cNvSpPr txBox="1"/>
          <p:nvPr/>
        </p:nvSpPr>
        <p:spPr>
          <a:xfrm>
            <a:off x="156874" y="1735209"/>
            <a:ext cx="1306166"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“New User”</a:t>
            </a:r>
          </a:p>
        </p:txBody>
      </p:sp>
      <p:cxnSp>
        <p:nvCxnSpPr>
          <p:cNvPr id="12" name="Straight Arrow Connector 11">
            <a:extLst>
              <a:ext uri="{FF2B5EF4-FFF2-40B4-BE49-F238E27FC236}">
                <a16:creationId xmlns:a16="http://schemas.microsoft.com/office/drawing/2014/main" id="{2C1172ED-F19B-4D89-8F83-54CF22943F64}"/>
              </a:ext>
            </a:extLst>
          </p:cNvPr>
          <p:cNvCxnSpPr>
            <a:cxnSpLocks/>
          </p:cNvCxnSpPr>
          <p:nvPr/>
        </p:nvCxnSpPr>
        <p:spPr>
          <a:xfrm>
            <a:off x="645019" y="1214231"/>
            <a:ext cx="3084291" cy="133603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Oval 12">
            <a:extLst>
              <a:ext uri="{FF2B5EF4-FFF2-40B4-BE49-F238E27FC236}">
                <a16:creationId xmlns:a16="http://schemas.microsoft.com/office/drawing/2014/main" id="{62B284FA-E1F2-400D-A26B-3FE8DB03AEEF}"/>
              </a:ext>
            </a:extLst>
          </p:cNvPr>
          <p:cNvSpPr/>
          <p:nvPr/>
        </p:nvSpPr>
        <p:spPr>
          <a:xfrm>
            <a:off x="167158" y="73329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CDBB13E-CF59-4CF2-8753-EDEEC8394F10}"/>
              </a:ext>
            </a:extLst>
          </p:cNvPr>
          <p:cNvSpPr txBox="1"/>
          <p:nvPr/>
        </p:nvSpPr>
        <p:spPr>
          <a:xfrm>
            <a:off x="152518" y="3468215"/>
            <a:ext cx="1306166"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Enter the user’s VA email address</a:t>
            </a:r>
          </a:p>
        </p:txBody>
      </p:sp>
      <p:cxnSp>
        <p:nvCxnSpPr>
          <p:cNvPr id="16" name="Straight Arrow Connector 15">
            <a:extLst>
              <a:ext uri="{FF2B5EF4-FFF2-40B4-BE49-F238E27FC236}">
                <a16:creationId xmlns:a16="http://schemas.microsoft.com/office/drawing/2014/main" id="{583A5597-3FBD-49F2-9612-267A57919FB1}"/>
              </a:ext>
            </a:extLst>
          </p:cNvPr>
          <p:cNvCxnSpPr>
            <a:cxnSpLocks/>
          </p:cNvCxnSpPr>
          <p:nvPr/>
        </p:nvCxnSpPr>
        <p:spPr>
          <a:xfrm>
            <a:off x="640663" y="2947237"/>
            <a:ext cx="4598181" cy="2505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Oval 16">
            <a:extLst>
              <a:ext uri="{FF2B5EF4-FFF2-40B4-BE49-F238E27FC236}">
                <a16:creationId xmlns:a16="http://schemas.microsoft.com/office/drawing/2014/main" id="{2E958AB1-9C71-430E-9F75-4E09A92400A4}"/>
              </a:ext>
            </a:extLst>
          </p:cNvPr>
          <p:cNvSpPr/>
          <p:nvPr/>
        </p:nvSpPr>
        <p:spPr>
          <a:xfrm>
            <a:off x="162802" y="246630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9DBD8E3-38AA-427D-9AB5-544425791FD3}"/>
              </a:ext>
            </a:extLst>
          </p:cNvPr>
          <p:cNvSpPr txBox="1"/>
          <p:nvPr/>
        </p:nvSpPr>
        <p:spPr>
          <a:xfrm>
            <a:off x="2227323" y="5222760"/>
            <a:ext cx="2169865"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“Search User”</a:t>
            </a:r>
          </a:p>
        </p:txBody>
      </p:sp>
      <p:cxnSp>
        <p:nvCxnSpPr>
          <p:cNvPr id="20" name="Straight Arrow Connector 19">
            <a:extLst>
              <a:ext uri="{FF2B5EF4-FFF2-40B4-BE49-F238E27FC236}">
                <a16:creationId xmlns:a16="http://schemas.microsoft.com/office/drawing/2014/main" id="{4139A4B8-3137-4C88-B06E-26C288864F4D}"/>
              </a:ext>
            </a:extLst>
          </p:cNvPr>
          <p:cNvCxnSpPr>
            <a:cxnSpLocks/>
          </p:cNvCxnSpPr>
          <p:nvPr/>
        </p:nvCxnSpPr>
        <p:spPr>
          <a:xfrm flipV="1">
            <a:off x="2482526" y="3579223"/>
            <a:ext cx="2756318" cy="12621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Oval 20">
            <a:extLst>
              <a:ext uri="{FF2B5EF4-FFF2-40B4-BE49-F238E27FC236}">
                <a16:creationId xmlns:a16="http://schemas.microsoft.com/office/drawing/2014/main" id="{90E47472-E786-49D5-93FA-FAA43DC7F208}"/>
              </a:ext>
            </a:extLst>
          </p:cNvPr>
          <p:cNvSpPr/>
          <p:nvPr/>
        </p:nvSpPr>
        <p:spPr>
          <a:xfrm>
            <a:off x="2004665" y="436042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7908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3C82B-A623-45C9-A913-512D78C94A17}"/>
              </a:ext>
            </a:extLst>
          </p:cNvPr>
          <p:cNvSpPr>
            <a:spLocks noGrp="1"/>
          </p:cNvSpPr>
          <p:nvPr>
            <p:ph type="title"/>
          </p:nvPr>
        </p:nvSpPr>
        <p:spPr/>
        <p:txBody>
          <a:bodyPr>
            <a:normAutofit fontScale="90000"/>
          </a:bodyPr>
          <a:lstStyle/>
          <a:p>
            <a:r>
              <a:rPr lang="en-US" dirty="0"/>
              <a:t>Adding Users cont’d</a:t>
            </a:r>
          </a:p>
        </p:txBody>
      </p:sp>
      <p:sp>
        <p:nvSpPr>
          <p:cNvPr id="4" name="Slide Number Placeholder 3">
            <a:extLst>
              <a:ext uri="{FF2B5EF4-FFF2-40B4-BE49-F238E27FC236}">
                <a16:creationId xmlns:a16="http://schemas.microsoft.com/office/drawing/2014/main" id="{D98E282A-F099-45DA-A62C-E276BCEEA01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user details entered from a search.">
            <a:extLst>
              <a:ext uri="{FF2B5EF4-FFF2-40B4-BE49-F238E27FC236}">
                <a16:creationId xmlns:a16="http://schemas.microsoft.com/office/drawing/2014/main" id="{EC12A5B9-C5D1-43EB-8C71-4C1534017300}"/>
              </a:ext>
            </a:extLst>
          </p:cNvPr>
          <p:cNvPicPr/>
          <p:nvPr/>
        </p:nvPicPr>
        <p:blipFill>
          <a:blip r:embed="rId3">
            <a:extLst>
              <a:ext uri="{28A0092B-C50C-407E-A947-70E740481C1C}">
                <a14:useLocalDpi xmlns:a14="http://schemas.microsoft.com/office/drawing/2010/main" val="0"/>
              </a:ext>
            </a:extLst>
          </a:blip>
          <a:stretch>
            <a:fillRect/>
          </a:stretch>
        </p:blipFill>
        <p:spPr>
          <a:xfrm>
            <a:off x="5251269" y="878205"/>
            <a:ext cx="3435531" cy="324965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FA89AE5-0169-4634-B33B-74230A77DB38}"/>
              </a:ext>
            </a:extLst>
          </p:cNvPr>
          <p:cNvSpPr/>
          <p:nvPr/>
        </p:nvSpPr>
        <p:spPr>
          <a:xfrm>
            <a:off x="5251269" y="1182659"/>
            <a:ext cx="2076994" cy="1299284"/>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EB5693C-B12F-4D92-B49A-7BC2C07E6AC2}"/>
              </a:ext>
            </a:extLst>
          </p:cNvPr>
          <p:cNvSpPr/>
          <p:nvPr/>
        </p:nvSpPr>
        <p:spPr>
          <a:xfrm>
            <a:off x="6239419" y="3884743"/>
            <a:ext cx="323873" cy="13239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D6D6713-7840-48FA-B88E-D7576FF56203}"/>
              </a:ext>
            </a:extLst>
          </p:cNvPr>
          <p:cNvSpPr txBox="1"/>
          <p:nvPr/>
        </p:nvSpPr>
        <p:spPr>
          <a:xfrm>
            <a:off x="949441" y="1254660"/>
            <a:ext cx="2688921"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Confirm the User’s details</a:t>
            </a:r>
          </a:p>
        </p:txBody>
      </p:sp>
      <p:sp>
        <p:nvSpPr>
          <p:cNvPr id="14" name="TextBox 13">
            <a:extLst>
              <a:ext uri="{FF2B5EF4-FFF2-40B4-BE49-F238E27FC236}">
                <a16:creationId xmlns:a16="http://schemas.microsoft.com/office/drawing/2014/main" id="{B77EE400-8CA8-45A3-9806-A3B4CD7D3B3F}"/>
              </a:ext>
            </a:extLst>
          </p:cNvPr>
          <p:cNvSpPr txBox="1"/>
          <p:nvPr/>
        </p:nvSpPr>
        <p:spPr>
          <a:xfrm>
            <a:off x="173210" y="2773807"/>
            <a:ext cx="1671047"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User’s role in the dropdown</a:t>
            </a:r>
          </a:p>
        </p:txBody>
      </p:sp>
      <p:sp>
        <p:nvSpPr>
          <p:cNvPr id="15" name="Isosceles Triangle 14">
            <a:extLst>
              <a:ext uri="{FF2B5EF4-FFF2-40B4-BE49-F238E27FC236}">
                <a16:creationId xmlns:a16="http://schemas.microsoft.com/office/drawing/2014/main" id="{BD83749A-3AE8-4824-8652-1209490D2503}"/>
              </a:ext>
            </a:extLst>
          </p:cNvPr>
          <p:cNvSpPr/>
          <p:nvPr/>
        </p:nvSpPr>
        <p:spPr>
          <a:xfrm rot="20737429">
            <a:off x="6728821" y="2495904"/>
            <a:ext cx="1217138" cy="649466"/>
          </a:xfrm>
          <a:prstGeom prst="triangle">
            <a:avLst>
              <a:gd name="adj" fmla="val 15158"/>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3F7A3C26-7C60-45DB-8E4E-D04E448B1249}"/>
              </a:ext>
            </a:extLst>
          </p:cNvPr>
          <p:cNvCxnSpPr>
            <a:cxnSpLocks/>
          </p:cNvCxnSpPr>
          <p:nvPr/>
        </p:nvCxnSpPr>
        <p:spPr>
          <a:xfrm>
            <a:off x="771470" y="2080335"/>
            <a:ext cx="1384921" cy="8346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Oval 16">
            <a:extLst>
              <a:ext uri="{FF2B5EF4-FFF2-40B4-BE49-F238E27FC236}">
                <a16:creationId xmlns:a16="http://schemas.microsoft.com/office/drawing/2014/main" id="{2D85A3C5-DAF3-4060-8C60-A1901621B88C}"/>
              </a:ext>
            </a:extLst>
          </p:cNvPr>
          <p:cNvSpPr/>
          <p:nvPr/>
        </p:nvSpPr>
        <p:spPr>
          <a:xfrm>
            <a:off x="214616" y="183766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5</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 name="Straight Arrow Connector 21">
            <a:extLst>
              <a:ext uri="{FF2B5EF4-FFF2-40B4-BE49-F238E27FC236}">
                <a16:creationId xmlns:a16="http://schemas.microsoft.com/office/drawing/2014/main" id="{0F912686-06C1-4625-8326-8FD8DE6D9586}"/>
              </a:ext>
            </a:extLst>
          </p:cNvPr>
          <p:cNvCxnSpPr>
            <a:cxnSpLocks/>
          </p:cNvCxnSpPr>
          <p:nvPr/>
        </p:nvCxnSpPr>
        <p:spPr>
          <a:xfrm>
            <a:off x="764305" y="1005445"/>
            <a:ext cx="4340130" cy="1787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Oval 17">
            <a:extLst>
              <a:ext uri="{FF2B5EF4-FFF2-40B4-BE49-F238E27FC236}">
                <a16:creationId xmlns:a16="http://schemas.microsoft.com/office/drawing/2014/main" id="{EB4304EB-CD98-4684-B815-B6268C047809}"/>
              </a:ext>
            </a:extLst>
          </p:cNvPr>
          <p:cNvSpPr/>
          <p:nvPr/>
        </p:nvSpPr>
        <p:spPr>
          <a:xfrm>
            <a:off x="209575" y="72582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is shows the Role field and a dropdown list to select from.">
            <a:extLst>
              <a:ext uri="{FF2B5EF4-FFF2-40B4-BE49-F238E27FC236}">
                <a16:creationId xmlns:a16="http://schemas.microsoft.com/office/drawing/2014/main" id="{FE6CCC81-D4B4-4C25-BFB2-7736E4414EFE}"/>
              </a:ext>
            </a:extLst>
          </p:cNvPr>
          <p:cNvPicPr/>
          <p:nvPr/>
        </p:nvPicPr>
        <p:blipFill>
          <a:blip r:embed="rId4">
            <a:extLst>
              <a:ext uri="{28A0092B-C50C-407E-A947-70E740481C1C}">
                <a14:useLocalDpi xmlns:a14="http://schemas.microsoft.com/office/drawing/2010/main" val="0"/>
              </a:ext>
            </a:extLst>
          </a:blip>
          <a:stretch>
            <a:fillRect/>
          </a:stretch>
        </p:blipFill>
        <p:spPr>
          <a:xfrm>
            <a:off x="2149226" y="2563523"/>
            <a:ext cx="4924425" cy="8001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02DF581-1CBA-4883-AA24-434C7A4F79FA}"/>
              </a:ext>
            </a:extLst>
          </p:cNvPr>
          <p:cNvSpPr/>
          <p:nvPr/>
        </p:nvSpPr>
        <p:spPr>
          <a:xfrm>
            <a:off x="2191057" y="3045075"/>
            <a:ext cx="1634945" cy="18647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7" name="Straight Arrow Connector 26">
            <a:extLst>
              <a:ext uri="{FF2B5EF4-FFF2-40B4-BE49-F238E27FC236}">
                <a16:creationId xmlns:a16="http://schemas.microsoft.com/office/drawing/2014/main" id="{DE153AF6-794A-4911-825C-CEFABD91075F}"/>
              </a:ext>
            </a:extLst>
          </p:cNvPr>
          <p:cNvCxnSpPr>
            <a:cxnSpLocks/>
          </p:cNvCxnSpPr>
          <p:nvPr/>
        </p:nvCxnSpPr>
        <p:spPr>
          <a:xfrm flipV="1">
            <a:off x="6239419" y="4167261"/>
            <a:ext cx="161936" cy="126001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Oval 27">
            <a:extLst>
              <a:ext uri="{FF2B5EF4-FFF2-40B4-BE49-F238E27FC236}">
                <a16:creationId xmlns:a16="http://schemas.microsoft.com/office/drawing/2014/main" id="{FA63C4B7-1888-40E8-A6E2-8A6E34452C02}"/>
              </a:ext>
            </a:extLst>
          </p:cNvPr>
          <p:cNvSpPr/>
          <p:nvPr/>
        </p:nvSpPr>
        <p:spPr>
          <a:xfrm>
            <a:off x="5906910" y="530958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6</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24FD6D83-FE4A-4B26-B2F0-9A037B2B8D67}"/>
              </a:ext>
            </a:extLst>
          </p:cNvPr>
          <p:cNvSpPr txBox="1"/>
          <p:nvPr/>
        </p:nvSpPr>
        <p:spPr>
          <a:xfrm>
            <a:off x="6654045" y="5510711"/>
            <a:ext cx="2032756"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spTree>
    <p:extLst>
      <p:ext uri="{BB962C8B-B14F-4D97-AF65-F5344CB8AC3E}">
        <p14:creationId xmlns:p14="http://schemas.microsoft.com/office/powerpoint/2010/main" val="638273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858590-AFE5-4CB8-8274-6DF112C22634}"/>
              </a:ext>
            </a:extLst>
          </p:cNvPr>
          <p:cNvSpPr>
            <a:spLocks noGrp="1"/>
          </p:cNvSpPr>
          <p:nvPr>
            <p:ph type="title"/>
          </p:nvPr>
        </p:nvSpPr>
        <p:spPr/>
        <p:txBody>
          <a:bodyPr>
            <a:normAutofit fontScale="90000"/>
          </a:bodyPr>
          <a:lstStyle/>
          <a:p>
            <a:r>
              <a:rPr lang="en-US" dirty="0"/>
              <a:t>Assigning a Role</a:t>
            </a:r>
          </a:p>
        </p:txBody>
      </p:sp>
      <p:sp>
        <p:nvSpPr>
          <p:cNvPr id="4" name="Slide Number Placeholder 3">
            <a:extLst>
              <a:ext uri="{FF2B5EF4-FFF2-40B4-BE49-F238E27FC236}">
                <a16:creationId xmlns:a16="http://schemas.microsoft.com/office/drawing/2014/main" id="{41F50B78-5960-4185-8DBE-0A788EE80B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35168FA-92FA-415F-9F32-966C22366D7B}"/>
              </a:ext>
            </a:extLst>
          </p:cNvPr>
          <p:cNvSpPr txBox="1"/>
          <p:nvPr/>
        </p:nvSpPr>
        <p:spPr>
          <a:xfrm>
            <a:off x="1692726" y="2222480"/>
            <a:ext cx="1671047"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User’s role in the dropdown</a:t>
            </a:r>
          </a:p>
        </p:txBody>
      </p:sp>
      <p:cxnSp>
        <p:nvCxnSpPr>
          <p:cNvPr id="6" name="Straight Arrow Connector 5">
            <a:extLst>
              <a:ext uri="{FF2B5EF4-FFF2-40B4-BE49-F238E27FC236}">
                <a16:creationId xmlns:a16="http://schemas.microsoft.com/office/drawing/2014/main" id="{E2FA43E6-4A09-42B7-9E19-AC0809D34874}"/>
              </a:ext>
            </a:extLst>
          </p:cNvPr>
          <p:cNvCxnSpPr>
            <a:cxnSpLocks/>
          </p:cNvCxnSpPr>
          <p:nvPr/>
        </p:nvCxnSpPr>
        <p:spPr>
          <a:xfrm>
            <a:off x="2290986" y="1529008"/>
            <a:ext cx="1384921" cy="8346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B518B2DB-C21F-49C1-8C3F-2904A5D998B4}"/>
              </a:ext>
            </a:extLst>
          </p:cNvPr>
          <p:cNvSpPr/>
          <p:nvPr/>
        </p:nvSpPr>
        <p:spPr>
          <a:xfrm>
            <a:off x="1734132" y="128634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This shows the Role field and a dropdown list to select from.">
            <a:extLst>
              <a:ext uri="{FF2B5EF4-FFF2-40B4-BE49-F238E27FC236}">
                <a16:creationId xmlns:a16="http://schemas.microsoft.com/office/drawing/2014/main" id="{818194D6-96C8-4BBA-A97E-ED508241BDD6}"/>
              </a:ext>
            </a:extLst>
          </p:cNvPr>
          <p:cNvPicPr/>
          <p:nvPr/>
        </p:nvPicPr>
        <p:blipFill>
          <a:blip r:embed="rId3">
            <a:extLst>
              <a:ext uri="{28A0092B-C50C-407E-A947-70E740481C1C}">
                <a14:useLocalDpi xmlns:a14="http://schemas.microsoft.com/office/drawing/2010/main" val="0"/>
              </a:ext>
            </a:extLst>
          </a:blip>
          <a:stretch>
            <a:fillRect/>
          </a:stretch>
        </p:blipFill>
        <p:spPr>
          <a:xfrm>
            <a:off x="3668742" y="2012196"/>
            <a:ext cx="4924425" cy="8001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449C83C-48EB-4EE0-A7B0-1579BDAB1256}"/>
              </a:ext>
            </a:extLst>
          </p:cNvPr>
          <p:cNvSpPr/>
          <p:nvPr/>
        </p:nvSpPr>
        <p:spPr>
          <a:xfrm>
            <a:off x="3710573" y="2493748"/>
            <a:ext cx="1634945" cy="18647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4ED98EFE-106E-4090-A2DF-ED33A00D696B}"/>
              </a:ext>
            </a:extLst>
          </p:cNvPr>
          <p:cNvPicPr/>
          <p:nvPr/>
        </p:nvPicPr>
        <p:blipFill>
          <a:blip r:embed="rId4">
            <a:extLst>
              <a:ext uri="{28A0092B-C50C-407E-A947-70E740481C1C}">
                <a14:useLocalDpi xmlns:a14="http://schemas.microsoft.com/office/drawing/2010/main" val="0"/>
              </a:ext>
            </a:extLst>
          </a:blip>
          <a:stretch>
            <a:fillRect/>
          </a:stretch>
        </p:blipFill>
        <p:spPr>
          <a:xfrm>
            <a:off x="3732707" y="2812296"/>
            <a:ext cx="1590675" cy="1647825"/>
          </a:xfrm>
          <a:prstGeom prst="rect">
            <a:avLst/>
          </a:prstGeom>
        </p:spPr>
      </p:pic>
    </p:spTree>
    <p:extLst>
      <p:ext uri="{BB962C8B-B14F-4D97-AF65-F5344CB8AC3E}">
        <p14:creationId xmlns:p14="http://schemas.microsoft.com/office/powerpoint/2010/main" val="1239187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7376F-7D7E-4D47-9060-91B429295D08}"/>
              </a:ext>
            </a:extLst>
          </p:cNvPr>
          <p:cNvSpPr>
            <a:spLocks noGrp="1"/>
          </p:cNvSpPr>
          <p:nvPr>
            <p:ph type="title"/>
          </p:nvPr>
        </p:nvSpPr>
        <p:spPr/>
        <p:txBody>
          <a:bodyPr>
            <a:normAutofit fontScale="90000"/>
          </a:bodyPr>
          <a:lstStyle/>
          <a:p>
            <a:r>
              <a:rPr lang="en-US" dirty="0"/>
              <a:t>Adding or Reassigning Authorization</a:t>
            </a:r>
          </a:p>
        </p:txBody>
      </p:sp>
      <p:sp>
        <p:nvSpPr>
          <p:cNvPr id="4" name="Slide Number Placeholder 3">
            <a:extLst>
              <a:ext uri="{FF2B5EF4-FFF2-40B4-BE49-F238E27FC236}">
                <a16:creationId xmlns:a16="http://schemas.microsoft.com/office/drawing/2014/main" id="{AC75CE4F-8598-497E-98E0-EC924A123A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e user details screen includes email address to search for, user details like USERID, First Name, Last name, the role assigned, Authorization number field and Station.  There is also an X to the right of the Station field so that you can delete the authorization if need be.">
            <a:extLst>
              <a:ext uri="{FF2B5EF4-FFF2-40B4-BE49-F238E27FC236}">
                <a16:creationId xmlns:a16="http://schemas.microsoft.com/office/drawing/2014/main" id="{950A54D3-FE77-4027-AB23-F10E097A21F6}"/>
              </a:ext>
            </a:extLst>
          </p:cNvPr>
          <p:cNvPicPr/>
          <p:nvPr/>
        </p:nvPicPr>
        <p:blipFill>
          <a:blip r:embed="rId3">
            <a:extLst>
              <a:ext uri="{28A0092B-C50C-407E-A947-70E740481C1C}">
                <a14:useLocalDpi xmlns:a14="http://schemas.microsoft.com/office/drawing/2010/main" val="0"/>
              </a:ext>
            </a:extLst>
          </a:blip>
          <a:stretch>
            <a:fillRect/>
          </a:stretch>
        </p:blipFill>
        <p:spPr>
          <a:xfrm>
            <a:off x="5213164" y="807894"/>
            <a:ext cx="3324633" cy="305370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1D2B722-77CC-42CD-81D7-44BF63B55216}"/>
              </a:ext>
            </a:extLst>
          </p:cNvPr>
          <p:cNvPicPr/>
          <p:nvPr/>
        </p:nvPicPr>
        <p:blipFill>
          <a:blip r:embed="rId4">
            <a:extLst>
              <a:ext uri="{28A0092B-C50C-407E-A947-70E740481C1C}">
                <a14:useLocalDpi xmlns:a14="http://schemas.microsoft.com/office/drawing/2010/main" val="0"/>
              </a:ext>
            </a:extLst>
          </a:blip>
          <a:stretch>
            <a:fillRect/>
          </a:stretch>
        </p:blipFill>
        <p:spPr>
          <a:xfrm>
            <a:off x="4298764" y="3414095"/>
            <a:ext cx="3162300" cy="120015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19F36EE-8F6D-4E40-AB0A-76EBE555BE1A}"/>
              </a:ext>
            </a:extLst>
          </p:cNvPr>
          <p:cNvSpPr txBox="1"/>
          <p:nvPr/>
        </p:nvSpPr>
        <p:spPr>
          <a:xfrm>
            <a:off x="521421" y="2334745"/>
            <a:ext cx="1671047"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“Plus Sign”</a:t>
            </a:r>
          </a:p>
        </p:txBody>
      </p:sp>
      <p:cxnSp>
        <p:nvCxnSpPr>
          <p:cNvPr id="8" name="Straight Arrow Connector 7">
            <a:extLst>
              <a:ext uri="{FF2B5EF4-FFF2-40B4-BE49-F238E27FC236}">
                <a16:creationId xmlns:a16="http://schemas.microsoft.com/office/drawing/2014/main" id="{76F10B3C-5D43-4A29-B0E8-C4B8626DA2AD}"/>
              </a:ext>
            </a:extLst>
          </p:cNvPr>
          <p:cNvCxnSpPr>
            <a:cxnSpLocks/>
          </p:cNvCxnSpPr>
          <p:nvPr/>
        </p:nvCxnSpPr>
        <p:spPr>
          <a:xfrm>
            <a:off x="1336249" y="1529008"/>
            <a:ext cx="2912292" cy="18214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C35A8D56-0EFA-4AAA-89DC-27264B72C03B}"/>
              </a:ext>
            </a:extLst>
          </p:cNvPr>
          <p:cNvSpPr/>
          <p:nvPr/>
        </p:nvSpPr>
        <p:spPr>
          <a:xfrm>
            <a:off x="779395" y="128634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98AEC8D-BA5E-423A-BC51-ECEAD5979868}"/>
              </a:ext>
            </a:extLst>
          </p:cNvPr>
          <p:cNvSpPr/>
          <p:nvPr/>
        </p:nvSpPr>
        <p:spPr>
          <a:xfrm>
            <a:off x="4312008" y="3415554"/>
            <a:ext cx="288872" cy="255494"/>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7306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he user details screen includes email address to search for, user details like USERID, First Name, Last name, the role assigned, Authorization number field and Station.  There is also an X to the right of the Station field so that you can delete the authorization if need be.">
            <a:extLst>
              <a:ext uri="{FF2B5EF4-FFF2-40B4-BE49-F238E27FC236}">
                <a16:creationId xmlns:a16="http://schemas.microsoft.com/office/drawing/2014/main" id="{CE3E6BFD-A1D3-4537-A146-AE09024F9BAC}"/>
              </a:ext>
            </a:extLst>
          </p:cNvPr>
          <p:cNvPicPr/>
          <p:nvPr/>
        </p:nvPicPr>
        <p:blipFill>
          <a:blip r:embed="rId3">
            <a:extLst>
              <a:ext uri="{28A0092B-C50C-407E-A947-70E740481C1C}">
                <a14:useLocalDpi xmlns:a14="http://schemas.microsoft.com/office/drawing/2010/main" val="0"/>
              </a:ext>
            </a:extLst>
          </a:blip>
          <a:stretch>
            <a:fillRect/>
          </a:stretch>
        </p:blipFill>
        <p:spPr>
          <a:xfrm>
            <a:off x="5213164" y="807894"/>
            <a:ext cx="3324633" cy="3053702"/>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5EAF9AFC-36E7-4238-AC66-5E46EADAB239}"/>
              </a:ext>
            </a:extLst>
          </p:cNvPr>
          <p:cNvSpPr>
            <a:spLocks noGrp="1"/>
          </p:cNvSpPr>
          <p:nvPr>
            <p:ph type="title"/>
          </p:nvPr>
        </p:nvSpPr>
        <p:spPr/>
        <p:txBody>
          <a:bodyPr>
            <a:normAutofit/>
          </a:bodyPr>
          <a:lstStyle/>
          <a:p>
            <a:r>
              <a:rPr lang="en-US" sz="3600" dirty="0"/>
              <a:t>Adding or Reassigning Authorization cont’d</a:t>
            </a:r>
          </a:p>
        </p:txBody>
      </p:sp>
      <p:sp>
        <p:nvSpPr>
          <p:cNvPr id="4" name="Slide Number Placeholder 3">
            <a:extLst>
              <a:ext uri="{FF2B5EF4-FFF2-40B4-BE49-F238E27FC236}">
                <a16:creationId xmlns:a16="http://schemas.microsoft.com/office/drawing/2014/main" id="{403D5EC3-26B8-4DCA-83D2-03F875AD1E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5764B23-AF27-45D5-9BFB-CD23075FC194}"/>
              </a:ext>
            </a:extLst>
          </p:cNvPr>
          <p:cNvPicPr/>
          <p:nvPr/>
        </p:nvPicPr>
        <p:blipFill>
          <a:blip r:embed="rId4">
            <a:extLst>
              <a:ext uri="{28A0092B-C50C-407E-A947-70E740481C1C}">
                <a14:useLocalDpi xmlns:a14="http://schemas.microsoft.com/office/drawing/2010/main" val="0"/>
              </a:ext>
            </a:extLst>
          </a:blip>
          <a:stretch>
            <a:fillRect/>
          </a:stretch>
        </p:blipFill>
        <p:spPr>
          <a:xfrm>
            <a:off x="4902410" y="3161532"/>
            <a:ext cx="3556187" cy="402292"/>
          </a:xfrm>
          <a:prstGeom prst="rect">
            <a:avLst/>
          </a:prstGeom>
        </p:spPr>
      </p:pic>
      <p:sp>
        <p:nvSpPr>
          <p:cNvPr id="6" name="TextBox 5">
            <a:extLst>
              <a:ext uri="{FF2B5EF4-FFF2-40B4-BE49-F238E27FC236}">
                <a16:creationId xmlns:a16="http://schemas.microsoft.com/office/drawing/2014/main" id="{7229FD00-0079-4D48-B7AE-BF4D77C5DEEB}"/>
              </a:ext>
            </a:extLst>
          </p:cNvPr>
          <p:cNvSpPr txBox="1"/>
          <p:nvPr/>
        </p:nvSpPr>
        <p:spPr>
          <a:xfrm>
            <a:off x="2884853" y="786366"/>
            <a:ext cx="2291538"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Authorization Field</a:t>
            </a:r>
          </a:p>
        </p:txBody>
      </p:sp>
      <p:sp>
        <p:nvSpPr>
          <p:cNvPr id="9" name="Rectangle 8">
            <a:extLst>
              <a:ext uri="{FF2B5EF4-FFF2-40B4-BE49-F238E27FC236}">
                <a16:creationId xmlns:a16="http://schemas.microsoft.com/office/drawing/2014/main" id="{8443B20C-7DD0-4E20-A81F-CEFDD269A84E}"/>
              </a:ext>
            </a:extLst>
          </p:cNvPr>
          <p:cNvSpPr/>
          <p:nvPr/>
        </p:nvSpPr>
        <p:spPr>
          <a:xfrm>
            <a:off x="4919890" y="3148086"/>
            <a:ext cx="3556187" cy="402292"/>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6971C24-74B3-4950-8966-CE7E14C09452}"/>
              </a:ext>
            </a:extLst>
          </p:cNvPr>
          <p:cNvSpPr txBox="1"/>
          <p:nvPr/>
        </p:nvSpPr>
        <p:spPr>
          <a:xfrm>
            <a:off x="294414" y="2604265"/>
            <a:ext cx="2085715"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the Station number from the dropdown list</a:t>
            </a:r>
          </a:p>
        </p:txBody>
      </p:sp>
      <p:cxnSp>
        <p:nvCxnSpPr>
          <p:cNvPr id="11" name="Straight Arrow Connector 10">
            <a:extLst>
              <a:ext uri="{FF2B5EF4-FFF2-40B4-BE49-F238E27FC236}">
                <a16:creationId xmlns:a16="http://schemas.microsoft.com/office/drawing/2014/main" id="{BD32FB53-5DFE-4B9A-9E7F-FF7F7756EDC2}"/>
              </a:ext>
            </a:extLst>
          </p:cNvPr>
          <p:cNvCxnSpPr>
            <a:cxnSpLocks/>
            <a:stCxn id="12" idx="6"/>
          </p:cNvCxnSpPr>
          <p:nvPr/>
        </p:nvCxnSpPr>
        <p:spPr>
          <a:xfrm>
            <a:off x="959432" y="2142033"/>
            <a:ext cx="3881258" cy="107218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F607C93D-9DAA-48F6-B81B-CCB23DB6654C}"/>
              </a:ext>
            </a:extLst>
          </p:cNvPr>
          <p:cNvSpPr/>
          <p:nvPr/>
        </p:nvSpPr>
        <p:spPr>
          <a:xfrm>
            <a:off x="294414" y="177627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B7FE5E8-2832-4B83-8CBA-3905B8C65989}"/>
              </a:ext>
            </a:extLst>
          </p:cNvPr>
          <p:cNvSpPr txBox="1"/>
          <p:nvPr/>
        </p:nvSpPr>
        <p:spPr>
          <a:xfrm>
            <a:off x="2493684" y="4716833"/>
            <a:ext cx="1671047"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Enter the Authorization Number </a:t>
            </a:r>
          </a:p>
        </p:txBody>
      </p:sp>
      <p:cxnSp>
        <p:nvCxnSpPr>
          <p:cNvPr id="15" name="Straight Arrow Connector 14">
            <a:extLst>
              <a:ext uri="{FF2B5EF4-FFF2-40B4-BE49-F238E27FC236}">
                <a16:creationId xmlns:a16="http://schemas.microsoft.com/office/drawing/2014/main" id="{92F4FA8F-5FA5-4CC9-A26B-8170F6E813BF}"/>
              </a:ext>
            </a:extLst>
          </p:cNvPr>
          <p:cNvCxnSpPr>
            <a:cxnSpLocks/>
            <a:stCxn id="16" idx="6"/>
          </p:cNvCxnSpPr>
          <p:nvPr/>
        </p:nvCxnSpPr>
        <p:spPr>
          <a:xfrm flipV="1">
            <a:off x="3158702" y="3386151"/>
            <a:ext cx="2711872" cy="8338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Oval 15">
            <a:extLst>
              <a:ext uri="{FF2B5EF4-FFF2-40B4-BE49-F238E27FC236}">
                <a16:creationId xmlns:a16="http://schemas.microsoft.com/office/drawing/2014/main" id="{83764CE5-7FD8-4BAC-AE1D-9559A42544B0}"/>
              </a:ext>
            </a:extLst>
          </p:cNvPr>
          <p:cNvSpPr/>
          <p:nvPr/>
        </p:nvSpPr>
        <p:spPr>
          <a:xfrm>
            <a:off x="2493684" y="385426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D7EB8B3-C714-4328-95F1-2670FDD70D10}"/>
              </a:ext>
            </a:extLst>
          </p:cNvPr>
          <p:cNvSpPr/>
          <p:nvPr/>
        </p:nvSpPr>
        <p:spPr>
          <a:xfrm>
            <a:off x="6160082" y="3588414"/>
            <a:ext cx="331466" cy="218078"/>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960A1DAA-90C8-4F26-A0B7-293618F95963}"/>
              </a:ext>
            </a:extLst>
          </p:cNvPr>
          <p:cNvCxnSpPr>
            <a:cxnSpLocks/>
          </p:cNvCxnSpPr>
          <p:nvPr/>
        </p:nvCxnSpPr>
        <p:spPr>
          <a:xfrm flipV="1">
            <a:off x="5355719" y="4014170"/>
            <a:ext cx="804363" cy="6754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Oval 18">
            <a:extLst>
              <a:ext uri="{FF2B5EF4-FFF2-40B4-BE49-F238E27FC236}">
                <a16:creationId xmlns:a16="http://schemas.microsoft.com/office/drawing/2014/main" id="{F82ACF44-2842-41CD-8DD0-53155F8BAC19}"/>
              </a:ext>
            </a:extLst>
          </p:cNvPr>
          <p:cNvSpPr/>
          <p:nvPr/>
        </p:nvSpPr>
        <p:spPr>
          <a:xfrm>
            <a:off x="4798865" y="444697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5" name="Straight Arrow Connector 24">
            <a:extLst>
              <a:ext uri="{FF2B5EF4-FFF2-40B4-BE49-F238E27FC236}">
                <a16:creationId xmlns:a16="http://schemas.microsoft.com/office/drawing/2014/main" id="{39CA729D-039F-48AE-9F78-F689470B4926}"/>
              </a:ext>
            </a:extLst>
          </p:cNvPr>
          <p:cNvCxnSpPr>
            <a:cxnSpLocks/>
          </p:cNvCxnSpPr>
          <p:nvPr/>
        </p:nvCxnSpPr>
        <p:spPr>
          <a:xfrm>
            <a:off x="2518898" y="1040803"/>
            <a:ext cx="3115420" cy="20423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D0B0D11E-7179-4578-9B12-9B82C77FBA09}"/>
              </a:ext>
            </a:extLst>
          </p:cNvPr>
          <p:cNvSpPr/>
          <p:nvPr/>
        </p:nvSpPr>
        <p:spPr>
          <a:xfrm>
            <a:off x="1926561" y="706639"/>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D7266728-95B4-4D84-9F84-0389738B8882}"/>
              </a:ext>
            </a:extLst>
          </p:cNvPr>
          <p:cNvSpPr txBox="1"/>
          <p:nvPr/>
        </p:nvSpPr>
        <p:spPr>
          <a:xfrm>
            <a:off x="5656024" y="4691044"/>
            <a:ext cx="1671047"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spTree>
    <p:extLst>
      <p:ext uri="{BB962C8B-B14F-4D97-AF65-F5344CB8AC3E}">
        <p14:creationId xmlns:p14="http://schemas.microsoft.com/office/powerpoint/2010/main" val="1612877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F9BF9-C419-462B-8CF5-E4318160E8F6}"/>
              </a:ext>
            </a:extLst>
          </p:cNvPr>
          <p:cNvSpPr>
            <a:spLocks noGrp="1"/>
          </p:cNvSpPr>
          <p:nvPr>
            <p:ph type="title"/>
          </p:nvPr>
        </p:nvSpPr>
        <p:spPr/>
        <p:txBody>
          <a:bodyPr>
            <a:normAutofit fontScale="90000"/>
          </a:bodyPr>
          <a:lstStyle/>
          <a:p>
            <a:r>
              <a:rPr lang="en-US" dirty="0"/>
              <a:t>Removing a User</a:t>
            </a:r>
          </a:p>
        </p:txBody>
      </p:sp>
      <p:sp>
        <p:nvSpPr>
          <p:cNvPr id="4" name="Slide Number Placeholder 3">
            <a:extLst>
              <a:ext uri="{FF2B5EF4-FFF2-40B4-BE49-F238E27FC236}">
                <a16:creationId xmlns:a16="http://schemas.microsoft.com/office/drawing/2014/main" id="{BB239FBD-6F0C-4B80-BB8F-3CC3FEC989C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is shows the confirmation for deletion window.">
            <a:extLst>
              <a:ext uri="{FF2B5EF4-FFF2-40B4-BE49-F238E27FC236}">
                <a16:creationId xmlns:a16="http://schemas.microsoft.com/office/drawing/2014/main" id="{B2C6A1A0-4298-4E93-B874-FB8523E6E410}"/>
              </a:ext>
            </a:extLst>
          </p:cNvPr>
          <p:cNvPicPr/>
          <p:nvPr/>
        </p:nvPicPr>
        <p:blipFill>
          <a:blip r:embed="rId3">
            <a:extLst>
              <a:ext uri="{28A0092B-C50C-407E-A947-70E740481C1C}">
                <a14:useLocalDpi xmlns:a14="http://schemas.microsoft.com/office/drawing/2010/main" val="0"/>
              </a:ext>
            </a:extLst>
          </a:blip>
          <a:stretch>
            <a:fillRect/>
          </a:stretch>
        </p:blipFill>
        <p:spPr>
          <a:xfrm>
            <a:off x="3573780" y="3717842"/>
            <a:ext cx="4553585" cy="89789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4202B50-B9FC-40B4-A1CB-DB63C28FFB34}"/>
              </a:ext>
            </a:extLst>
          </p:cNvPr>
          <p:cNvSpPr txBox="1"/>
          <p:nvPr/>
        </p:nvSpPr>
        <p:spPr>
          <a:xfrm>
            <a:off x="152614" y="1633550"/>
            <a:ext cx="2825484"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“Trashcan” Icon next to the user you want to remove</a:t>
            </a:r>
          </a:p>
        </p:txBody>
      </p:sp>
      <p:sp>
        <p:nvSpPr>
          <p:cNvPr id="9" name="Oval 8">
            <a:extLst>
              <a:ext uri="{FF2B5EF4-FFF2-40B4-BE49-F238E27FC236}">
                <a16:creationId xmlns:a16="http://schemas.microsoft.com/office/drawing/2014/main" id="{5E3BFC32-EA2A-4E81-9DC1-233D1F096438}"/>
              </a:ext>
            </a:extLst>
          </p:cNvPr>
          <p:cNvSpPr/>
          <p:nvPr/>
        </p:nvSpPr>
        <p:spPr>
          <a:xfrm>
            <a:off x="239055" y="77867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6AD8E9A-9854-4631-873D-D31ED6E129AE}"/>
              </a:ext>
            </a:extLst>
          </p:cNvPr>
          <p:cNvSpPr/>
          <p:nvPr/>
        </p:nvSpPr>
        <p:spPr>
          <a:xfrm>
            <a:off x="7687940" y="2107052"/>
            <a:ext cx="220897" cy="21627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BFCFDF4-9A49-4F00-B42F-E238296EAD8D}"/>
              </a:ext>
            </a:extLst>
          </p:cNvPr>
          <p:cNvSpPr txBox="1"/>
          <p:nvPr/>
        </p:nvSpPr>
        <p:spPr>
          <a:xfrm>
            <a:off x="152614" y="4334881"/>
            <a:ext cx="3249612"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“Yes” and the user is deleted from the list</a:t>
            </a:r>
          </a:p>
        </p:txBody>
      </p:sp>
      <p:cxnSp>
        <p:nvCxnSpPr>
          <p:cNvPr id="14" name="Straight Arrow Connector 13">
            <a:extLst>
              <a:ext uri="{FF2B5EF4-FFF2-40B4-BE49-F238E27FC236}">
                <a16:creationId xmlns:a16="http://schemas.microsoft.com/office/drawing/2014/main" id="{21C5DE27-C927-4861-9C85-C9BF50E00AD7}"/>
              </a:ext>
            </a:extLst>
          </p:cNvPr>
          <p:cNvCxnSpPr>
            <a:cxnSpLocks/>
          </p:cNvCxnSpPr>
          <p:nvPr/>
        </p:nvCxnSpPr>
        <p:spPr>
          <a:xfrm>
            <a:off x="859038" y="3677274"/>
            <a:ext cx="3923027" cy="60062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Oval 14">
            <a:extLst>
              <a:ext uri="{FF2B5EF4-FFF2-40B4-BE49-F238E27FC236}">
                <a16:creationId xmlns:a16="http://schemas.microsoft.com/office/drawing/2014/main" id="{B1C0D197-6A11-42B3-87EC-19E341A5FB49}"/>
              </a:ext>
            </a:extLst>
          </p:cNvPr>
          <p:cNvSpPr/>
          <p:nvPr/>
        </p:nvSpPr>
        <p:spPr>
          <a:xfrm>
            <a:off x="194020" y="339874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1A4DF83-87DE-4194-9D76-0BD654DFCF3B}"/>
              </a:ext>
            </a:extLst>
          </p:cNvPr>
          <p:cNvSpPr/>
          <p:nvPr/>
        </p:nvSpPr>
        <p:spPr>
          <a:xfrm>
            <a:off x="4882231" y="4277903"/>
            <a:ext cx="242987" cy="21627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descr="This shows the trashcan icon selected.">
            <a:extLst>
              <a:ext uri="{FF2B5EF4-FFF2-40B4-BE49-F238E27FC236}">
                <a16:creationId xmlns:a16="http://schemas.microsoft.com/office/drawing/2014/main" id="{D4A3285B-D6E5-40E9-9F90-4BFB017FD4D0}"/>
              </a:ext>
            </a:extLst>
          </p:cNvPr>
          <p:cNvPicPr/>
          <p:nvPr/>
        </p:nvPicPr>
        <p:blipFill>
          <a:blip r:embed="rId4">
            <a:extLst>
              <a:ext uri="{28A0092B-C50C-407E-A947-70E740481C1C}">
                <a14:useLocalDpi xmlns:a14="http://schemas.microsoft.com/office/drawing/2010/main" val="0"/>
              </a:ext>
            </a:extLst>
          </a:blip>
          <a:stretch>
            <a:fillRect/>
          </a:stretch>
        </p:blipFill>
        <p:spPr>
          <a:xfrm>
            <a:off x="3302635" y="933853"/>
            <a:ext cx="5768340" cy="2522220"/>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2AF7E30B-7574-4F21-A494-1B375BA56A0E}"/>
              </a:ext>
            </a:extLst>
          </p:cNvPr>
          <p:cNvCxnSpPr>
            <a:cxnSpLocks/>
            <a:stCxn id="9" idx="7"/>
          </p:cNvCxnSpPr>
          <p:nvPr/>
        </p:nvCxnSpPr>
        <p:spPr>
          <a:xfrm>
            <a:off x="806683" y="885804"/>
            <a:ext cx="6737764" cy="129104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Rectangle 17">
            <a:extLst>
              <a:ext uri="{FF2B5EF4-FFF2-40B4-BE49-F238E27FC236}">
                <a16:creationId xmlns:a16="http://schemas.microsoft.com/office/drawing/2014/main" id="{6C66D8BF-9278-4F71-AA9D-13408C906FDC}"/>
              </a:ext>
            </a:extLst>
          </p:cNvPr>
          <p:cNvSpPr/>
          <p:nvPr/>
        </p:nvSpPr>
        <p:spPr>
          <a:xfrm>
            <a:off x="8067722" y="2240532"/>
            <a:ext cx="307850" cy="1132362"/>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75718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17AC81B-2112-4729-8FD9-F0A045F54923}"/>
              </a:ext>
            </a:extLst>
          </p:cNvPr>
          <p:cNvSpPr txBox="1"/>
          <p:nvPr/>
        </p:nvSpPr>
        <p:spPr>
          <a:xfrm>
            <a:off x="3425623" y="2289483"/>
            <a:ext cx="3634975"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glow>
                    <a:srgbClr val="000000"/>
                  </a:glow>
                  <a:outerShdw sx="0" sy="0">
                    <a:srgbClr val="000000"/>
                  </a:outerShdw>
                  <a:reflection stA="0" endPos="0" fadeDir="0" sx="0" sy="0"/>
                </a:effectLst>
                <a:uLnTx/>
                <a:uFillTx/>
                <a:latin typeface="Calibri"/>
                <a:ea typeface="+mn-ea"/>
                <a:cs typeface="+mn-cs"/>
              </a:rPr>
              <a:t>Please provide a OK screenshot for the this window. </a:t>
            </a:r>
          </a:p>
        </p:txBody>
      </p:sp>
      <p:sp>
        <p:nvSpPr>
          <p:cNvPr id="3" name="Title 2">
            <a:extLst>
              <a:ext uri="{FF2B5EF4-FFF2-40B4-BE49-F238E27FC236}">
                <a16:creationId xmlns:a16="http://schemas.microsoft.com/office/drawing/2014/main" id="{A8C4C840-0085-4BB9-8C63-C342C850AD77}"/>
              </a:ext>
            </a:extLst>
          </p:cNvPr>
          <p:cNvSpPr>
            <a:spLocks noGrp="1"/>
          </p:cNvSpPr>
          <p:nvPr>
            <p:ph type="title"/>
          </p:nvPr>
        </p:nvSpPr>
        <p:spPr/>
        <p:txBody>
          <a:bodyPr>
            <a:normAutofit fontScale="90000"/>
          </a:bodyPr>
          <a:lstStyle/>
          <a:p>
            <a:r>
              <a:rPr lang="en-US" dirty="0"/>
              <a:t>Reactivating a User</a:t>
            </a:r>
          </a:p>
        </p:txBody>
      </p:sp>
      <p:sp>
        <p:nvSpPr>
          <p:cNvPr id="4" name="Slide Number Placeholder 3">
            <a:extLst>
              <a:ext uri="{FF2B5EF4-FFF2-40B4-BE49-F238E27FC236}">
                <a16:creationId xmlns:a16="http://schemas.microsoft.com/office/drawing/2014/main" id="{172F8292-98EB-4485-AAF0-4B3E10A881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is shows the Enable button selected.">
            <a:extLst>
              <a:ext uri="{FF2B5EF4-FFF2-40B4-BE49-F238E27FC236}">
                <a16:creationId xmlns:a16="http://schemas.microsoft.com/office/drawing/2014/main" id="{B2F03698-4D37-4741-A295-D6A230979498}"/>
              </a:ext>
            </a:extLst>
          </p:cNvPr>
          <p:cNvPicPr/>
          <p:nvPr/>
        </p:nvPicPr>
        <p:blipFill>
          <a:blip r:embed="rId3">
            <a:extLst>
              <a:ext uri="{28A0092B-C50C-407E-A947-70E740481C1C}">
                <a14:useLocalDpi xmlns:a14="http://schemas.microsoft.com/office/drawing/2010/main" val="0"/>
              </a:ext>
            </a:extLst>
          </a:blip>
          <a:stretch>
            <a:fillRect/>
          </a:stretch>
        </p:blipFill>
        <p:spPr>
          <a:xfrm>
            <a:off x="2709807" y="1005840"/>
            <a:ext cx="5768340" cy="252222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BF70AA3-EBEF-46F6-A38E-857C31CC157B}"/>
              </a:ext>
            </a:extLst>
          </p:cNvPr>
          <p:cNvSpPr txBox="1"/>
          <p:nvPr/>
        </p:nvSpPr>
        <p:spPr>
          <a:xfrm>
            <a:off x="233296" y="1793390"/>
            <a:ext cx="2214069"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Enable button</a:t>
            </a:r>
          </a:p>
        </p:txBody>
      </p:sp>
      <p:cxnSp>
        <p:nvCxnSpPr>
          <p:cNvPr id="8" name="Straight Arrow Connector 7">
            <a:extLst>
              <a:ext uri="{FF2B5EF4-FFF2-40B4-BE49-F238E27FC236}">
                <a16:creationId xmlns:a16="http://schemas.microsoft.com/office/drawing/2014/main" id="{11BD25E2-4BE3-48E5-9B6C-1D7ACBB69DBB}"/>
              </a:ext>
            </a:extLst>
          </p:cNvPr>
          <p:cNvCxnSpPr>
            <a:cxnSpLocks/>
          </p:cNvCxnSpPr>
          <p:nvPr/>
        </p:nvCxnSpPr>
        <p:spPr>
          <a:xfrm>
            <a:off x="939720" y="1135783"/>
            <a:ext cx="6738551" cy="12077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8C58AF1E-23F6-47B1-B05E-756E667057AE}"/>
              </a:ext>
            </a:extLst>
          </p:cNvPr>
          <p:cNvSpPr/>
          <p:nvPr/>
        </p:nvSpPr>
        <p:spPr>
          <a:xfrm>
            <a:off x="274702" y="85725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295F09B-3794-4283-AD16-7C60B6D14651}"/>
              </a:ext>
            </a:extLst>
          </p:cNvPr>
          <p:cNvSpPr/>
          <p:nvPr/>
        </p:nvSpPr>
        <p:spPr>
          <a:xfrm>
            <a:off x="7800291" y="2343569"/>
            <a:ext cx="590627" cy="23972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9360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90F63-A779-4D12-8BE1-7B6DCB143649}"/>
              </a:ext>
            </a:extLst>
          </p:cNvPr>
          <p:cNvSpPr>
            <a:spLocks noGrp="1"/>
          </p:cNvSpPr>
          <p:nvPr>
            <p:ph type="title"/>
          </p:nvPr>
        </p:nvSpPr>
        <p:spPr/>
        <p:txBody>
          <a:bodyPr>
            <a:normAutofit fontScale="90000"/>
          </a:bodyPr>
          <a:lstStyle/>
          <a:p>
            <a:r>
              <a:rPr lang="en-US" dirty="0"/>
              <a:t>Deleting User – Assigned Authorizations</a:t>
            </a:r>
          </a:p>
        </p:txBody>
      </p:sp>
      <p:sp>
        <p:nvSpPr>
          <p:cNvPr id="4" name="Slide Number Placeholder 3">
            <a:extLst>
              <a:ext uri="{FF2B5EF4-FFF2-40B4-BE49-F238E27FC236}">
                <a16:creationId xmlns:a16="http://schemas.microsoft.com/office/drawing/2014/main" id="{F30B25BA-E6C5-40CF-BAA7-C85508B4200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shows the Site Administrator left navigation bar with User Administration highlighted.">
            <a:extLst>
              <a:ext uri="{FF2B5EF4-FFF2-40B4-BE49-F238E27FC236}">
                <a16:creationId xmlns:a16="http://schemas.microsoft.com/office/drawing/2014/main" id="{D9D9ED67-C7ED-420A-B284-6B7349EF73A5}"/>
              </a:ext>
            </a:extLst>
          </p:cNvPr>
          <p:cNvPicPr/>
          <p:nvPr/>
        </p:nvPicPr>
        <p:blipFill>
          <a:blip r:embed="rId3">
            <a:extLst>
              <a:ext uri="{28A0092B-C50C-407E-A947-70E740481C1C}">
                <a14:useLocalDpi xmlns:a14="http://schemas.microsoft.com/office/drawing/2010/main" val="0"/>
              </a:ext>
            </a:extLst>
          </a:blip>
          <a:stretch>
            <a:fillRect/>
          </a:stretch>
        </p:blipFill>
        <p:spPr>
          <a:xfrm>
            <a:off x="272769" y="745490"/>
            <a:ext cx="5943600" cy="268351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ED28228-953C-4AC2-BB5B-A169447E5B80}"/>
              </a:ext>
            </a:extLst>
          </p:cNvPr>
          <p:cNvPicPr/>
          <p:nvPr/>
        </p:nvPicPr>
        <p:blipFill>
          <a:blip r:embed="rId4">
            <a:extLst>
              <a:ext uri="{28A0092B-C50C-407E-A947-70E740481C1C}">
                <a14:useLocalDpi xmlns:a14="http://schemas.microsoft.com/office/drawing/2010/main" val="0"/>
              </a:ext>
            </a:extLst>
          </a:blip>
          <a:stretch>
            <a:fillRect/>
          </a:stretch>
        </p:blipFill>
        <p:spPr>
          <a:xfrm>
            <a:off x="4495146" y="784225"/>
            <a:ext cx="4698365" cy="5229225"/>
          </a:xfrm>
          <a:prstGeom prst="rect">
            <a:avLst/>
          </a:prstGeom>
          <a:ln>
            <a:solidFill>
              <a:schemeClr val="tx1"/>
            </a:solidFill>
          </a:ln>
        </p:spPr>
      </p:pic>
      <p:sp>
        <p:nvSpPr>
          <p:cNvPr id="7" name="TextBox 6">
            <a:extLst>
              <a:ext uri="{FF2B5EF4-FFF2-40B4-BE49-F238E27FC236}">
                <a16:creationId xmlns:a16="http://schemas.microsoft.com/office/drawing/2014/main" id="{3DC90A1A-A440-4D29-B3BA-0AB75D7E3DB4}"/>
              </a:ext>
            </a:extLst>
          </p:cNvPr>
          <p:cNvSpPr txBox="1"/>
          <p:nvPr/>
        </p:nvSpPr>
        <p:spPr>
          <a:xfrm>
            <a:off x="947903" y="3519170"/>
            <a:ext cx="2214069"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Double click the user’s name</a:t>
            </a:r>
          </a:p>
        </p:txBody>
      </p:sp>
      <p:cxnSp>
        <p:nvCxnSpPr>
          <p:cNvPr id="8" name="Straight Arrow Connector 7">
            <a:extLst>
              <a:ext uri="{FF2B5EF4-FFF2-40B4-BE49-F238E27FC236}">
                <a16:creationId xmlns:a16="http://schemas.microsoft.com/office/drawing/2014/main" id="{80A03540-79A3-4F5C-9F01-46E41533447A}"/>
              </a:ext>
            </a:extLst>
          </p:cNvPr>
          <p:cNvCxnSpPr>
            <a:cxnSpLocks/>
          </p:cNvCxnSpPr>
          <p:nvPr/>
        </p:nvCxnSpPr>
        <p:spPr>
          <a:xfrm flipV="1">
            <a:off x="485191" y="2380129"/>
            <a:ext cx="1343609" cy="153206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3A55D685-A59D-4459-8BE0-388BF6B25E45}"/>
              </a:ext>
            </a:extLst>
          </p:cNvPr>
          <p:cNvSpPr/>
          <p:nvPr/>
        </p:nvSpPr>
        <p:spPr>
          <a:xfrm>
            <a:off x="6975281" y="4079058"/>
            <a:ext cx="250484" cy="198122"/>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E3AC9154-4E4F-4633-836F-C7BBE34F60DB}"/>
              </a:ext>
            </a:extLst>
          </p:cNvPr>
          <p:cNvSpPr/>
          <p:nvPr/>
        </p:nvSpPr>
        <p:spPr>
          <a:xfrm>
            <a:off x="152682" y="351917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14E2D3C-77D0-43E7-8417-C9878C7A85D5}"/>
              </a:ext>
            </a:extLst>
          </p:cNvPr>
          <p:cNvSpPr/>
          <p:nvPr/>
        </p:nvSpPr>
        <p:spPr>
          <a:xfrm>
            <a:off x="152682" y="4355465"/>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ABFA7D9-64FB-4813-9677-5E64A53321CE}"/>
              </a:ext>
            </a:extLst>
          </p:cNvPr>
          <p:cNvSpPr txBox="1"/>
          <p:nvPr/>
        </p:nvSpPr>
        <p:spPr>
          <a:xfrm>
            <a:off x="164670" y="5162076"/>
            <a:ext cx="2214069"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“X” to remove the user</a:t>
            </a:r>
          </a:p>
        </p:txBody>
      </p:sp>
      <p:cxnSp>
        <p:nvCxnSpPr>
          <p:cNvPr id="14" name="Straight Arrow Connector 13">
            <a:extLst>
              <a:ext uri="{FF2B5EF4-FFF2-40B4-BE49-F238E27FC236}">
                <a16:creationId xmlns:a16="http://schemas.microsoft.com/office/drawing/2014/main" id="{28FAB65E-6809-4F1A-B3E1-D027423ACF21}"/>
              </a:ext>
            </a:extLst>
          </p:cNvPr>
          <p:cNvCxnSpPr>
            <a:cxnSpLocks/>
            <a:stCxn id="12" idx="6"/>
          </p:cNvCxnSpPr>
          <p:nvPr/>
        </p:nvCxnSpPr>
        <p:spPr>
          <a:xfrm flipV="1">
            <a:off x="817700" y="4165501"/>
            <a:ext cx="6026628" cy="5557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8" name="Picture 17">
            <a:extLst>
              <a:ext uri="{FF2B5EF4-FFF2-40B4-BE49-F238E27FC236}">
                <a16:creationId xmlns:a16="http://schemas.microsoft.com/office/drawing/2014/main" id="{68EF8C3B-D808-42C9-BD0E-6C182423DA9C}"/>
              </a:ext>
            </a:extLst>
          </p:cNvPr>
          <p:cNvPicPr/>
          <p:nvPr/>
        </p:nvPicPr>
        <p:blipFill>
          <a:blip r:embed="rId5">
            <a:extLst>
              <a:ext uri="{28A0092B-C50C-407E-A947-70E740481C1C}">
                <a14:useLocalDpi xmlns:a14="http://schemas.microsoft.com/office/drawing/2010/main" val="0"/>
              </a:ext>
            </a:extLst>
          </a:blip>
          <a:stretch>
            <a:fillRect/>
          </a:stretch>
        </p:blipFill>
        <p:spPr>
          <a:xfrm>
            <a:off x="5128065" y="4782828"/>
            <a:ext cx="3162300" cy="1200150"/>
          </a:xfrm>
          <a:prstGeom prst="rect">
            <a:avLst/>
          </a:prstGeom>
          <a:ln>
            <a:solidFill>
              <a:schemeClr val="accent2"/>
            </a:solidFill>
          </a:ln>
          <a:effectLst>
            <a:outerShdw blurRad="292100" dist="139700" dir="2700000" algn="tl" rotWithShape="0">
              <a:srgbClr val="333333">
                <a:alpha val="65000"/>
              </a:srgbClr>
            </a:outerShdw>
          </a:effectLst>
        </p:spPr>
      </p:pic>
      <p:sp>
        <p:nvSpPr>
          <p:cNvPr id="19" name="Oval 18">
            <a:extLst>
              <a:ext uri="{FF2B5EF4-FFF2-40B4-BE49-F238E27FC236}">
                <a16:creationId xmlns:a16="http://schemas.microsoft.com/office/drawing/2014/main" id="{8D4C0D6D-1B6A-4512-AFFE-D7255F7F13B9}"/>
              </a:ext>
            </a:extLst>
          </p:cNvPr>
          <p:cNvSpPr/>
          <p:nvPr/>
        </p:nvSpPr>
        <p:spPr>
          <a:xfrm>
            <a:off x="2601598" y="4634548"/>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C2E83C4-43A6-414F-836C-91931D3F0D18}"/>
              </a:ext>
            </a:extLst>
          </p:cNvPr>
          <p:cNvSpPr txBox="1"/>
          <p:nvPr/>
        </p:nvSpPr>
        <p:spPr>
          <a:xfrm>
            <a:off x="2500235" y="5441877"/>
            <a:ext cx="1359072"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“Submit”</a:t>
            </a:r>
          </a:p>
        </p:txBody>
      </p:sp>
      <p:cxnSp>
        <p:nvCxnSpPr>
          <p:cNvPr id="21" name="Straight Arrow Connector 20">
            <a:extLst>
              <a:ext uri="{FF2B5EF4-FFF2-40B4-BE49-F238E27FC236}">
                <a16:creationId xmlns:a16="http://schemas.microsoft.com/office/drawing/2014/main" id="{D4DD15B2-A8C1-4D70-AAFA-85CF1FA79320}"/>
              </a:ext>
            </a:extLst>
          </p:cNvPr>
          <p:cNvCxnSpPr>
            <a:cxnSpLocks/>
            <a:stCxn id="19" idx="6"/>
          </p:cNvCxnSpPr>
          <p:nvPr/>
        </p:nvCxnSpPr>
        <p:spPr>
          <a:xfrm>
            <a:off x="3266616" y="5000308"/>
            <a:ext cx="1773461" cy="6474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Rectangle 23">
            <a:extLst>
              <a:ext uri="{FF2B5EF4-FFF2-40B4-BE49-F238E27FC236}">
                <a16:creationId xmlns:a16="http://schemas.microsoft.com/office/drawing/2014/main" id="{0ECB354E-4B63-46C0-90BE-4DEF13C82215}"/>
              </a:ext>
            </a:extLst>
          </p:cNvPr>
          <p:cNvSpPr/>
          <p:nvPr/>
        </p:nvSpPr>
        <p:spPr>
          <a:xfrm>
            <a:off x="5165586" y="5523963"/>
            <a:ext cx="613977" cy="26958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77F8542-B70A-464B-AC8D-030B7341E874}"/>
              </a:ext>
            </a:extLst>
          </p:cNvPr>
          <p:cNvSpPr/>
          <p:nvPr/>
        </p:nvSpPr>
        <p:spPr>
          <a:xfrm>
            <a:off x="5128065" y="4783484"/>
            <a:ext cx="326033" cy="2764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7253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E89E119-A493-489F-95E6-D653CA173249}"/>
              </a:ext>
            </a:extLst>
          </p:cNvPr>
          <p:cNvSpPr>
            <a:spLocks noGrp="1" noChangeArrowheads="1"/>
          </p:cNvSpPr>
          <p:nvPr>
            <p:ph type="ctrTitle"/>
          </p:nvPr>
        </p:nvSpPr>
        <p:spPr>
          <a:xfrm>
            <a:off x="685800" y="2141538"/>
            <a:ext cx="7772400" cy="1470025"/>
          </a:xfrm>
        </p:spPr>
        <p:txBody>
          <a:bodyPr/>
          <a:lstStyle/>
          <a:p>
            <a:pPr eaLnBrk="1" hangingPunct="1"/>
            <a:r>
              <a:rPr lang="en-US" altLang="en-US" sz="3600" b="1" dirty="0"/>
              <a:t>Invoice Payment Processing System</a:t>
            </a:r>
          </a:p>
        </p:txBody>
      </p:sp>
      <p:sp>
        <p:nvSpPr>
          <p:cNvPr id="3" name="Subtitle 2">
            <a:extLst>
              <a:ext uri="{FF2B5EF4-FFF2-40B4-BE49-F238E27FC236}">
                <a16:creationId xmlns:a16="http://schemas.microsoft.com/office/drawing/2014/main" id="{F7E62F28-648A-4C11-A1D2-CC16528D3CA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Reports: Dashboard</a:t>
            </a:r>
          </a:p>
        </p:txBody>
      </p:sp>
      <p:sp>
        <p:nvSpPr>
          <p:cNvPr id="47108" name="Subtitle 2">
            <a:extLst>
              <a:ext uri="{FF2B5EF4-FFF2-40B4-BE49-F238E27FC236}">
                <a16:creationId xmlns:a16="http://schemas.microsoft.com/office/drawing/2014/main" id="{1A9EC769-FA5A-4BB7-92F0-491998068A01}"/>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Briefed by: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VR&amp;E Service</a:t>
            </a:r>
          </a:p>
        </p:txBody>
      </p:sp>
      <p:sp>
        <p:nvSpPr>
          <p:cNvPr id="5" name="Rectangle 4">
            <a:extLst>
              <a:ext uri="{FF2B5EF4-FFF2-40B4-BE49-F238E27FC236}">
                <a16:creationId xmlns:a16="http://schemas.microsoft.com/office/drawing/2014/main" id="{4E18386C-18C1-4219-94AC-373BC46993CC}"/>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7110" name="Picture 4" descr="dvaseal">
            <a:extLst>
              <a:ext uri="{FF2B5EF4-FFF2-40B4-BE49-F238E27FC236}">
                <a16:creationId xmlns:a16="http://schemas.microsoft.com/office/drawing/2014/main" id="{12B74DDB-516F-426B-B3CB-FE3559C4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a:extLst>
              <a:ext uri="{FF2B5EF4-FFF2-40B4-BE49-F238E27FC236}">
                <a16:creationId xmlns:a16="http://schemas.microsoft.com/office/drawing/2014/main" id="{EF5D832C-535D-4380-A545-F1B69F9CB394}"/>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Updated: August 12, 2019</a:t>
            </a:r>
          </a:p>
        </p:txBody>
      </p:sp>
    </p:spTree>
    <p:extLst>
      <p:ext uri="{BB962C8B-B14F-4D97-AF65-F5344CB8AC3E}">
        <p14:creationId xmlns:p14="http://schemas.microsoft.com/office/powerpoint/2010/main" val="397374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3371B0-9886-49A8-8A99-573C283C06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36530"/>
            <a:ext cx="8229600" cy="4434103"/>
          </a:xfrm>
        </p:spPr>
      </p:pic>
      <p:sp>
        <p:nvSpPr>
          <p:cNvPr id="3" name="Title 2">
            <a:extLst>
              <a:ext uri="{FF2B5EF4-FFF2-40B4-BE49-F238E27FC236}">
                <a16:creationId xmlns:a16="http://schemas.microsoft.com/office/drawing/2014/main" id="{2C339055-AC39-417B-B82A-D87B9F1649BC}"/>
              </a:ext>
            </a:extLst>
          </p:cNvPr>
          <p:cNvSpPr>
            <a:spLocks noGrp="1"/>
          </p:cNvSpPr>
          <p:nvPr>
            <p:ph type="title"/>
          </p:nvPr>
        </p:nvSpPr>
        <p:spPr/>
        <p:txBody>
          <a:bodyPr>
            <a:normAutofit fontScale="90000"/>
          </a:bodyPr>
          <a:lstStyle/>
          <a:p>
            <a:r>
              <a:rPr lang="en-US" dirty="0"/>
              <a:t>Exiting </a:t>
            </a:r>
          </a:p>
        </p:txBody>
      </p:sp>
      <p:sp>
        <p:nvSpPr>
          <p:cNvPr id="4" name="Slide Number Placeholder 3">
            <a:extLst>
              <a:ext uri="{FF2B5EF4-FFF2-40B4-BE49-F238E27FC236}">
                <a16:creationId xmlns:a16="http://schemas.microsoft.com/office/drawing/2014/main" id="{728B7E90-FFC1-42C2-A7D4-52496EDAE4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477497F-50BE-4C05-B91E-ABD7DACC495E}"/>
              </a:ext>
            </a:extLst>
          </p:cNvPr>
          <p:cNvSpPr/>
          <p:nvPr/>
        </p:nvSpPr>
        <p:spPr>
          <a:xfrm>
            <a:off x="8266567" y="1565609"/>
            <a:ext cx="443552" cy="24331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03DA4F77-5979-4AAA-A3EE-19699F54275F}"/>
              </a:ext>
            </a:extLst>
          </p:cNvPr>
          <p:cNvSpPr/>
          <p:nvPr/>
        </p:nvSpPr>
        <p:spPr>
          <a:xfrm>
            <a:off x="7475095" y="109728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31496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ist Icon  ">
            <a:extLst>
              <a:ext uri="{FF2B5EF4-FFF2-40B4-BE49-F238E27FC236}">
                <a16:creationId xmlns:a16="http://schemas.microsoft.com/office/drawing/2014/main" id="{84A4AE56-44A4-4FB8-9B62-E9FF3CC67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9263" y="954884"/>
            <a:ext cx="4738255" cy="4738255"/>
          </a:xfrm>
          <a:prstGeom prst="rect">
            <a:avLst/>
          </a:prstGeom>
        </p:spPr>
      </p:pic>
      <p:sp>
        <p:nvSpPr>
          <p:cNvPr id="9" name="Title 3">
            <a:extLst>
              <a:ext uri="{FF2B5EF4-FFF2-40B4-BE49-F238E27FC236}">
                <a16:creationId xmlns:a16="http://schemas.microsoft.com/office/drawing/2014/main" id="{F1AD4EC5-42C0-43E1-8E22-CB7B6B83C666}"/>
              </a:ext>
            </a:extLst>
          </p:cNvPr>
          <p:cNvSpPr>
            <a:spLocks noGrp="1"/>
          </p:cNvSpPr>
          <p:nvPr>
            <p:ph type="title"/>
          </p:nvPr>
        </p:nvSpPr>
        <p:spPr/>
        <p:txBody>
          <a:bodyPr>
            <a:normAutofit fontScale="90000"/>
          </a:bodyPr>
          <a:lstStyle/>
          <a:p>
            <a:r>
              <a:rPr lang="en-US" dirty="0"/>
              <a:t>Learning Objectives </a:t>
            </a:r>
          </a:p>
        </p:txBody>
      </p:sp>
      <p:sp>
        <p:nvSpPr>
          <p:cNvPr id="6" name="Slide Number Placeholder 3">
            <a:extLst>
              <a:ext uri="{FF2B5EF4-FFF2-40B4-BE49-F238E27FC236}">
                <a16:creationId xmlns:a16="http://schemas.microsoft.com/office/drawing/2014/main" id="{9CE09015-2234-4C23-BD58-6A97D6C421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567125" y="2244673"/>
            <a:ext cx="6716902" cy="2169825"/>
          </a:xfrm>
          <a:prstGeom prst="rect">
            <a:avLst/>
          </a:prstGeom>
          <a:solidFill>
            <a:schemeClr val="bg2">
              <a:alpha val="77000"/>
            </a:schemeClr>
          </a:solid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After this training you will be able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Access the Dashboard</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000000"/>
                </a:solidFill>
                <a:latin typeface="Calibri"/>
              </a:rPr>
              <a:t>Access the Monitor Activity Reports</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85750" indent="-285750">
              <a:spcAft>
                <a:spcPts val="600"/>
              </a:spcAft>
              <a:buFont typeface="Arial" panose="020B0604020202020204" pitchFamily="34" charset="0"/>
              <a:buChar char="•"/>
              <a:defRPr/>
            </a:pPr>
            <a:r>
              <a:rPr lang="en-US" sz="2000" dirty="0">
                <a:solidFill>
                  <a:srgbClr val="000000"/>
                </a:solidFill>
              </a:rPr>
              <a:t>Review Action Buttons</a:t>
            </a:r>
          </a:p>
          <a:p>
            <a:pPr marL="285750" indent="-285750">
              <a:spcAft>
                <a:spcPts val="600"/>
              </a:spcAft>
              <a:buFont typeface="Arial" panose="020B0604020202020204" pitchFamily="34" charset="0"/>
              <a:buChar char="•"/>
              <a:defRPr/>
            </a:pPr>
            <a:r>
              <a:rPr lang="en-US" sz="2000" dirty="0"/>
              <a:t>Exporting to Excel</a:t>
            </a:r>
          </a:p>
        </p:txBody>
      </p:sp>
    </p:spTree>
    <p:extLst>
      <p:ext uri="{BB962C8B-B14F-4D97-AF65-F5344CB8AC3E}">
        <p14:creationId xmlns:p14="http://schemas.microsoft.com/office/powerpoint/2010/main" val="3396606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E4C76C-8965-4696-BB62-C7F05C1C5E86}"/>
              </a:ext>
            </a:extLst>
          </p:cNvPr>
          <p:cNvSpPr>
            <a:spLocks noGrp="1"/>
          </p:cNvSpPr>
          <p:nvPr>
            <p:ph type="title"/>
          </p:nvPr>
        </p:nvSpPr>
        <p:spPr/>
        <p:txBody>
          <a:bodyPr>
            <a:normAutofit fontScale="90000"/>
          </a:bodyPr>
          <a:lstStyle/>
          <a:p>
            <a:r>
              <a:rPr lang="en-US" dirty="0"/>
              <a:t>Dashboard</a:t>
            </a:r>
          </a:p>
        </p:txBody>
      </p:sp>
      <p:sp>
        <p:nvSpPr>
          <p:cNvPr id="4" name="Slide Number Placeholder 3">
            <a:extLst>
              <a:ext uri="{FF2B5EF4-FFF2-40B4-BE49-F238E27FC236}">
                <a16:creationId xmlns:a16="http://schemas.microsoft.com/office/drawing/2014/main" id="{009BE310-0848-4B7B-A869-DF8F0F3459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This shows the Site Administrator left navigation bar with User Administration highlighted.">
            <a:extLst>
              <a:ext uri="{FF2B5EF4-FFF2-40B4-BE49-F238E27FC236}">
                <a16:creationId xmlns:a16="http://schemas.microsoft.com/office/drawing/2014/main" id="{7C207A6F-82A2-481C-B4CA-E47C5743BE1D}"/>
              </a:ext>
            </a:extLst>
          </p:cNvPr>
          <p:cNvPicPr/>
          <p:nvPr/>
        </p:nvPicPr>
        <p:blipFill>
          <a:blip r:embed="rId3">
            <a:extLst>
              <a:ext uri="{28A0092B-C50C-407E-A947-70E740481C1C}">
                <a14:useLocalDpi xmlns:a14="http://schemas.microsoft.com/office/drawing/2010/main" val="0"/>
              </a:ext>
            </a:extLst>
          </a:blip>
          <a:stretch>
            <a:fillRect/>
          </a:stretch>
        </p:blipFill>
        <p:spPr>
          <a:xfrm>
            <a:off x="265113" y="954293"/>
            <a:ext cx="5943600" cy="268351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65DDA76-14DA-4978-B533-6CC1516FFACB}"/>
              </a:ext>
            </a:extLst>
          </p:cNvPr>
          <p:cNvPicPr/>
          <p:nvPr/>
        </p:nvPicPr>
        <p:blipFill>
          <a:blip r:embed="rId4">
            <a:extLst>
              <a:ext uri="{28A0092B-C50C-407E-A947-70E740481C1C}">
                <a14:useLocalDpi xmlns:a14="http://schemas.microsoft.com/office/drawing/2010/main" val="0"/>
              </a:ext>
            </a:extLst>
          </a:blip>
          <a:stretch>
            <a:fillRect/>
          </a:stretch>
        </p:blipFill>
        <p:spPr>
          <a:xfrm>
            <a:off x="2935287" y="954293"/>
            <a:ext cx="5943600" cy="40081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240595-E0AC-47F8-9BDC-7F4BE087F1ED}"/>
              </a:ext>
            </a:extLst>
          </p:cNvPr>
          <p:cNvSpPr/>
          <p:nvPr/>
        </p:nvSpPr>
        <p:spPr>
          <a:xfrm>
            <a:off x="265113" y="2003612"/>
            <a:ext cx="1335087" cy="2823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34C27FEC-ACBC-428B-B27D-6A0FA4BC202C}"/>
              </a:ext>
            </a:extLst>
          </p:cNvPr>
          <p:cNvSpPr/>
          <p:nvPr/>
        </p:nvSpPr>
        <p:spPr>
          <a:xfrm>
            <a:off x="265113" y="1587709"/>
            <a:ext cx="1483005" cy="19287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71079D05-35A8-4C13-82FB-5DFED10B5EA0}"/>
              </a:ext>
            </a:extLst>
          </p:cNvPr>
          <p:cNvSpPr txBox="1"/>
          <p:nvPr/>
        </p:nvSpPr>
        <p:spPr>
          <a:xfrm>
            <a:off x="947903" y="3882239"/>
            <a:ext cx="1857181"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“Dashboard”</a:t>
            </a:r>
          </a:p>
        </p:txBody>
      </p:sp>
      <p:cxnSp>
        <p:nvCxnSpPr>
          <p:cNvPr id="10" name="Straight Arrow Connector 9">
            <a:extLst>
              <a:ext uri="{FF2B5EF4-FFF2-40B4-BE49-F238E27FC236}">
                <a16:creationId xmlns:a16="http://schemas.microsoft.com/office/drawing/2014/main" id="{A3F2C7A8-0B40-4C1C-AFCD-29B5075875FA}"/>
              </a:ext>
            </a:extLst>
          </p:cNvPr>
          <p:cNvCxnSpPr>
            <a:cxnSpLocks/>
          </p:cNvCxnSpPr>
          <p:nvPr/>
        </p:nvCxnSpPr>
        <p:spPr>
          <a:xfrm flipV="1">
            <a:off x="485191" y="1896035"/>
            <a:ext cx="462712" cy="23792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Oval 10">
            <a:extLst>
              <a:ext uri="{FF2B5EF4-FFF2-40B4-BE49-F238E27FC236}">
                <a16:creationId xmlns:a16="http://schemas.microsoft.com/office/drawing/2014/main" id="{B652EA4A-1138-4E12-B78D-01FEA3C80E6B}"/>
              </a:ext>
            </a:extLst>
          </p:cNvPr>
          <p:cNvSpPr/>
          <p:nvPr/>
        </p:nvSpPr>
        <p:spPr>
          <a:xfrm>
            <a:off x="152682" y="3882239"/>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748C1CF3-BA6A-4D53-8EDC-1429672AD44D}"/>
              </a:ext>
            </a:extLst>
          </p:cNvPr>
          <p:cNvSpPr/>
          <p:nvPr/>
        </p:nvSpPr>
        <p:spPr>
          <a:xfrm rot="20033573">
            <a:off x="4581340" y="1582776"/>
            <a:ext cx="3194047" cy="3233345"/>
          </a:xfrm>
          <a:prstGeom prst="triangle">
            <a:avLst>
              <a:gd name="adj" fmla="val 15672"/>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91DC3BB0-841D-4565-9F9C-931A6D512E72}"/>
              </a:ext>
            </a:extLst>
          </p:cNvPr>
          <p:cNvPicPr/>
          <p:nvPr/>
        </p:nvPicPr>
        <p:blipFill>
          <a:blip r:embed="rId5">
            <a:extLst>
              <a:ext uri="{28A0092B-C50C-407E-A947-70E740481C1C}">
                <a14:useLocalDpi xmlns:a14="http://schemas.microsoft.com/office/drawing/2010/main" val="0"/>
              </a:ext>
            </a:extLst>
          </a:blip>
          <a:stretch>
            <a:fillRect/>
          </a:stretch>
        </p:blipFill>
        <p:spPr>
          <a:xfrm>
            <a:off x="4792468" y="3443865"/>
            <a:ext cx="4114800" cy="2544239"/>
          </a:xfrm>
          <a:prstGeom prst="rect">
            <a:avLst/>
          </a:prstGeom>
          <a:ln>
            <a:solidFill>
              <a:schemeClr val="accent2"/>
            </a:solid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86AD5C00-1E1B-4322-8F6C-4ED26F745016}"/>
              </a:ext>
            </a:extLst>
          </p:cNvPr>
          <p:cNvSpPr txBox="1"/>
          <p:nvPr/>
        </p:nvSpPr>
        <p:spPr>
          <a:xfrm>
            <a:off x="152683" y="5359564"/>
            <a:ext cx="4291004" cy="646331"/>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Hover over the images to show additional information</a:t>
            </a:r>
          </a:p>
        </p:txBody>
      </p:sp>
      <p:cxnSp>
        <p:nvCxnSpPr>
          <p:cNvPr id="17" name="Straight Arrow Connector 16">
            <a:extLst>
              <a:ext uri="{FF2B5EF4-FFF2-40B4-BE49-F238E27FC236}">
                <a16:creationId xmlns:a16="http://schemas.microsoft.com/office/drawing/2014/main" id="{0A833812-E7E5-42FB-9B13-4805A848FD2B}"/>
              </a:ext>
            </a:extLst>
          </p:cNvPr>
          <p:cNvCxnSpPr>
            <a:cxnSpLocks/>
            <a:stCxn id="16" idx="3"/>
          </p:cNvCxnSpPr>
          <p:nvPr/>
        </p:nvCxnSpPr>
        <p:spPr>
          <a:xfrm flipV="1">
            <a:off x="4443687" y="4787604"/>
            <a:ext cx="1985104" cy="89512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26157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19A94-7CDD-4665-AE27-079F3A86C096}"/>
              </a:ext>
            </a:extLst>
          </p:cNvPr>
          <p:cNvSpPr>
            <a:spLocks noGrp="1"/>
          </p:cNvSpPr>
          <p:nvPr>
            <p:ph type="title"/>
          </p:nvPr>
        </p:nvSpPr>
        <p:spPr/>
        <p:txBody>
          <a:bodyPr>
            <a:normAutofit fontScale="90000"/>
          </a:bodyPr>
          <a:lstStyle/>
          <a:p>
            <a:r>
              <a:rPr lang="en-US" dirty="0"/>
              <a:t>Dashboard – Chart Actions</a:t>
            </a:r>
          </a:p>
        </p:txBody>
      </p:sp>
      <p:sp>
        <p:nvSpPr>
          <p:cNvPr id="4" name="Slide Number Placeholder 3">
            <a:extLst>
              <a:ext uri="{FF2B5EF4-FFF2-40B4-BE49-F238E27FC236}">
                <a16:creationId xmlns:a16="http://schemas.microsoft.com/office/drawing/2014/main" id="{5C77E04A-BB20-4F8A-AE80-973AE4CA60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7E7C1CD-52D4-4ED3-9E53-324A0D108029}"/>
              </a:ext>
            </a:extLst>
          </p:cNvPr>
          <p:cNvPicPr/>
          <p:nvPr/>
        </p:nvPicPr>
        <p:blipFill>
          <a:blip r:embed="rId3">
            <a:extLst>
              <a:ext uri="{28A0092B-C50C-407E-A947-70E740481C1C}">
                <a14:useLocalDpi xmlns:a14="http://schemas.microsoft.com/office/drawing/2010/main" val="0"/>
              </a:ext>
            </a:extLst>
          </a:blip>
          <a:stretch>
            <a:fillRect/>
          </a:stretch>
        </p:blipFill>
        <p:spPr>
          <a:xfrm>
            <a:off x="292922" y="829272"/>
            <a:ext cx="4279078" cy="25997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158AB59-D1EB-4D1A-9ECB-6A34A48AFF96}"/>
              </a:ext>
            </a:extLst>
          </p:cNvPr>
          <p:cNvPicPr/>
          <p:nvPr/>
        </p:nvPicPr>
        <p:blipFill>
          <a:blip r:embed="rId4">
            <a:extLst>
              <a:ext uri="{28A0092B-C50C-407E-A947-70E740481C1C}">
                <a14:useLocalDpi xmlns:a14="http://schemas.microsoft.com/office/drawing/2010/main" val="0"/>
              </a:ext>
            </a:extLst>
          </a:blip>
          <a:stretch>
            <a:fillRect/>
          </a:stretch>
        </p:blipFill>
        <p:spPr>
          <a:xfrm>
            <a:off x="4405630" y="2263178"/>
            <a:ext cx="4665345" cy="376555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86FE61A-429D-4D99-A2E6-D207AEB1CEA8}"/>
              </a:ext>
            </a:extLst>
          </p:cNvPr>
          <p:cNvSpPr txBox="1"/>
          <p:nvPr/>
        </p:nvSpPr>
        <p:spPr>
          <a:xfrm>
            <a:off x="7106656" y="829272"/>
            <a:ext cx="1857181" cy="369332"/>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Select Show Data</a:t>
            </a:r>
          </a:p>
        </p:txBody>
      </p:sp>
      <p:cxnSp>
        <p:nvCxnSpPr>
          <p:cNvPr id="9" name="Straight Arrow Connector 8">
            <a:extLst>
              <a:ext uri="{FF2B5EF4-FFF2-40B4-BE49-F238E27FC236}">
                <a16:creationId xmlns:a16="http://schemas.microsoft.com/office/drawing/2014/main" id="{A3B3A096-F379-482C-96C2-22845EA8BAB9}"/>
              </a:ext>
            </a:extLst>
          </p:cNvPr>
          <p:cNvCxnSpPr>
            <a:cxnSpLocks/>
          </p:cNvCxnSpPr>
          <p:nvPr/>
        </p:nvCxnSpPr>
        <p:spPr>
          <a:xfrm flipH="1" flipV="1">
            <a:off x="4840941" y="1089212"/>
            <a:ext cx="1803003" cy="1330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Oval 9">
            <a:extLst>
              <a:ext uri="{FF2B5EF4-FFF2-40B4-BE49-F238E27FC236}">
                <a16:creationId xmlns:a16="http://schemas.microsoft.com/office/drawing/2014/main" id="{CFE91593-4F5A-4DA8-9E9D-CEFC906BCF1E}"/>
              </a:ext>
            </a:extLst>
          </p:cNvPr>
          <p:cNvSpPr/>
          <p:nvPr/>
        </p:nvSpPr>
        <p:spPr>
          <a:xfrm>
            <a:off x="6311435" y="82927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CC48AD6-9F8F-42E4-A057-A904AF9877BA}"/>
              </a:ext>
            </a:extLst>
          </p:cNvPr>
          <p:cNvSpPr/>
          <p:nvPr/>
        </p:nvSpPr>
        <p:spPr>
          <a:xfrm>
            <a:off x="3952457" y="1029419"/>
            <a:ext cx="619543" cy="19287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B8E77B4-0E8D-4323-912C-31E85C2054E3}"/>
              </a:ext>
            </a:extLst>
          </p:cNvPr>
          <p:cNvSpPr txBox="1"/>
          <p:nvPr/>
        </p:nvSpPr>
        <p:spPr>
          <a:xfrm>
            <a:off x="292922" y="4658983"/>
            <a:ext cx="1857181"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an entry, to drill-down into further details</a:t>
            </a:r>
          </a:p>
        </p:txBody>
      </p:sp>
      <p:cxnSp>
        <p:nvCxnSpPr>
          <p:cNvPr id="13" name="Straight Arrow Connector 12">
            <a:extLst>
              <a:ext uri="{FF2B5EF4-FFF2-40B4-BE49-F238E27FC236}">
                <a16:creationId xmlns:a16="http://schemas.microsoft.com/office/drawing/2014/main" id="{B5E4D198-A166-4F07-A8F9-52CAD6449819}"/>
              </a:ext>
            </a:extLst>
          </p:cNvPr>
          <p:cNvCxnSpPr>
            <a:cxnSpLocks/>
            <a:stCxn id="14" idx="6"/>
          </p:cNvCxnSpPr>
          <p:nvPr/>
        </p:nvCxnSpPr>
        <p:spPr>
          <a:xfrm>
            <a:off x="925951" y="4130974"/>
            <a:ext cx="3479679" cy="105959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9B9E0869-5208-497C-9F75-818638940996}"/>
              </a:ext>
            </a:extLst>
          </p:cNvPr>
          <p:cNvSpPr/>
          <p:nvPr/>
        </p:nvSpPr>
        <p:spPr>
          <a:xfrm>
            <a:off x="260933" y="376521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9C7B1EF-58F1-49B3-ACBA-45EB203BB150}"/>
              </a:ext>
            </a:extLst>
          </p:cNvPr>
          <p:cNvSpPr/>
          <p:nvPr/>
        </p:nvSpPr>
        <p:spPr>
          <a:xfrm>
            <a:off x="4442047" y="5190564"/>
            <a:ext cx="4535237" cy="25549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379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69CFC-7F1D-450C-A75B-37BF78C4561B}"/>
              </a:ext>
            </a:extLst>
          </p:cNvPr>
          <p:cNvSpPr>
            <a:spLocks noGrp="1"/>
          </p:cNvSpPr>
          <p:nvPr>
            <p:ph type="title"/>
          </p:nvPr>
        </p:nvSpPr>
        <p:spPr/>
        <p:txBody>
          <a:bodyPr>
            <a:normAutofit fontScale="90000"/>
          </a:bodyPr>
          <a:lstStyle/>
          <a:p>
            <a:r>
              <a:rPr lang="en-US" dirty="0"/>
              <a:t>Dashboard – Chart Actions cont’d</a:t>
            </a:r>
          </a:p>
        </p:txBody>
      </p:sp>
      <p:sp>
        <p:nvSpPr>
          <p:cNvPr id="4" name="Slide Number Placeholder 3">
            <a:extLst>
              <a:ext uri="{FF2B5EF4-FFF2-40B4-BE49-F238E27FC236}">
                <a16:creationId xmlns:a16="http://schemas.microsoft.com/office/drawing/2014/main" id="{493EE3A4-80D3-44CB-94D8-47D4B571DB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56C0F1A-1689-4BED-8DD7-6165FC708EF0}"/>
              </a:ext>
            </a:extLst>
          </p:cNvPr>
          <p:cNvPicPr/>
          <p:nvPr/>
        </p:nvPicPr>
        <p:blipFill>
          <a:blip r:embed="rId3">
            <a:extLst>
              <a:ext uri="{28A0092B-C50C-407E-A947-70E740481C1C}">
                <a14:useLocalDpi xmlns:a14="http://schemas.microsoft.com/office/drawing/2010/main" val="0"/>
              </a:ext>
            </a:extLst>
          </a:blip>
          <a:stretch>
            <a:fillRect/>
          </a:stretch>
        </p:blipFill>
        <p:spPr>
          <a:xfrm>
            <a:off x="3858577" y="903287"/>
            <a:ext cx="5020310" cy="50514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85FA684-AAF5-4C33-B438-8BBFA8D985D7}"/>
              </a:ext>
            </a:extLst>
          </p:cNvPr>
          <p:cNvSpPr txBox="1"/>
          <p:nvPr/>
        </p:nvSpPr>
        <p:spPr>
          <a:xfrm>
            <a:off x="162536" y="1786869"/>
            <a:ext cx="1857181"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an entry, to drill-down into further details</a:t>
            </a:r>
          </a:p>
        </p:txBody>
      </p:sp>
      <p:cxnSp>
        <p:nvCxnSpPr>
          <p:cNvPr id="7" name="Straight Arrow Connector 6">
            <a:extLst>
              <a:ext uri="{FF2B5EF4-FFF2-40B4-BE49-F238E27FC236}">
                <a16:creationId xmlns:a16="http://schemas.microsoft.com/office/drawing/2014/main" id="{074BA8D1-4269-474E-BD9C-B8D928742270}"/>
              </a:ext>
            </a:extLst>
          </p:cNvPr>
          <p:cNvCxnSpPr>
            <a:cxnSpLocks/>
            <a:stCxn id="8" idx="6"/>
          </p:cNvCxnSpPr>
          <p:nvPr/>
        </p:nvCxnSpPr>
        <p:spPr>
          <a:xfrm>
            <a:off x="827554" y="1269047"/>
            <a:ext cx="704859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Oval 7">
            <a:extLst>
              <a:ext uri="{FF2B5EF4-FFF2-40B4-BE49-F238E27FC236}">
                <a16:creationId xmlns:a16="http://schemas.microsoft.com/office/drawing/2014/main" id="{06AF6E3E-70E9-4DC0-8063-C2E6369C6B7B}"/>
              </a:ext>
            </a:extLst>
          </p:cNvPr>
          <p:cNvSpPr/>
          <p:nvPr/>
        </p:nvSpPr>
        <p:spPr>
          <a:xfrm>
            <a:off x="162536" y="90328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ADDB8AA-B7D0-4AAF-BB33-BA55D860872B}"/>
              </a:ext>
            </a:extLst>
          </p:cNvPr>
          <p:cNvSpPr/>
          <p:nvPr/>
        </p:nvSpPr>
        <p:spPr>
          <a:xfrm>
            <a:off x="8066891" y="1214262"/>
            <a:ext cx="621254" cy="246640"/>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2062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B7879E-A0CD-497A-A11B-63FDC59B9641}"/>
              </a:ext>
            </a:extLst>
          </p:cNvPr>
          <p:cNvSpPr>
            <a:spLocks noGrp="1"/>
          </p:cNvSpPr>
          <p:nvPr>
            <p:ph type="title"/>
          </p:nvPr>
        </p:nvSpPr>
        <p:spPr/>
        <p:txBody>
          <a:bodyPr>
            <a:normAutofit fontScale="90000"/>
          </a:bodyPr>
          <a:lstStyle/>
          <a:p>
            <a:r>
              <a:rPr lang="en-US" dirty="0"/>
              <a:t>Monitor Activity</a:t>
            </a:r>
          </a:p>
        </p:txBody>
      </p:sp>
      <p:sp>
        <p:nvSpPr>
          <p:cNvPr id="4" name="Slide Number Placeholder 3">
            <a:extLst>
              <a:ext uri="{FF2B5EF4-FFF2-40B4-BE49-F238E27FC236}">
                <a16:creationId xmlns:a16="http://schemas.microsoft.com/office/drawing/2014/main" id="{84DF724A-2561-48F9-B1BE-269783536C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1" descr="image001">
            <a:extLst>
              <a:ext uri="{FF2B5EF4-FFF2-40B4-BE49-F238E27FC236}">
                <a16:creationId xmlns:a16="http://schemas.microsoft.com/office/drawing/2014/main" id="{5308BEF4-639E-4A68-AA6C-A17BB0AB8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3" y="673656"/>
            <a:ext cx="8876714" cy="405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2C44793-7053-4465-B054-9D68BE3587E9}"/>
              </a:ext>
            </a:extLst>
          </p:cNvPr>
          <p:cNvSpPr/>
          <p:nvPr/>
        </p:nvSpPr>
        <p:spPr>
          <a:xfrm>
            <a:off x="133643" y="2594129"/>
            <a:ext cx="1515048" cy="30147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id="{E20F0ADE-54A5-4DF7-925B-F1BA43DF0C0E}"/>
              </a:ext>
            </a:extLst>
          </p:cNvPr>
          <p:cNvCxnSpPr>
            <a:cxnSpLocks/>
            <a:stCxn id="7" idx="0"/>
          </p:cNvCxnSpPr>
          <p:nvPr/>
        </p:nvCxnSpPr>
        <p:spPr>
          <a:xfrm flipV="1">
            <a:off x="466152" y="3092768"/>
            <a:ext cx="0" cy="7885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Oval 6">
            <a:extLst>
              <a:ext uri="{FF2B5EF4-FFF2-40B4-BE49-F238E27FC236}">
                <a16:creationId xmlns:a16="http://schemas.microsoft.com/office/drawing/2014/main" id="{F3A9C764-0422-4B35-B6F0-D170F37C8746}"/>
              </a:ext>
            </a:extLst>
          </p:cNvPr>
          <p:cNvSpPr/>
          <p:nvPr/>
        </p:nvSpPr>
        <p:spPr>
          <a:xfrm>
            <a:off x="133643" y="388135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88B62F5-26F8-450D-B3A0-B74F78B0E9A0}"/>
              </a:ext>
            </a:extLst>
          </p:cNvPr>
          <p:cNvSpPr/>
          <p:nvPr/>
        </p:nvSpPr>
        <p:spPr>
          <a:xfrm>
            <a:off x="1671493" y="2013560"/>
            <a:ext cx="7255731" cy="1990405"/>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9BDCBA4-50B0-49C6-AB07-3598D4BA9F09}"/>
              </a:ext>
            </a:extLst>
          </p:cNvPr>
          <p:cNvSpPr txBox="1"/>
          <p:nvPr/>
        </p:nvSpPr>
        <p:spPr>
          <a:xfrm>
            <a:off x="159608" y="4751933"/>
            <a:ext cx="1993042"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dirty="0">
                <a:solidFill>
                  <a:srgbClr val="000000"/>
                </a:solidFill>
                <a:effectLst>
                  <a:glow>
                    <a:srgbClr val="000000"/>
                  </a:glow>
                  <a:outerShdw sx="0" sy="0">
                    <a:srgbClr val="000000"/>
                  </a:outerShdw>
                  <a:reflection stA="0" endPos="0" fadeDir="0" sx="0" sy="0"/>
                </a:effectLst>
                <a:latin typeface="Calibri"/>
              </a:rPr>
              <a:t>Click “Monitor Activity” on the left navigation pane. </a:t>
            </a:r>
          </a:p>
        </p:txBody>
      </p:sp>
      <p:cxnSp>
        <p:nvCxnSpPr>
          <p:cNvPr id="15" name="Straight Arrow Connector 14">
            <a:extLst>
              <a:ext uri="{FF2B5EF4-FFF2-40B4-BE49-F238E27FC236}">
                <a16:creationId xmlns:a16="http://schemas.microsoft.com/office/drawing/2014/main" id="{0CF2CD4F-06D2-4003-BCB2-840D4A9713B4}"/>
              </a:ext>
            </a:extLst>
          </p:cNvPr>
          <p:cNvCxnSpPr>
            <a:cxnSpLocks/>
            <a:stCxn id="16" idx="0"/>
          </p:cNvCxnSpPr>
          <p:nvPr/>
        </p:nvCxnSpPr>
        <p:spPr>
          <a:xfrm flipV="1">
            <a:off x="4104692" y="3714750"/>
            <a:ext cx="0" cy="7860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Oval 15">
            <a:extLst>
              <a:ext uri="{FF2B5EF4-FFF2-40B4-BE49-F238E27FC236}">
                <a16:creationId xmlns:a16="http://schemas.microsoft.com/office/drawing/2014/main" id="{B9693266-A005-4517-9E37-E6C91EF279E8}"/>
              </a:ext>
            </a:extLst>
          </p:cNvPr>
          <p:cNvSpPr/>
          <p:nvPr/>
        </p:nvSpPr>
        <p:spPr>
          <a:xfrm>
            <a:off x="3772183" y="4500822"/>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9F9BBA3D-7CE4-4E1C-BBA1-095E79A68D25}"/>
              </a:ext>
            </a:extLst>
          </p:cNvPr>
          <p:cNvSpPr txBox="1"/>
          <p:nvPr/>
        </p:nvSpPr>
        <p:spPr>
          <a:xfrm>
            <a:off x="4541108" y="4790033"/>
            <a:ext cx="1993042"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dirty="0">
                <a:solidFill>
                  <a:srgbClr val="000000"/>
                </a:solidFill>
                <a:effectLst>
                  <a:glow>
                    <a:srgbClr val="000000"/>
                  </a:glow>
                  <a:outerShdw sx="0" sy="0">
                    <a:srgbClr val="000000"/>
                  </a:outerShdw>
                  <a:reflection stA="0" endPos="0" fadeDir="0" sx="0" sy="0"/>
                </a:effectLst>
                <a:latin typeface="Calibri"/>
              </a:rPr>
              <a:t>Double-click the specific report to export the report</a:t>
            </a:r>
          </a:p>
        </p:txBody>
      </p:sp>
    </p:spTree>
    <p:extLst>
      <p:ext uri="{BB962C8B-B14F-4D97-AF65-F5344CB8AC3E}">
        <p14:creationId xmlns:p14="http://schemas.microsoft.com/office/powerpoint/2010/main" val="1200025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0480D-0D9C-4CA3-BFA6-71DEC23730AA}"/>
              </a:ext>
            </a:extLst>
          </p:cNvPr>
          <p:cNvSpPr>
            <a:spLocks noGrp="1"/>
          </p:cNvSpPr>
          <p:nvPr>
            <p:ph type="title"/>
          </p:nvPr>
        </p:nvSpPr>
        <p:spPr/>
        <p:txBody>
          <a:bodyPr>
            <a:normAutofit fontScale="90000"/>
          </a:bodyPr>
          <a:lstStyle/>
          <a:p>
            <a:r>
              <a:rPr lang="en-US" dirty="0"/>
              <a:t>Action Buttons</a:t>
            </a:r>
          </a:p>
        </p:txBody>
      </p:sp>
      <p:sp>
        <p:nvSpPr>
          <p:cNvPr id="4" name="Slide Number Placeholder 3">
            <a:extLst>
              <a:ext uri="{FF2B5EF4-FFF2-40B4-BE49-F238E27FC236}">
                <a16:creationId xmlns:a16="http://schemas.microsoft.com/office/drawing/2014/main" id="{4F6247D5-FFDE-484B-BBD4-6A23A24202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9528007-D4C0-4D00-B4F0-150AFD5D4879}"/>
              </a:ext>
            </a:extLst>
          </p:cNvPr>
          <p:cNvPicPr/>
          <p:nvPr/>
        </p:nvPicPr>
        <p:blipFill rotWithShape="1">
          <a:blip r:embed="rId3">
            <a:extLst>
              <a:ext uri="{28A0092B-C50C-407E-A947-70E740481C1C}">
                <a14:useLocalDpi xmlns:a14="http://schemas.microsoft.com/office/drawing/2010/main" val="0"/>
              </a:ext>
            </a:extLst>
          </a:blip>
          <a:srcRect l="84301" t="6407" r="3825" b="88093"/>
          <a:stretch/>
        </p:blipFill>
        <p:spPr>
          <a:xfrm>
            <a:off x="172515" y="3220653"/>
            <a:ext cx="902825" cy="416689"/>
          </a:xfrm>
          <a:prstGeom prst="rect">
            <a:avLst/>
          </a:prstGeom>
          <a:ln>
            <a:noFill/>
          </a:ln>
          <a:effectLst>
            <a:outerShdw blurRad="292100" dist="139700" dir="2700000" algn="tl" rotWithShape="0">
              <a:srgbClr val="333333">
                <a:alpha val="65000"/>
              </a:srgbClr>
            </a:outerShdw>
          </a:effectLst>
        </p:spPr>
      </p:pic>
      <p:graphicFrame>
        <p:nvGraphicFramePr>
          <p:cNvPr id="9" name="Table 8">
            <a:extLst>
              <a:ext uri="{FF2B5EF4-FFF2-40B4-BE49-F238E27FC236}">
                <a16:creationId xmlns:a16="http://schemas.microsoft.com/office/drawing/2014/main" id="{36E2617D-4C9B-4A52-B276-16D92012E302}"/>
              </a:ext>
            </a:extLst>
          </p:cNvPr>
          <p:cNvGraphicFramePr>
            <a:graphicFrameLocks noGrp="1"/>
          </p:cNvGraphicFramePr>
          <p:nvPr>
            <p:extLst>
              <p:ext uri="{D42A27DB-BD31-4B8C-83A1-F6EECF244321}">
                <p14:modId xmlns:p14="http://schemas.microsoft.com/office/powerpoint/2010/main" val="3064229202"/>
              </p:ext>
            </p:extLst>
          </p:nvPr>
        </p:nvGraphicFramePr>
        <p:xfrm>
          <a:off x="1963295" y="1367441"/>
          <a:ext cx="6915592" cy="4123112"/>
        </p:xfrm>
        <a:graphic>
          <a:graphicData uri="http://schemas.openxmlformats.org/drawingml/2006/table">
            <a:tbl>
              <a:tblPr firstRow="1" firstCol="1" bandRow="1"/>
              <a:tblGrid>
                <a:gridCol w="1793616">
                  <a:extLst>
                    <a:ext uri="{9D8B030D-6E8A-4147-A177-3AD203B41FA5}">
                      <a16:colId xmlns:a16="http://schemas.microsoft.com/office/drawing/2014/main" val="1048384539"/>
                    </a:ext>
                  </a:extLst>
                </a:gridCol>
                <a:gridCol w="5121976">
                  <a:extLst>
                    <a:ext uri="{9D8B030D-6E8A-4147-A177-3AD203B41FA5}">
                      <a16:colId xmlns:a16="http://schemas.microsoft.com/office/drawing/2014/main" val="3970818839"/>
                    </a:ext>
                  </a:extLst>
                </a:gridCol>
              </a:tblGrid>
              <a:tr h="357447">
                <a:tc>
                  <a:txBody>
                    <a:bodyPr/>
                    <a:lstStyle/>
                    <a:p>
                      <a:pPr marL="0" marR="0">
                        <a:spcBef>
                          <a:spcPts val="300"/>
                        </a:spcBef>
                        <a:spcAft>
                          <a:spcPts val="300"/>
                        </a:spcAft>
                      </a:pPr>
                      <a:r>
                        <a:rPr lang="en-US" sz="1800" b="1" dirty="0">
                          <a:effectLst/>
                          <a:latin typeface="Arial" panose="020B0604020202020204" pitchFamily="34" charset="0"/>
                          <a:ea typeface="Times New Roman" panose="02020603050405020304" pitchFamily="18" charset="0"/>
                        </a:rPr>
                        <a:t>Selection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300"/>
                        </a:spcBef>
                        <a:spcAft>
                          <a:spcPts val="300"/>
                        </a:spcAft>
                      </a:pPr>
                      <a:r>
                        <a:rPr lang="en-US" sz="1800" b="1" dirty="0">
                          <a:effectLst/>
                          <a:latin typeface="Arial" panose="020B0604020202020204" pitchFamily="34" charset="0"/>
                          <a:ea typeface="Times New Roman" panose="02020603050405020304" pitchFamily="18"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58460737"/>
                  </a:ext>
                </a:extLst>
              </a:tr>
              <a:tr h="357447">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Refresh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Refreshes data on the screen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164629"/>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Edit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Takes you to an editor that allows you to customize search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859091"/>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Save 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Allows you to save the report in another format</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025749"/>
                  </a:ext>
                </a:extLst>
              </a:tr>
              <a:tr h="714896">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Summarize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Shows a summary of report data. You can also edit what the summary displays.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914771"/>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Converts the report from a summary to a 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744760"/>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Print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Allows you to print the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55610"/>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Export to PDF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Allows you to export to PDF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859776"/>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Export to Excel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Allows you to export to Excel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535956"/>
                  </a:ext>
                </a:extLst>
              </a:tr>
              <a:tr h="357447">
                <a:tc>
                  <a:txBody>
                    <a:bodyPr/>
                    <a:lstStyle/>
                    <a:p>
                      <a:pPr marL="0" marR="0">
                        <a:spcBef>
                          <a:spcPts val="300"/>
                        </a:spcBef>
                        <a:spcAft>
                          <a:spcPts val="300"/>
                        </a:spcAft>
                      </a:pPr>
                      <a:r>
                        <a:rPr lang="en-US" sz="1800">
                          <a:effectLst/>
                          <a:latin typeface="Arial" panose="020B0604020202020204" pitchFamily="34" charset="0"/>
                          <a:ea typeface="Times New Roman" panose="02020603050405020304" pitchFamily="18" charset="0"/>
                        </a:rPr>
                        <a:t>Help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Arial" panose="020B0604020202020204" pitchFamily="34" charset="0"/>
                          <a:ea typeface="Times New Roman" panose="02020603050405020304" pitchFamily="18" charset="0"/>
                        </a:rPr>
                        <a:t>Provides context-sensitive help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017814"/>
                  </a:ext>
                </a:extLst>
              </a:tr>
            </a:tbl>
          </a:graphicData>
        </a:graphic>
      </p:graphicFrame>
      <p:sp>
        <p:nvSpPr>
          <p:cNvPr id="12" name="Arrow: Right 11">
            <a:extLst>
              <a:ext uri="{FF2B5EF4-FFF2-40B4-BE49-F238E27FC236}">
                <a16:creationId xmlns:a16="http://schemas.microsoft.com/office/drawing/2014/main" id="{194951EA-3CD3-46F8-B7D1-FB2928032911}"/>
              </a:ext>
            </a:extLst>
          </p:cNvPr>
          <p:cNvSpPr/>
          <p:nvPr/>
        </p:nvSpPr>
        <p:spPr>
          <a:xfrm>
            <a:off x="1218376" y="3220653"/>
            <a:ext cx="601883" cy="416689"/>
          </a:xfrm>
          <a:prstGeom prst="rightArrow">
            <a:avLst/>
          </a:prstGeom>
          <a:solidFill>
            <a:schemeClr val="accent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43395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ED40B-A50D-460D-ACA0-31854922AAAC}"/>
              </a:ext>
            </a:extLst>
          </p:cNvPr>
          <p:cNvSpPr>
            <a:spLocks noGrp="1"/>
          </p:cNvSpPr>
          <p:nvPr>
            <p:ph type="title"/>
          </p:nvPr>
        </p:nvSpPr>
        <p:spPr/>
        <p:txBody>
          <a:bodyPr>
            <a:normAutofit fontScale="90000"/>
          </a:bodyPr>
          <a:lstStyle/>
          <a:p>
            <a:r>
              <a:rPr lang="en-US" dirty="0"/>
              <a:t>Exporting to Excel</a:t>
            </a:r>
          </a:p>
        </p:txBody>
      </p:sp>
      <p:sp>
        <p:nvSpPr>
          <p:cNvPr id="4" name="Slide Number Placeholder 3">
            <a:extLst>
              <a:ext uri="{FF2B5EF4-FFF2-40B4-BE49-F238E27FC236}">
                <a16:creationId xmlns:a16="http://schemas.microsoft.com/office/drawing/2014/main" id="{8E3CA75B-0E75-4742-89ED-F9136F8FEE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4F9894A-26AD-445E-BB83-A9AA3D4DC5C2}"/>
              </a:ext>
            </a:extLst>
          </p:cNvPr>
          <p:cNvPicPr/>
          <p:nvPr/>
        </p:nvPicPr>
        <p:blipFill>
          <a:blip r:embed="rId3">
            <a:extLst>
              <a:ext uri="{28A0092B-C50C-407E-A947-70E740481C1C}">
                <a14:useLocalDpi xmlns:a14="http://schemas.microsoft.com/office/drawing/2010/main" val="0"/>
              </a:ext>
            </a:extLst>
          </a:blip>
          <a:stretch>
            <a:fillRect/>
          </a:stretch>
        </p:blipFill>
        <p:spPr>
          <a:xfrm>
            <a:off x="3004457" y="823991"/>
            <a:ext cx="5369061" cy="9270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B1273AC-B1E6-4207-8BED-3D305776FD51}"/>
              </a:ext>
            </a:extLst>
          </p:cNvPr>
          <p:cNvPicPr/>
          <p:nvPr/>
        </p:nvPicPr>
        <p:blipFill>
          <a:blip r:embed="rId4">
            <a:extLst>
              <a:ext uri="{28A0092B-C50C-407E-A947-70E740481C1C}">
                <a14:useLocalDpi xmlns:a14="http://schemas.microsoft.com/office/drawing/2010/main" val="0"/>
              </a:ext>
            </a:extLst>
          </a:blip>
          <a:stretch>
            <a:fillRect/>
          </a:stretch>
        </p:blipFill>
        <p:spPr>
          <a:xfrm>
            <a:off x="2217647" y="2846682"/>
            <a:ext cx="6155871" cy="45425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67E1F3C-5778-4E9A-B9B4-27B82C24F7C9}"/>
              </a:ext>
            </a:extLst>
          </p:cNvPr>
          <p:cNvSpPr txBox="1"/>
          <p:nvPr/>
        </p:nvSpPr>
        <p:spPr>
          <a:xfrm>
            <a:off x="881814" y="1269538"/>
            <a:ext cx="1575969" cy="923330"/>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the “Export to Excel” Button</a:t>
            </a:r>
          </a:p>
        </p:txBody>
      </p:sp>
      <p:cxnSp>
        <p:nvCxnSpPr>
          <p:cNvPr id="9" name="Straight Arrow Connector 8">
            <a:extLst>
              <a:ext uri="{FF2B5EF4-FFF2-40B4-BE49-F238E27FC236}">
                <a16:creationId xmlns:a16="http://schemas.microsoft.com/office/drawing/2014/main" id="{56D4DF87-FD50-4A1B-934F-A6A5C86A7CBA}"/>
              </a:ext>
            </a:extLst>
          </p:cNvPr>
          <p:cNvCxnSpPr>
            <a:cxnSpLocks/>
            <a:stCxn id="10" idx="6"/>
          </p:cNvCxnSpPr>
          <p:nvPr/>
        </p:nvCxnSpPr>
        <p:spPr>
          <a:xfrm>
            <a:off x="770482" y="1195287"/>
            <a:ext cx="6464507" cy="16912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Oval 9">
            <a:extLst>
              <a:ext uri="{FF2B5EF4-FFF2-40B4-BE49-F238E27FC236}">
                <a16:creationId xmlns:a16="http://schemas.microsoft.com/office/drawing/2014/main" id="{B50FD881-F4F5-4887-85DC-B3D39466EE69}"/>
              </a:ext>
            </a:extLst>
          </p:cNvPr>
          <p:cNvSpPr/>
          <p:nvPr/>
        </p:nvSpPr>
        <p:spPr>
          <a:xfrm>
            <a:off x="105464" y="82952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E776B12-A007-422C-9732-3349B26686C4}"/>
              </a:ext>
            </a:extLst>
          </p:cNvPr>
          <p:cNvSpPr/>
          <p:nvPr/>
        </p:nvSpPr>
        <p:spPr>
          <a:xfrm>
            <a:off x="7496853" y="1350703"/>
            <a:ext cx="797177" cy="228509"/>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C34EB372-2639-45A2-9585-0A6D07DD56B2}"/>
              </a:ext>
            </a:extLst>
          </p:cNvPr>
          <p:cNvSpPr txBox="1"/>
          <p:nvPr/>
        </p:nvSpPr>
        <p:spPr>
          <a:xfrm>
            <a:off x="905878" y="3876382"/>
            <a:ext cx="1575969" cy="1200329"/>
          </a:xfrm>
          <a:prstGeom prst="rect">
            <a:avLst/>
          </a:prstGeom>
          <a:noFill/>
          <a:ln>
            <a:solidFill>
              <a:schemeClr val="accent2"/>
            </a:solidFill>
          </a:ln>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Click “Open” to view or “Save” to save the document</a:t>
            </a:r>
          </a:p>
        </p:txBody>
      </p:sp>
      <p:cxnSp>
        <p:nvCxnSpPr>
          <p:cNvPr id="13" name="Straight Arrow Connector 12">
            <a:extLst>
              <a:ext uri="{FF2B5EF4-FFF2-40B4-BE49-F238E27FC236}">
                <a16:creationId xmlns:a16="http://schemas.microsoft.com/office/drawing/2014/main" id="{4E7056B0-599F-4B1E-B741-DCDD94877D3A}"/>
              </a:ext>
            </a:extLst>
          </p:cNvPr>
          <p:cNvCxnSpPr>
            <a:cxnSpLocks/>
            <a:stCxn id="14" idx="6"/>
          </p:cNvCxnSpPr>
          <p:nvPr/>
        </p:nvCxnSpPr>
        <p:spPr>
          <a:xfrm flipV="1">
            <a:off x="794546" y="3233270"/>
            <a:ext cx="5799489" cy="56886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201711E3-D386-43CC-9053-A0CDB0FEB6B4}"/>
              </a:ext>
            </a:extLst>
          </p:cNvPr>
          <p:cNvSpPr/>
          <p:nvPr/>
        </p:nvSpPr>
        <p:spPr>
          <a:xfrm>
            <a:off x="129528" y="343637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04DC01E-1237-477B-99E1-DD08AC017706}"/>
              </a:ext>
            </a:extLst>
          </p:cNvPr>
          <p:cNvSpPr/>
          <p:nvPr/>
        </p:nvSpPr>
        <p:spPr>
          <a:xfrm>
            <a:off x="6660198" y="2957785"/>
            <a:ext cx="955705" cy="275486"/>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2070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6FE849-FCBA-48D7-9C80-C2B823BF7FF4}"/>
              </a:ext>
            </a:extLst>
          </p:cNvPr>
          <p:cNvSpPr>
            <a:spLocks noGrp="1"/>
          </p:cNvSpPr>
          <p:nvPr>
            <p:ph idx="1"/>
          </p:nvPr>
        </p:nvSpPr>
        <p:spPr/>
        <p:txBody>
          <a:bodyPr/>
          <a:lstStyle/>
          <a:p>
            <a:r>
              <a:rPr lang="en-US" dirty="0"/>
              <a:t>For VR&amp;E IPPS support, please attend or contact the following: </a:t>
            </a:r>
          </a:p>
          <a:p>
            <a:pPr lvl="1"/>
            <a:r>
              <a:rPr lang="en-US" dirty="0"/>
              <a:t>IPPS Pilot Users Check In Calls</a:t>
            </a:r>
          </a:p>
          <a:p>
            <a:pPr lvl="2"/>
            <a:r>
              <a:rPr lang="en-US" dirty="0"/>
              <a:t>Fridays at 2:00 PM ET</a:t>
            </a:r>
          </a:p>
          <a:p>
            <a:pPr lvl="2"/>
            <a:r>
              <a:rPr lang="en-US" dirty="0"/>
              <a:t>Starting September 6</a:t>
            </a:r>
            <a:r>
              <a:rPr lang="en-US" baseline="30000" dirty="0"/>
              <a:t>th</a:t>
            </a:r>
            <a:endParaRPr lang="en-US" dirty="0"/>
          </a:p>
          <a:p>
            <a:pPr lvl="2"/>
            <a:r>
              <a:rPr lang="en-US" dirty="0"/>
              <a:t>More details to come…</a:t>
            </a:r>
          </a:p>
          <a:p>
            <a:pPr lvl="1"/>
            <a:r>
              <a:rPr lang="en-US" dirty="0"/>
              <a:t>E-mail: </a:t>
            </a:r>
            <a:r>
              <a:rPr lang="en-US" dirty="0">
                <a:hlinkClick r:id="rId3"/>
              </a:rPr>
              <a:t>vafscenterprisesupport@va.gov</a:t>
            </a:r>
            <a:endParaRPr lang="en-US" dirty="0"/>
          </a:p>
          <a:p>
            <a:pPr lvl="1"/>
            <a:r>
              <a:rPr lang="en-US" dirty="0"/>
              <a:t>Telephone: 866-372-1141</a:t>
            </a:r>
          </a:p>
        </p:txBody>
      </p:sp>
      <p:sp>
        <p:nvSpPr>
          <p:cNvPr id="3" name="Title 2">
            <a:extLst>
              <a:ext uri="{FF2B5EF4-FFF2-40B4-BE49-F238E27FC236}">
                <a16:creationId xmlns:a16="http://schemas.microsoft.com/office/drawing/2014/main" id="{FFBF887E-5C47-4A2C-AD32-17138F06115B}"/>
              </a:ext>
            </a:extLst>
          </p:cNvPr>
          <p:cNvSpPr>
            <a:spLocks noGrp="1"/>
          </p:cNvSpPr>
          <p:nvPr>
            <p:ph type="title"/>
          </p:nvPr>
        </p:nvSpPr>
        <p:spPr/>
        <p:txBody>
          <a:bodyPr>
            <a:normAutofit fontScale="90000"/>
          </a:bodyPr>
          <a:lstStyle/>
          <a:p>
            <a:r>
              <a:rPr lang="en-US" dirty="0"/>
              <a:t>Conclusion and Pilot Support</a:t>
            </a:r>
          </a:p>
        </p:txBody>
      </p:sp>
      <p:sp>
        <p:nvSpPr>
          <p:cNvPr id="4" name="Slide Number Placeholder 3">
            <a:extLst>
              <a:ext uri="{FF2B5EF4-FFF2-40B4-BE49-F238E27FC236}">
                <a16:creationId xmlns:a16="http://schemas.microsoft.com/office/drawing/2014/main" id="{1425614F-13DA-423A-852F-A83E8D4832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572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4CAEB4-C65C-4E15-9AB7-D56351E5240D}"/>
              </a:ext>
            </a:extLst>
          </p:cNvPr>
          <p:cNvSpPr>
            <a:spLocks noGrp="1"/>
          </p:cNvSpPr>
          <p:nvPr>
            <p:ph idx="1"/>
          </p:nvPr>
        </p:nvSpPr>
        <p:spPr>
          <a:xfrm>
            <a:off x="457200" y="813176"/>
            <a:ext cx="8071157" cy="4525963"/>
          </a:xfrm>
        </p:spPr>
        <p:txBody>
          <a:bodyPr/>
          <a:lstStyle/>
          <a:p>
            <a:r>
              <a:rPr lang="en-US" dirty="0"/>
              <a:t>Unsupported Browser Error Message (Log In)</a:t>
            </a:r>
          </a:p>
          <a:p>
            <a:pPr lvl="1"/>
            <a:r>
              <a:rPr lang="en-US" dirty="0"/>
              <a:t>Turn Compatibility Setting Off</a:t>
            </a:r>
          </a:p>
        </p:txBody>
      </p:sp>
      <p:sp>
        <p:nvSpPr>
          <p:cNvPr id="3" name="Title 2">
            <a:extLst>
              <a:ext uri="{FF2B5EF4-FFF2-40B4-BE49-F238E27FC236}">
                <a16:creationId xmlns:a16="http://schemas.microsoft.com/office/drawing/2014/main" id="{43373C9B-4564-4E78-956A-C2502651E05E}"/>
              </a:ext>
            </a:extLst>
          </p:cNvPr>
          <p:cNvSpPr>
            <a:spLocks noGrp="1"/>
          </p:cNvSpPr>
          <p:nvPr>
            <p:ph type="title"/>
          </p:nvPr>
        </p:nvSpPr>
        <p:spPr/>
        <p:txBody>
          <a:bodyPr>
            <a:normAutofit fontScale="90000"/>
          </a:bodyPr>
          <a:lstStyle/>
          <a:p>
            <a:r>
              <a:rPr lang="en-US" dirty="0"/>
              <a:t>Troubleshooting</a:t>
            </a:r>
          </a:p>
        </p:txBody>
      </p:sp>
      <p:sp>
        <p:nvSpPr>
          <p:cNvPr id="4" name="Slide Number Placeholder 3">
            <a:extLst>
              <a:ext uri="{FF2B5EF4-FFF2-40B4-BE49-F238E27FC236}">
                <a16:creationId xmlns:a16="http://schemas.microsoft.com/office/drawing/2014/main" id="{87ACB789-6E13-4C96-BB03-FC7D4A2A49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5A91C16-A7DE-4007-A1C4-81066ADE5A67}"/>
              </a:ext>
            </a:extLst>
          </p:cNvPr>
          <p:cNvPicPr>
            <a:picLocks noChangeAspect="1"/>
          </p:cNvPicPr>
          <p:nvPr/>
        </p:nvPicPr>
        <p:blipFill rotWithShape="1">
          <a:blip r:embed="rId3"/>
          <a:srcRect l="13823" r="6439"/>
          <a:stretch/>
        </p:blipFill>
        <p:spPr>
          <a:xfrm>
            <a:off x="188177" y="2124347"/>
            <a:ext cx="2660085" cy="3905250"/>
          </a:xfrm>
          <a:prstGeom prst="rect">
            <a:avLst/>
          </a:prstGeom>
        </p:spPr>
      </p:pic>
      <p:pic>
        <p:nvPicPr>
          <p:cNvPr id="6" name="Picture 5">
            <a:extLst>
              <a:ext uri="{FF2B5EF4-FFF2-40B4-BE49-F238E27FC236}">
                <a16:creationId xmlns:a16="http://schemas.microsoft.com/office/drawing/2014/main" id="{6DDF63C5-3E2A-418B-BAED-4E016318527C}"/>
              </a:ext>
            </a:extLst>
          </p:cNvPr>
          <p:cNvPicPr>
            <a:picLocks noChangeAspect="1"/>
          </p:cNvPicPr>
          <p:nvPr/>
        </p:nvPicPr>
        <p:blipFill>
          <a:blip r:embed="rId4"/>
          <a:stretch>
            <a:fillRect/>
          </a:stretch>
        </p:blipFill>
        <p:spPr>
          <a:xfrm>
            <a:off x="6003996" y="2575398"/>
            <a:ext cx="2874891" cy="3423195"/>
          </a:xfrm>
          <a:prstGeom prst="rect">
            <a:avLst/>
          </a:prstGeom>
        </p:spPr>
      </p:pic>
      <p:sp>
        <p:nvSpPr>
          <p:cNvPr id="7" name="Oval 6">
            <a:extLst>
              <a:ext uri="{FF2B5EF4-FFF2-40B4-BE49-F238E27FC236}">
                <a16:creationId xmlns:a16="http://schemas.microsoft.com/office/drawing/2014/main" id="{32F5C3D9-3E18-4EDD-A83F-3E661E7A1B35}"/>
              </a:ext>
            </a:extLst>
          </p:cNvPr>
          <p:cNvSpPr/>
          <p:nvPr/>
        </p:nvSpPr>
        <p:spPr>
          <a:xfrm>
            <a:off x="2784776" y="196649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BFB377D-0F3C-48B6-B877-F7144D01221A}"/>
              </a:ext>
            </a:extLst>
          </p:cNvPr>
          <p:cNvSpPr txBox="1"/>
          <p:nvPr/>
        </p:nvSpPr>
        <p:spPr>
          <a:xfrm>
            <a:off x="3493571" y="2012204"/>
            <a:ext cx="2601177" cy="369332"/>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Select the “Tools Widget”</a:t>
            </a:r>
          </a:p>
        </p:txBody>
      </p:sp>
      <p:sp>
        <p:nvSpPr>
          <p:cNvPr id="13" name="TextBox 12">
            <a:extLst>
              <a:ext uri="{FF2B5EF4-FFF2-40B4-BE49-F238E27FC236}">
                <a16:creationId xmlns:a16="http://schemas.microsoft.com/office/drawing/2014/main" id="{C68EDE63-7340-41FB-9C98-B014FE095AC1}"/>
              </a:ext>
            </a:extLst>
          </p:cNvPr>
          <p:cNvSpPr txBox="1"/>
          <p:nvPr/>
        </p:nvSpPr>
        <p:spPr>
          <a:xfrm>
            <a:off x="2873516" y="4114065"/>
            <a:ext cx="2779950" cy="646331"/>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Select the “Compatibility View Settings”</a:t>
            </a:r>
          </a:p>
        </p:txBody>
      </p:sp>
      <p:sp>
        <p:nvSpPr>
          <p:cNvPr id="14" name="TextBox 13">
            <a:extLst>
              <a:ext uri="{FF2B5EF4-FFF2-40B4-BE49-F238E27FC236}">
                <a16:creationId xmlns:a16="http://schemas.microsoft.com/office/drawing/2014/main" id="{13B560C1-62A1-4F1C-8112-97002133C367}"/>
              </a:ext>
            </a:extLst>
          </p:cNvPr>
          <p:cNvSpPr txBox="1"/>
          <p:nvPr/>
        </p:nvSpPr>
        <p:spPr>
          <a:xfrm>
            <a:off x="3449794" y="3211232"/>
            <a:ext cx="2362115" cy="646331"/>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Select any websites and click “Remove”</a:t>
            </a:r>
          </a:p>
        </p:txBody>
      </p:sp>
      <p:cxnSp>
        <p:nvCxnSpPr>
          <p:cNvPr id="18" name="Straight Arrow Connector 17">
            <a:extLst>
              <a:ext uri="{FF2B5EF4-FFF2-40B4-BE49-F238E27FC236}">
                <a16:creationId xmlns:a16="http://schemas.microsoft.com/office/drawing/2014/main" id="{45A41B9A-C364-486F-A0C8-157723BC0150}"/>
              </a:ext>
            </a:extLst>
          </p:cNvPr>
          <p:cNvCxnSpPr>
            <a:cxnSpLocks/>
          </p:cNvCxnSpPr>
          <p:nvPr/>
        </p:nvCxnSpPr>
        <p:spPr>
          <a:xfrm flipH="1">
            <a:off x="5568287" y="3497190"/>
            <a:ext cx="207767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ectangle 20">
            <a:extLst>
              <a:ext uri="{FF2B5EF4-FFF2-40B4-BE49-F238E27FC236}">
                <a16:creationId xmlns:a16="http://schemas.microsoft.com/office/drawing/2014/main" id="{777488A9-99AF-4DBA-BEFD-26791DEDA8A0}"/>
              </a:ext>
            </a:extLst>
          </p:cNvPr>
          <p:cNvSpPr/>
          <p:nvPr/>
        </p:nvSpPr>
        <p:spPr>
          <a:xfrm>
            <a:off x="8144137" y="3782795"/>
            <a:ext cx="665018" cy="2380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D96B2D6A-35DA-4F93-B5A9-7820B0ADC006}"/>
              </a:ext>
            </a:extLst>
          </p:cNvPr>
          <p:cNvSpPr/>
          <p:nvPr/>
        </p:nvSpPr>
        <p:spPr>
          <a:xfrm>
            <a:off x="7645960" y="3131430"/>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B8B3D7AB-A9AC-419A-B21E-0FA8BF9E3EDB}"/>
              </a:ext>
            </a:extLst>
          </p:cNvPr>
          <p:cNvSpPr txBox="1"/>
          <p:nvPr/>
        </p:nvSpPr>
        <p:spPr>
          <a:xfrm>
            <a:off x="2880820" y="4969109"/>
            <a:ext cx="2362115" cy="369332"/>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Clear all checkboxes</a:t>
            </a:r>
          </a:p>
        </p:txBody>
      </p:sp>
      <p:cxnSp>
        <p:nvCxnSpPr>
          <p:cNvPr id="23" name="Straight Arrow Connector 22">
            <a:extLst>
              <a:ext uri="{FF2B5EF4-FFF2-40B4-BE49-F238E27FC236}">
                <a16:creationId xmlns:a16="http://schemas.microsoft.com/office/drawing/2014/main" id="{1E536C75-45C1-43C0-A180-D078E576ACB9}"/>
              </a:ext>
            </a:extLst>
          </p:cNvPr>
          <p:cNvCxnSpPr>
            <a:cxnSpLocks/>
            <a:stCxn id="10" idx="2"/>
          </p:cNvCxnSpPr>
          <p:nvPr/>
        </p:nvCxnSpPr>
        <p:spPr>
          <a:xfrm>
            <a:off x="5282622" y="5162404"/>
            <a:ext cx="72137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1D9BA6C9-889D-4D7B-93E2-2226242D591F}"/>
              </a:ext>
            </a:extLst>
          </p:cNvPr>
          <p:cNvSpPr txBox="1"/>
          <p:nvPr/>
        </p:nvSpPr>
        <p:spPr>
          <a:xfrm>
            <a:off x="3275464" y="5466696"/>
            <a:ext cx="4703006" cy="646331"/>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Select “Close” to automatically refresh IPPS and load the entry screen</a:t>
            </a:r>
          </a:p>
        </p:txBody>
      </p:sp>
      <p:cxnSp>
        <p:nvCxnSpPr>
          <p:cNvPr id="29" name="Straight Arrow Connector 28">
            <a:extLst>
              <a:ext uri="{FF2B5EF4-FFF2-40B4-BE49-F238E27FC236}">
                <a16:creationId xmlns:a16="http://schemas.microsoft.com/office/drawing/2014/main" id="{9C8935DC-CA8C-4180-92FD-69BC1C773ED0}"/>
              </a:ext>
            </a:extLst>
          </p:cNvPr>
          <p:cNvCxnSpPr>
            <a:cxnSpLocks/>
          </p:cNvCxnSpPr>
          <p:nvPr/>
        </p:nvCxnSpPr>
        <p:spPr>
          <a:xfrm flipH="1">
            <a:off x="7978470" y="5417269"/>
            <a:ext cx="549887" cy="18366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2" name="Rectangle 31">
            <a:extLst>
              <a:ext uri="{FF2B5EF4-FFF2-40B4-BE49-F238E27FC236}">
                <a16:creationId xmlns:a16="http://schemas.microsoft.com/office/drawing/2014/main" id="{BCC0F49F-015D-47EA-A330-CFC4944D6CCA}"/>
              </a:ext>
            </a:extLst>
          </p:cNvPr>
          <p:cNvSpPr/>
          <p:nvPr/>
        </p:nvSpPr>
        <p:spPr>
          <a:xfrm>
            <a:off x="8127500" y="5680759"/>
            <a:ext cx="665018" cy="2380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8A110B00-DFE8-440B-8506-01A722A505CE}"/>
              </a:ext>
            </a:extLst>
          </p:cNvPr>
          <p:cNvSpPr/>
          <p:nvPr/>
        </p:nvSpPr>
        <p:spPr>
          <a:xfrm>
            <a:off x="8449826" y="4986147"/>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5</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56D4EA39-FF4C-46C0-A649-A3488B1CA5D3}"/>
              </a:ext>
            </a:extLst>
          </p:cNvPr>
          <p:cNvSpPr/>
          <p:nvPr/>
        </p:nvSpPr>
        <p:spPr>
          <a:xfrm>
            <a:off x="263619" y="4558633"/>
            <a:ext cx="2562984" cy="238011"/>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FB383B4F-8CA8-415D-9264-E39010C76039}"/>
              </a:ext>
            </a:extLst>
          </p:cNvPr>
          <p:cNvSpPr/>
          <p:nvPr/>
        </p:nvSpPr>
        <p:spPr>
          <a:xfrm>
            <a:off x="2161585" y="4013101"/>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5B6BFB6-2AAD-43C2-AF8D-38E8A219526F}"/>
              </a:ext>
            </a:extLst>
          </p:cNvPr>
          <p:cNvSpPr/>
          <p:nvPr/>
        </p:nvSpPr>
        <p:spPr>
          <a:xfrm>
            <a:off x="6094748" y="5088866"/>
            <a:ext cx="274315" cy="328403"/>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DA3A1C23-793A-4468-9496-B92122E5C8A5}"/>
              </a:ext>
            </a:extLst>
          </p:cNvPr>
          <p:cNvSpPr/>
          <p:nvPr/>
        </p:nvSpPr>
        <p:spPr>
          <a:xfrm>
            <a:off x="5282622" y="479664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4</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601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57653F-FC58-42B6-9314-235F034C9980}"/>
              </a:ext>
            </a:extLst>
          </p:cNvPr>
          <p:cNvSpPr>
            <a:spLocks noGrp="1"/>
          </p:cNvSpPr>
          <p:nvPr>
            <p:ph idx="1"/>
          </p:nvPr>
        </p:nvSpPr>
        <p:spPr>
          <a:xfrm>
            <a:off x="457200" y="725560"/>
            <a:ext cx="8229600" cy="4525963"/>
          </a:xfrm>
        </p:spPr>
        <p:txBody>
          <a:bodyPr/>
          <a:lstStyle/>
          <a:p>
            <a:r>
              <a:rPr lang="en-US" dirty="0"/>
              <a:t>User or Access Issues</a:t>
            </a:r>
            <a:br>
              <a:rPr lang="en-US" dirty="0"/>
            </a:br>
            <a:endParaRPr lang="en-US" sz="900" dirty="0"/>
          </a:p>
          <a:p>
            <a:pPr lvl="1"/>
            <a:r>
              <a:rPr lang="en-US" dirty="0"/>
              <a:t>Contact your Site Administrator</a:t>
            </a:r>
          </a:p>
        </p:txBody>
      </p:sp>
      <p:sp>
        <p:nvSpPr>
          <p:cNvPr id="3" name="Title 2">
            <a:extLst>
              <a:ext uri="{FF2B5EF4-FFF2-40B4-BE49-F238E27FC236}">
                <a16:creationId xmlns:a16="http://schemas.microsoft.com/office/drawing/2014/main" id="{6419BAB5-32B9-4613-B7A8-18E06185E226}"/>
              </a:ext>
            </a:extLst>
          </p:cNvPr>
          <p:cNvSpPr>
            <a:spLocks noGrp="1"/>
          </p:cNvSpPr>
          <p:nvPr>
            <p:ph type="title"/>
          </p:nvPr>
        </p:nvSpPr>
        <p:spPr/>
        <p:txBody>
          <a:bodyPr>
            <a:normAutofit fontScale="90000"/>
          </a:bodyPr>
          <a:lstStyle/>
          <a:p>
            <a:r>
              <a:rPr lang="en-US" dirty="0"/>
              <a:t>Troubleshooting</a:t>
            </a:r>
          </a:p>
        </p:txBody>
      </p:sp>
      <p:sp>
        <p:nvSpPr>
          <p:cNvPr id="4" name="Slide Number Placeholder 3">
            <a:extLst>
              <a:ext uri="{FF2B5EF4-FFF2-40B4-BE49-F238E27FC236}">
                <a16:creationId xmlns:a16="http://schemas.microsoft.com/office/drawing/2014/main" id="{408FF94C-1A46-4E5A-B112-52D13E91B7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1C864-FF72-4617-B652-E8E99776CE01}"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This is the Authorization Notice screen you see when you first get to IPPS.  You can select your VR&amp;E Site Admin from a dropdown list.">
            <a:extLst>
              <a:ext uri="{FF2B5EF4-FFF2-40B4-BE49-F238E27FC236}">
                <a16:creationId xmlns:a16="http://schemas.microsoft.com/office/drawing/2014/main" id="{494E9989-580A-4F87-B630-D7E2BD7A3BF7}"/>
              </a:ext>
            </a:extLst>
          </p:cNvPr>
          <p:cNvPicPr/>
          <p:nvPr/>
        </p:nvPicPr>
        <p:blipFill>
          <a:blip r:embed="rId3">
            <a:extLst>
              <a:ext uri="{28A0092B-C50C-407E-A947-70E740481C1C}">
                <a14:useLocalDpi xmlns:a14="http://schemas.microsoft.com/office/drawing/2010/main" val="0"/>
              </a:ext>
            </a:extLst>
          </a:blip>
          <a:stretch>
            <a:fillRect/>
          </a:stretch>
        </p:blipFill>
        <p:spPr>
          <a:xfrm>
            <a:off x="2451582" y="2260502"/>
            <a:ext cx="6453809" cy="3114261"/>
          </a:xfrm>
          <a:prstGeom prst="rect">
            <a:avLst/>
          </a:prstGeom>
          <a:ln>
            <a:solidFill>
              <a:schemeClr val="tx1"/>
            </a:solidFill>
          </a:ln>
        </p:spPr>
      </p:pic>
      <p:pic>
        <p:nvPicPr>
          <p:cNvPr id="6" name="Picture 5" descr="This is a sample list of administrators.">
            <a:extLst>
              <a:ext uri="{FF2B5EF4-FFF2-40B4-BE49-F238E27FC236}">
                <a16:creationId xmlns:a16="http://schemas.microsoft.com/office/drawing/2014/main" id="{C78C268A-BA37-47ED-A0D9-EAFB07576E9F}"/>
              </a:ext>
            </a:extLst>
          </p:cNvPr>
          <p:cNvPicPr/>
          <p:nvPr/>
        </p:nvPicPr>
        <p:blipFill>
          <a:blip r:embed="rId4">
            <a:extLst>
              <a:ext uri="{28A0092B-C50C-407E-A947-70E740481C1C}">
                <a14:useLocalDpi xmlns:a14="http://schemas.microsoft.com/office/drawing/2010/main" val="0"/>
              </a:ext>
            </a:extLst>
          </a:blip>
          <a:stretch>
            <a:fillRect/>
          </a:stretch>
        </p:blipFill>
        <p:spPr>
          <a:xfrm>
            <a:off x="2425078" y="5474151"/>
            <a:ext cx="5943600" cy="422910"/>
          </a:xfrm>
          <a:prstGeom prst="rect">
            <a:avLst/>
          </a:prstGeom>
          <a:ln>
            <a:solidFill>
              <a:schemeClr val="tx1"/>
            </a:solidFill>
          </a:ln>
        </p:spPr>
      </p:pic>
      <p:sp>
        <p:nvSpPr>
          <p:cNvPr id="7" name="Oval 6">
            <a:extLst>
              <a:ext uri="{FF2B5EF4-FFF2-40B4-BE49-F238E27FC236}">
                <a16:creationId xmlns:a16="http://schemas.microsoft.com/office/drawing/2014/main" id="{8A180F97-E09F-47FD-9B3E-03A6F979DBDA}"/>
              </a:ext>
            </a:extLst>
          </p:cNvPr>
          <p:cNvSpPr/>
          <p:nvPr/>
        </p:nvSpPr>
        <p:spPr>
          <a:xfrm>
            <a:off x="76627" y="1683636"/>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9B65587F-B64C-4491-B5C3-DF69E40BF3A6}"/>
              </a:ext>
            </a:extLst>
          </p:cNvPr>
          <p:cNvSpPr txBox="1"/>
          <p:nvPr/>
        </p:nvSpPr>
        <p:spPr>
          <a:xfrm>
            <a:off x="788366" y="1859376"/>
            <a:ext cx="3839586"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rPr>
              <a:t>Go to </a:t>
            </a:r>
            <a:r>
              <a:rPr kumimoji="0" lang="en-US" sz="1800" b="0" i="0" u="sng" strike="noStrike" kern="1200" cap="none" spc="0" normalizeH="0" baseline="0" noProof="0" dirty="0">
                <a:ln>
                  <a:noFill/>
                </a:ln>
                <a:solidFill>
                  <a:srgbClr val="000000"/>
                </a:solidFill>
                <a:effectLst/>
                <a:uLnTx/>
                <a:uFillTx/>
                <a:latin typeface="Calibri"/>
                <a:ea typeface="+mn-ea"/>
                <a:cs typeface="+mn-cs"/>
                <a:hlinkClick r:id="rId5"/>
              </a:rPr>
              <a:t>https://vaww.ipps.fsc.va.gov/</a:t>
            </a:r>
            <a:endParaRPr kumimoji="0" lang="en-US" sz="1800" b="0" i="0" u="none" strike="noStrike" kern="1200" cap="none" spc="0" normalizeH="0" baseline="0" noProof="0" dirty="0">
              <a:ln>
                <a:noFill/>
              </a:ln>
              <a:solidFill>
                <a:srgbClr val="000000"/>
              </a:solidFill>
              <a:effectLst>
                <a:glow>
                  <a:srgbClr val="000000"/>
                </a:glow>
                <a:outerShdw sx="0" sy="0">
                  <a:srgbClr val="000000"/>
                </a:outerShdw>
                <a:reflection stA="0" endPos="0" fadeDir="0" sx="0" sy="0"/>
              </a:effectLst>
              <a:uLnTx/>
              <a:uFillTx/>
              <a:latin typeface="Calibri"/>
              <a:ea typeface="+mn-ea"/>
              <a:cs typeface="+mn-cs"/>
            </a:endParaRPr>
          </a:p>
        </p:txBody>
      </p:sp>
      <p:sp>
        <p:nvSpPr>
          <p:cNvPr id="9" name="TextBox 8">
            <a:extLst>
              <a:ext uri="{FF2B5EF4-FFF2-40B4-BE49-F238E27FC236}">
                <a16:creationId xmlns:a16="http://schemas.microsoft.com/office/drawing/2014/main" id="{22FFC7AC-2AF4-4017-BA15-6EAE308FB96D}"/>
              </a:ext>
            </a:extLst>
          </p:cNvPr>
          <p:cNvSpPr txBox="1"/>
          <p:nvPr/>
        </p:nvSpPr>
        <p:spPr>
          <a:xfrm>
            <a:off x="788366" y="4088441"/>
            <a:ext cx="2779950" cy="923330"/>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Go to the “Contact your local VR&amp;E Site Admin” and click the drop-down.</a:t>
            </a:r>
          </a:p>
        </p:txBody>
      </p:sp>
      <p:sp>
        <p:nvSpPr>
          <p:cNvPr id="10" name="Rectangle 9">
            <a:extLst>
              <a:ext uri="{FF2B5EF4-FFF2-40B4-BE49-F238E27FC236}">
                <a16:creationId xmlns:a16="http://schemas.microsoft.com/office/drawing/2014/main" id="{1DC0444A-ED92-4AEE-8CC4-3A1E984CD82D}"/>
              </a:ext>
            </a:extLst>
          </p:cNvPr>
          <p:cNvSpPr/>
          <p:nvPr/>
        </p:nvSpPr>
        <p:spPr>
          <a:xfrm>
            <a:off x="3775445" y="4850504"/>
            <a:ext cx="2779950" cy="278087"/>
          </a:xfrm>
          <a:prstGeom prst="rect">
            <a:avLst/>
          </a:prstGeom>
          <a:noFill/>
          <a:ln w="38100">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C0E3F280-5B7E-4850-959D-9CB4A90E830A}"/>
              </a:ext>
            </a:extLst>
          </p:cNvPr>
          <p:cNvSpPr/>
          <p:nvPr/>
        </p:nvSpPr>
        <p:spPr>
          <a:xfrm>
            <a:off x="76627" y="4138064"/>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EBDB268-84BA-4E45-9ED6-759A1E085BF7}"/>
              </a:ext>
            </a:extLst>
          </p:cNvPr>
          <p:cNvSpPr txBox="1"/>
          <p:nvPr/>
        </p:nvSpPr>
        <p:spPr>
          <a:xfrm>
            <a:off x="775322" y="5184470"/>
            <a:ext cx="2362115" cy="923330"/>
          </a:xfrm>
          <a:prstGeom prst="rect">
            <a:avLst/>
          </a:prstGeom>
          <a:solidFill>
            <a:srgbClr val="FFFFFF"/>
          </a:solidFill>
          <a:ln>
            <a:solidFill>
              <a:schemeClr val="accent2"/>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Find your station and a list of site admins is displayed</a:t>
            </a:r>
          </a:p>
        </p:txBody>
      </p:sp>
      <p:cxnSp>
        <p:nvCxnSpPr>
          <p:cNvPr id="13" name="Straight Arrow Connector 12">
            <a:extLst>
              <a:ext uri="{FF2B5EF4-FFF2-40B4-BE49-F238E27FC236}">
                <a16:creationId xmlns:a16="http://schemas.microsoft.com/office/drawing/2014/main" id="{2EFDBFC1-0361-4A46-BB05-7EFA721CE1AC}"/>
              </a:ext>
            </a:extLst>
          </p:cNvPr>
          <p:cNvCxnSpPr>
            <a:cxnSpLocks/>
          </p:cNvCxnSpPr>
          <p:nvPr/>
        </p:nvCxnSpPr>
        <p:spPr>
          <a:xfrm flipV="1">
            <a:off x="3137437" y="5897061"/>
            <a:ext cx="430879" cy="929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Oval 13">
            <a:extLst>
              <a:ext uri="{FF2B5EF4-FFF2-40B4-BE49-F238E27FC236}">
                <a16:creationId xmlns:a16="http://schemas.microsoft.com/office/drawing/2014/main" id="{B2A7E78C-B70A-4022-AE01-CB49C8F938A4}"/>
              </a:ext>
            </a:extLst>
          </p:cNvPr>
          <p:cNvSpPr/>
          <p:nvPr/>
        </p:nvSpPr>
        <p:spPr>
          <a:xfrm>
            <a:off x="76627" y="5168193"/>
            <a:ext cx="665018" cy="7315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3</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389EC1EF-CEEF-470A-B0FF-43253CE2CF92}"/>
              </a:ext>
            </a:extLst>
          </p:cNvPr>
          <p:cNvPicPr>
            <a:picLocks noChangeAspect="1"/>
          </p:cNvPicPr>
          <p:nvPr/>
        </p:nvPicPr>
        <p:blipFill rotWithShape="1">
          <a:blip r:embed="rId6"/>
          <a:srcRect t="9266" b="33246"/>
          <a:stretch/>
        </p:blipFill>
        <p:spPr>
          <a:xfrm>
            <a:off x="1557157" y="1234465"/>
            <a:ext cx="6095901" cy="248772"/>
          </a:xfrm>
          <a:prstGeom prst="rect">
            <a:avLst/>
          </a:prstGeom>
        </p:spPr>
      </p:pic>
    </p:spTree>
    <p:extLst>
      <p:ext uri="{BB962C8B-B14F-4D97-AF65-F5344CB8AC3E}">
        <p14:creationId xmlns:p14="http://schemas.microsoft.com/office/powerpoint/2010/main" val="641897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5217&quot;&gt;&lt;/object&gt;&lt;object type=&quot;2&quot; unique_id=&quot;105218&quot;&gt;&lt;object type=&quot;3&quot; unique_id=&quot;105219&quot;&gt;&lt;property id=&quot;20148&quot; value=&quot;5&quot;/&gt;&lt;property id=&quot;20300&quot; value=&quot;Slide 1 - &amp;quot;Invoice Payment Processing System&amp;quot;&quot;/&gt;&lt;property id=&quot;20307&quot; value=&quot;333&quot;/&gt;&lt;/object&gt;&lt;object type=&quot;3&quot; unique_id=&quot;105220&quot;&gt;&lt;property id=&quot;20148&quot; value=&quot;5&quot;/&gt;&lt;property id=&quot;20300&quot; value=&quot;Slide 2 - &amp;quot;Learning Objectives &amp;quot;&quot;/&gt;&lt;property id=&quot;20307&quot; value=&quot;257&quot;/&gt;&lt;/object&gt;&lt;object type=&quot;3&quot; unique_id=&quot;105221&quot;&gt;&lt;property id=&quot;20148&quot; value=&quot;5&quot;/&gt;&lt;property id=&quot;20300&quot; value=&quot;Slide 3 - &amp;quot;Invoice Payment Processing System (IPPS)&amp;quot;&quot;/&gt;&lt;property id=&quot;20307&quot; value=&quot;370&quot;/&gt;&lt;/object&gt;&lt;object type=&quot;3&quot; unique_id=&quot;105222&quot;&gt;&lt;property id=&quot;20148&quot; value=&quot;5&quot;/&gt;&lt;property id=&quot;20300&quot; value=&quot;Slide 4 - &amp;quot;IPPS Workflow (At-A-Glance)&amp;quot;&quot;/&gt;&lt;property id=&quot;20307&quot; value=&quot;334&quot;/&gt;&lt;/object&gt;&lt;object type=&quot;3&quot; unique_id=&quot;105223&quot;&gt;&lt;property id=&quot;20148&quot; value=&quot;5&quot;/&gt;&lt;property id=&quot;20300&quot; value=&quot;Slide 5 - &amp;quot;Log In&amp;quot;&quot;/&gt;&lt;property id=&quot;20307&quot; value=&quot;371&quot;/&gt;&lt;/object&gt;&lt;object type=&quot;3&quot; unique_id=&quot;105224&quot;&gt;&lt;property id=&quot;20148&quot; value=&quot;5&quot;/&gt;&lt;property id=&quot;20300&quot; value=&quot;Slide 6 - &amp;quot;Screen Components (General)&amp;quot;&quot;/&gt;&lt;property id=&quot;20307&quot; value=&quot;372&quot;/&gt;&lt;/object&gt;&lt;object type=&quot;3&quot; unique_id=&quot;105225&quot;&gt;&lt;property id=&quot;20148&quot; value=&quot;5&quot;/&gt;&lt;property id=&quot;20300&quot; value=&quot;Slide 7 - &amp;quot;Exiting &amp;quot;&quot;/&gt;&lt;property id=&quot;20307&quot; value=&quot;373&quot;/&gt;&lt;/object&gt;&lt;object type=&quot;3&quot; unique_id=&quot;105226&quot;&gt;&lt;property id=&quot;20148&quot; value=&quot;5&quot;/&gt;&lt;property id=&quot;20300&quot; value=&quot;Slide 8 - &amp;quot;Troubleshooting&amp;quot;&quot;/&gt;&lt;property id=&quot;20307&quot; value=&quot;374&quot;/&gt;&lt;/object&gt;&lt;object type=&quot;3&quot; unique_id=&quot;105227&quot;&gt;&lt;property id=&quot;20148&quot; value=&quot;5&quot;/&gt;&lt;property id=&quot;20300&quot; value=&quot;Slide 9 - &amp;quot;Troubleshooting&amp;quot;&quot;/&gt;&lt;property id=&quot;20307&quot; value=&quot;375&quot;/&gt;&lt;/object&gt;&lt;object type=&quot;3&quot; unique_id=&quot;105228&quot;&gt;&lt;property id=&quot;20148&quot; value=&quot;5&quot;/&gt;&lt;property id=&quot;20300&quot; value=&quot;Slide 10 - &amp;quot;Pilot Support&amp;quot;&quot;/&gt;&lt;property id=&quot;20307&quot; value=&quot;406&quot;/&gt;&lt;/object&gt;&lt;object type=&quot;3&quot; unique_id=&quot;105231&quot;&gt;&lt;property id=&quot;20148&quot; value=&quot;5&quot;/&gt;&lt;property id=&quot;20300&quot; value=&quot;Slide 11 - &amp;quot;Invoice Payment Processing System&amp;quot;&quot;/&gt;&lt;property id=&quot;20307&quot; value=&quot;377&quot;/&gt;&lt;/object&gt;&lt;object type=&quot;3&quot; unique_id=&quot;105232&quot;&gt;&lt;property id=&quot;20148&quot; value=&quot;5&quot;/&gt;&lt;property id=&quot;20300&quot; value=&quot;Slide 12 - &amp;quot;Learning Objectives &amp;quot;&quot;/&gt;&lt;property id=&quot;20307&quot; value=&quot;378&quot;/&gt;&lt;/object&gt;&lt;object type=&quot;3&quot; unique_id=&quot;105233&quot;&gt;&lt;property id=&quot;20148&quot; value=&quot;5&quot;/&gt;&lt;property id=&quot;20300&quot; value=&quot;Slide 13 - &amp;quot;VR&amp;amp;E Roles in the IPPS Application&amp;quot;&quot;/&gt;&lt;property id=&quot;20307&quot; value=&quot;379&quot;/&gt;&lt;/object&gt;&lt;object type=&quot;3&quot; unique_id=&quot;105234&quot;&gt;&lt;property id=&quot;20148&quot; value=&quot;5&quot;/&gt;&lt;property id=&quot;20300&quot; value=&quot;Slide 14 - &amp;quot;Invoice Payment Processing System&amp;quot;&quot;/&gt;&lt;property id=&quot;20307&quot; value=&quot;380&quot;/&gt;&lt;/object&gt;&lt;object type=&quot;3&quot; unique_id=&quot;105235&quot;&gt;&lt;property id=&quot;20148&quot; value=&quot;5&quot;/&gt;&lt;property id=&quot;20300&quot; value=&quot;Slide 15 - &amp;quot;Learning Objective(s) &amp;quot;&quot;/&gt;&lt;property id=&quot;20307&quot; value=&quot;381&quot;/&gt;&lt;/object&gt;&lt;object type=&quot;3&quot; unique_id=&quot;105236&quot;&gt;&lt;property id=&quot;20148&quot; value=&quot;5&quot;/&gt;&lt;property id=&quot;20300&quot; value=&quot;Slide 16 - &amp;quot;VR&amp;amp;E Roles in the IPPS Application&amp;quot;&quot;/&gt;&lt;property id=&quot;20307&quot; value=&quot;383&quot;/&gt;&lt;/object&gt;&lt;object type=&quot;3&quot; unique_id=&quot;105237&quot;&gt;&lt;property id=&quot;20148&quot; value=&quot;5&quot;/&gt;&lt;property id=&quot;20300&quot; value=&quot;Slide 17 - &amp;quot;Create an Authorization&amp;quot;&quot;/&gt;&lt;property id=&quot;20307&quot; value=&quot;382&quot;/&gt;&lt;/object&gt;&lt;object type=&quot;3&quot; unique_id=&quot;105238&quot;&gt;&lt;property id=&quot;20148&quot; value=&quot;5&quot;/&gt;&lt;property id=&quot;20300&quot; value=&quot;Slide 18 - &amp;quot;Search for a Vendor/Facility&amp;quot;&quot;/&gt;&lt;property id=&quot;20307&quot; value=&quot;384&quot;/&gt;&lt;/object&gt;&lt;object type=&quot;3&quot; unique_id=&quot;105239&quot;&gt;&lt;property id=&quot;20148&quot; value=&quot;5&quot;/&gt;&lt;property id=&quot;20300&quot; value=&quot;Slide 19 - &amp;quot;Search for a Vendor/Facility cont’d&amp;quot;&quot;/&gt;&lt;property id=&quot;20307&quot; value=&quot;385&quot;/&gt;&lt;/object&gt;&lt;object type=&quot;3&quot; unique_id=&quot;105240&quot;&gt;&lt;property id=&quot;20148&quot; value=&quot;5&quot;/&gt;&lt;property id=&quot;20300&quot; value=&quot;Slide 20 - &amp;quot;Search for a Vendor/Facility&amp;quot;&quot;/&gt;&lt;property id=&quot;20307&quot; value=&quot;386&quot;/&gt;&lt;/object&gt;&lt;object type=&quot;3&quot; unique_id=&quot;105241&quot;&gt;&lt;property id=&quot;20148&quot; value=&quot;5&quot;/&gt;&lt;property id=&quot;20300&quot; value=&quot;Slide 21 - &amp;quot;Search for Participant&amp;quot;&quot;/&gt;&lt;property id=&quot;20307&quot; value=&quot;387&quot;/&gt;&lt;/object&gt;&lt;object type=&quot;3&quot; unique_id=&quot;105242&quot;&gt;&lt;property id=&quot;20148&quot; value=&quot;5&quot;/&gt;&lt;property id=&quot;20300&quot; value=&quot;Slide 22 - &amp;quot;Review Authorization Facility/Vendor&amp;quot;&quot;/&gt;&lt;property id=&quot;20307&quot; value=&quot;388&quot;/&gt;&lt;/object&gt;&lt;object type=&quot;3&quot; unique_id=&quot;105243&quot;&gt;&lt;property id=&quot;20148&quot; value=&quot;5&quot;/&gt;&lt;property id=&quot;20300&quot; value=&quot;Slide 23 - &amp;quot;Line Item Details&amp;quot;&quot;/&gt;&lt;property id=&quot;20307&quot; value=&quot;389&quot;/&gt;&lt;/object&gt;&lt;object type=&quot;3&quot; unique_id=&quot;105244&quot;&gt;&lt;property id=&quot;20148&quot; value=&quot;5&quot;/&gt;&lt;property id=&quot;20300&quot; value=&quot;Slide 24 - &amp;quot;Authorization Fields&amp;quot;&quot;/&gt;&lt;property id=&quot;20307&quot; value=&quot;390&quot;/&gt;&lt;/object&gt;&lt;object type=&quot;3&quot; unique_id=&quot;105245&quot;&gt;&lt;property id=&quot;20148&quot; value=&quot;5&quot;/&gt;&lt;property id=&quot;20300&quot; value=&quot;Slide 25 - &amp;quot;Auto-generated Email&amp;quot;&quot;/&gt;&lt;property id=&quot;20307&quot; value=&quot;391&quot;/&gt;&lt;/object&gt;&lt;object type=&quot;3&quot; unique_id=&quot;105248&quot;&gt;&lt;property id=&quot;20148&quot; value=&quot;5&quot;/&gt;&lt;property id=&quot;20300&quot; value=&quot;Slide 26 - &amp;quot;Invoice Payment Processing System&amp;quot;&quot;/&gt;&lt;property id=&quot;20307&quot; value=&quot;392&quot;/&gt;&lt;/object&gt;&lt;object type=&quot;3&quot; unique_id=&quot;105249&quot;&gt;&lt;property id=&quot;20148&quot; value=&quot;5&quot;/&gt;&lt;property id=&quot;20300&quot; value=&quot;Slide 27 - &amp;quot;Learning Objectives &amp;quot;&quot;/&gt;&lt;property id=&quot;20307&quot; value=&quot;394&quot;/&gt;&lt;/object&gt;&lt;object type=&quot;3&quot; unique_id=&quot;105250&quot;&gt;&lt;property id=&quot;20148&quot; value=&quot;5&quot;/&gt;&lt;property id=&quot;20300&quot; value=&quot;Slide 28 - &amp;quot;My Authorizations&amp;quot;&quot;/&gt;&lt;property id=&quot;20307&quot; value=&quot;393&quot;/&gt;&lt;/object&gt;&lt;object type=&quot;3&quot; unique_id=&quot;105251&quot;&gt;&lt;property id=&quot;20148&quot; value=&quot;5&quot;/&gt;&lt;property id=&quot;20300&quot; value=&quot;Slide 29 - &amp;quot;Filtering Authorizations&amp;quot;&quot;/&gt;&lt;property id=&quot;20307&quot; value=&quot;402&quot;/&gt;&lt;/object&gt;&lt;object type=&quot;3&quot; unique_id=&quot;105252&quot;&gt;&lt;property id=&quot;20148&quot; value=&quot;5&quot;/&gt;&lt;property id=&quot;20300&quot; value=&quot;Slide 30 - &amp;quot;Searching the Authorization Report&amp;quot;&quot;/&gt;&lt;property id=&quot;20307&quot; value=&quot;403&quot;/&gt;&lt;/object&gt;&lt;object type=&quot;3&quot; unique_id=&quot;105253&quot;&gt;&lt;property id=&quot;20148&quot; value=&quot;5&quot;/&gt;&lt;property id=&quot;20300&quot; value=&quot;Slide 31 - &amp;quot;Cancelling an Authorization&amp;quot;&quot;/&gt;&lt;property id=&quot;20307&quot; value=&quot;395&quot;/&gt;&lt;/object&gt;&lt;object type=&quot;3&quot; unique_id=&quot;105254&quot;&gt;&lt;property id=&quot;20148&quot; value=&quot;5&quot;/&gt;&lt;property id=&quot;20300&quot; value=&quot;Slide 32 - &amp;quot;Viewing a PDF of an Authorization&amp;quot;&quot;/&gt;&lt;property id=&quot;20307&quot; value=&quot;396&quot;/&gt;&lt;/object&gt;&lt;object type=&quot;3&quot; unique_id=&quot;105255&quot;&gt;&lt;property id=&quot;20148&quot; value=&quot;5&quot;/&gt;&lt;property id=&quot;20300&quot; value=&quot;Slide 33 - &amp;quot;Refreshing the Screen&amp;quot;&quot;/&gt;&lt;property id=&quot;20307&quot; value=&quot;404&quot;/&gt;&lt;/object&gt;&lt;object type=&quot;3&quot; unique_id=&quot;105258&quot;&gt;&lt;property id=&quot;20148&quot; value=&quot;5&quot;/&gt;&lt;property id=&quot;20300&quot; value=&quot;Slide 34 - &amp;quot;Invoice Payment Processing System&amp;quot;&quot;/&gt;&lt;property id=&quot;20307&quot; value=&quot;407&quot;/&gt;&lt;/object&gt;&lt;object type=&quot;3&quot; unique_id=&quot;105259&quot;&gt;&lt;property id=&quot;20148&quot; value=&quot;5&quot;/&gt;&lt;property id=&quot;20300&quot; value=&quot;Slide 35 - &amp;quot;Learning Objectives &amp;quot;&quot;/&gt;&lt;property id=&quot;20307&quot; value=&quot;408&quot;/&gt;&lt;/object&gt;&lt;object type=&quot;3&quot; unique_id=&quot;105260&quot;&gt;&lt;property id=&quot;20148&quot; value=&quot;5&quot;/&gt;&lt;property id=&quot;20300&quot; value=&quot;Slide 36 - &amp;quot;VR&amp;amp;E Roles in the IPPS Application&amp;quot;&quot;/&gt;&lt;property id=&quot;20307&quot; value=&quot;409&quot;/&gt;&lt;/object&gt;&lt;object type=&quot;3&quot; unique_id=&quot;105261&quot;&gt;&lt;property id=&quot;20148&quot; value=&quot;5&quot;/&gt;&lt;property id=&quot;20300&quot; value=&quot;Slide 37 - &amp;quot;Invoice Certification Routes &amp;quot;&quot;/&gt;&lt;property id=&quot;20307&quot; value=&quot;410&quot;/&gt;&lt;/object&gt;&lt;object type=&quot;3&quot; unique_id=&quot;105262&quot;&gt;&lt;property id=&quot;20148&quot; value=&quot;5&quot;/&gt;&lt;property id=&quot;20300&quot; value=&quot;Slide 38 - &amp;quot;Dollar Thresholds&amp;quot;&quot;/&gt;&lt;property id=&quot;20307&quot; value=&quot;411&quot;/&gt;&lt;/object&gt;&lt;object type=&quot;3&quot; unique_id=&quot;105263&quot;&gt;&lt;property id=&quot;20148&quot; value=&quot;5&quot;/&gt;&lt;property id=&quot;20300&quot; value=&quot;Slide 39 - &amp;quot;Invoice Payment Processing System&amp;quot;&quot;/&gt;&lt;property id=&quot;20307&quot; value=&quot;412&quot;/&gt;&lt;/object&gt;&lt;object type=&quot;3&quot; unique_id=&quot;105264&quot;&gt;&lt;property id=&quot;20148&quot; value=&quot;5&quot;/&gt;&lt;property id=&quot;20300&quot; value=&quot;Slide 40 - &amp;quot;Opening an Invoice&amp;quot;&quot;/&gt;&lt;property id=&quot;20307&quot; value=&quot;413&quot;/&gt;&lt;/object&gt;&lt;object type=&quot;3&quot; unique_id=&quot;105265&quot;&gt;&lt;property id=&quot;20148&quot; value=&quot;5&quot;/&gt;&lt;property id=&quot;20300&quot; value=&quot;Slide 41 - &amp;quot;Certification Screen&amp;quot;&quot;/&gt;&lt;property id=&quot;20307&quot; value=&quot;414&quot;/&gt;&lt;/object&gt;&lt;object type=&quot;3&quot; unique_id=&quot;105266&quot;&gt;&lt;property id=&quot;20148&quot; value=&quot;5&quot;/&gt;&lt;property id=&quot;20300&quot; value=&quot;Slide 42 - &amp;quot;Accepting an Invoice&amp;quot;&quot;/&gt;&lt;property id=&quot;20307&quot; value=&quot;415&quot;/&gt;&lt;/object&gt;&lt;object type=&quot;3&quot; unique_id=&quot;105267&quot;&gt;&lt;property id=&quot;20148&quot; value=&quot;5&quot;/&gt;&lt;property id=&quot;20300&quot; value=&quot;Slide 43 - &amp;quot;Accepting an Invoice cont’d&amp;quot;&quot;/&gt;&lt;property id=&quot;20307&quot; value=&quot;416&quot;/&gt;&lt;/object&gt;&lt;object type=&quot;3&quot; unique_id=&quot;105268&quot;&gt;&lt;property id=&quot;20148&quot; value=&quot;5&quot;/&gt;&lt;property id=&quot;20300&quot; value=&quot;Slide 44 - &amp;quot;Additional Mandatory Fields&amp;quot;&quot;/&gt;&lt;property id=&quot;20307&quot; value=&quot;417&quot;/&gt;&lt;/object&gt;&lt;object type=&quot;3&quot; unique_id=&quot;105269&quot;&gt;&lt;property id=&quot;20148&quot; value=&quot;5&quot;/&gt;&lt;property id=&quot;20300&quot; value=&quot;Slide 45 - &amp;quot;Accepting an Invoice cont’d&amp;quot;&quot;/&gt;&lt;property id=&quot;20307&quot; value=&quot;418&quot;/&gt;&lt;/object&gt;&lt;object type=&quot;3&quot; unique_id=&quot;105270&quot;&gt;&lt;property id=&quot;20148&quot; value=&quot;5&quot;/&gt;&lt;property id=&quot;20300&quot; value=&quot;Slide 46 - &amp;quot;Refusing an Invoice&amp;quot;&quot;/&gt;&lt;property id=&quot;20307&quot; value=&quot;419&quot;/&gt;&lt;/object&gt;&lt;object type=&quot;3&quot; unique_id=&quot;105271&quot;&gt;&lt;property id=&quot;20148&quot; value=&quot;5&quot;/&gt;&lt;property id=&quot;20300&quot; value=&quot;Slide 47 - &amp;quot;Refusing an Invoice cont’d&amp;quot;&quot;/&gt;&lt;property id=&quot;20307&quot; value=&quot;420&quot;/&gt;&lt;/object&gt;&lt;object type=&quot;3&quot; unique_id=&quot;105274&quot;&gt;&lt;property id=&quot;20148&quot; value=&quot;5&quot;/&gt;&lt;property id=&quot;20300&quot; value=&quot;Slide 48 - &amp;quot;Invoice Payment Processing System&amp;quot;&quot;/&gt;&lt;property id=&quot;20307&quot; value=&quot;437&quot;/&gt;&lt;/object&gt;&lt;object type=&quot;3&quot; unique_id=&quot;105275&quot;&gt;&lt;property id=&quot;20148&quot; value=&quot;5&quot;/&gt;&lt;property id=&quot;20300&quot; value=&quot;Slide 49 - &amp;quot;Opening an Invoice&amp;quot;&quot;/&gt;&lt;property id=&quot;20307&quot; value=&quot;438&quot;/&gt;&lt;/object&gt;&lt;object type=&quot;3&quot; unique_id=&quot;105276&quot;&gt;&lt;property id=&quot;20148&quot; value=&quot;5&quot;/&gt;&lt;property id=&quot;20300&quot; value=&quot;Slide 50 - &amp;quot;Certification Screen&amp;quot;&quot;/&gt;&lt;property id=&quot;20307&quot; value=&quot;439&quot;/&gt;&lt;/object&gt;&lt;object type=&quot;3&quot; unique_id=&quot;105277&quot;&gt;&lt;property id=&quot;20148&quot; value=&quot;5&quot;/&gt;&lt;property id=&quot;20300&quot; value=&quot;Slide 51 - &amp;quot;Role Specific Certification Actions (High Dollar)&amp;quot;&quot;/&gt;&lt;property id=&quot;20307&quot; value=&quot;440&quot;/&gt;&lt;/object&gt;&lt;object type=&quot;3&quot; unique_id=&quot;105278&quot;&gt;&lt;property id=&quot;20148&quot; value=&quot;5&quot;/&gt;&lt;property id=&quot;20300&quot; value=&quot;Slide 52 - &amp;quot;Recommend Accept&amp;quot;&quot;/&gt;&lt;property id=&quot;20307&quot; value=&quot;441&quot;/&gt;&lt;/object&gt;&lt;object type=&quot;3&quot; unique_id=&quot;105279&quot;&gt;&lt;property id=&quot;20148&quot; value=&quot;5&quot;/&gt;&lt;property id=&quot;20300&quot; value=&quot;Slide 53 - &amp;quot;Recommend Accept&amp;quot;&quot;/&gt;&lt;property id=&quot;20307&quot; value=&quot;442&quot;/&gt;&lt;/object&gt;&lt;object type=&quot;3&quot; unique_id=&quot;105280&quot;&gt;&lt;property id=&quot;20148&quot; value=&quot;5&quot;/&gt;&lt;property id=&quot;20300&quot; value=&quot;Slide 54 - &amp;quot;Accepting the Invoice&amp;quot;&quot;/&gt;&lt;property id=&quot;20307&quot; value=&quot;443&quot;/&gt;&lt;/object&gt;&lt;object type=&quot;3&quot; unique_id=&quot;105281&quot;&gt;&lt;property id=&quot;20148&quot; value=&quot;5&quot;/&gt;&lt;property id=&quot;20300&quot; value=&quot;Slide 55 - &amp;quot;Refusing the Invoice&amp;quot;&quot;/&gt;&lt;property id=&quot;20307&quot; value=&quot;421&quot;/&gt;&lt;/object&gt;&lt;object type=&quot;3&quot; unique_id=&quot;105282&quot;&gt;&lt;property id=&quot;20148&quot; value=&quot;5&quot;/&gt;&lt;property id=&quot;20300&quot; value=&quot;Slide 56 - &amp;quot;Return to Reviewer&amp;quot;&quot;/&gt;&lt;property id=&quot;20307&quot; value=&quot;422&quot;/&gt;&lt;/object&gt;&lt;object type=&quot;3&quot; unique_id=&quot;105285&quot;&gt;&lt;property id=&quot;20148&quot; value=&quot;5&quot;/&gt;&lt;property id=&quot;20300&quot; value=&quot;Slide 57 - &amp;quot;Invoice Payment Processing System&amp;quot;&quot;/&gt;&lt;property id=&quot;20307&quot; value=&quot;446&quot;/&gt;&lt;/object&gt;&lt;object type=&quot;3&quot; unique_id=&quot;105286&quot;&gt;&lt;property id=&quot;20148&quot; value=&quot;5&quot;/&gt;&lt;property id=&quot;20300&quot; value=&quot;Slide 58 - &amp;quot;Learning Objectives &amp;quot;&quot;/&gt;&lt;property id=&quot;20307&quot; value=&quot;447&quot;/&gt;&lt;/object&gt;&lt;object type=&quot;3&quot; unique_id=&quot;105287&quot;&gt;&lt;property id=&quot;20148&quot; value=&quot;5&quot;/&gt;&lt;property id=&quot;20300&quot; value=&quot;Slide 59 - &amp;quot;VR&amp;amp;E Roles in the IPPS Application&amp;quot;&quot;/&gt;&lt;property id=&quot;20307&quot; value=&quot;448&quot;/&gt;&lt;/object&gt;&lt;object type=&quot;3&quot; unique_id=&quot;105288&quot;&gt;&lt;property id=&quot;20148&quot; value=&quot;5&quot;/&gt;&lt;property id=&quot;20300&quot; value=&quot;Slide 60 - &amp;quot;User Administration Screen&amp;quot;&quot;/&gt;&lt;property id=&quot;20307&quot; value=&quot;449&quot;/&gt;&lt;/object&gt;&lt;object type=&quot;3&quot; unique_id=&quot;105289&quot;&gt;&lt;property id=&quot;20148&quot; value=&quot;5&quot;/&gt;&lt;property id=&quot;20300&quot; value=&quot;Slide 61 - &amp;quot;Adding Users&amp;quot;&quot;/&gt;&lt;property id=&quot;20307&quot; value=&quot;450&quot;/&gt;&lt;/object&gt;&lt;object type=&quot;3&quot; unique_id=&quot;105290&quot;&gt;&lt;property id=&quot;20148&quot; value=&quot;5&quot;/&gt;&lt;property id=&quot;20300&quot; value=&quot;Slide 62 - &amp;quot;Adding Users cont’d&amp;quot;&quot;/&gt;&lt;property id=&quot;20307&quot; value=&quot;451&quot;/&gt;&lt;/object&gt;&lt;object type=&quot;3&quot; unique_id=&quot;105291&quot;&gt;&lt;property id=&quot;20148&quot; value=&quot;5&quot;/&gt;&lt;property id=&quot;20300&quot; value=&quot;Slide 63 - &amp;quot;Assigning a Role&amp;quot;&quot;/&gt;&lt;property id=&quot;20307&quot; value=&quot;452&quot;/&gt;&lt;/object&gt;&lt;object type=&quot;3&quot; unique_id=&quot;105292&quot;&gt;&lt;property id=&quot;20148&quot; value=&quot;5&quot;/&gt;&lt;property id=&quot;20300&quot; value=&quot;Slide 64 - &amp;quot;Adding or Reassigning Authorization&amp;quot;&quot;/&gt;&lt;property id=&quot;20307&quot; value=&quot;453&quot;/&gt;&lt;/object&gt;&lt;object type=&quot;3&quot; unique_id=&quot;105293&quot;&gt;&lt;property id=&quot;20148&quot; value=&quot;5&quot;/&gt;&lt;property id=&quot;20300&quot; value=&quot;Slide 65 - &amp;quot;Adding or Reassigning Authorization cont’d&amp;quot;&quot;/&gt;&lt;property id=&quot;20307&quot; value=&quot;454&quot;/&gt;&lt;/object&gt;&lt;object type=&quot;3&quot; unique_id=&quot;105294&quot;&gt;&lt;property id=&quot;20148&quot; value=&quot;5&quot;/&gt;&lt;property id=&quot;20300&quot; value=&quot;Slide 66 - &amp;quot;Removing a User&amp;quot;&quot;/&gt;&lt;property id=&quot;20307&quot; value=&quot;455&quot;/&gt;&lt;/object&gt;&lt;object type=&quot;3&quot; unique_id=&quot;105295&quot;&gt;&lt;property id=&quot;20148&quot; value=&quot;5&quot;/&gt;&lt;property id=&quot;20300&quot; value=&quot;Slide 67 - &amp;quot;Reactivating a User&amp;quot;&quot;/&gt;&lt;property id=&quot;20307&quot; value=&quot;456&quot;/&gt;&lt;/object&gt;&lt;object type=&quot;3&quot; unique_id=&quot;105296&quot;&gt;&lt;property id=&quot;20148&quot; value=&quot;5&quot;/&gt;&lt;property id=&quot;20300&quot; value=&quot;Slide 68 - &amp;quot;Deleting User – Assigned Authorizations&amp;quot;&quot;/&gt;&lt;property id=&quot;20307&quot; value=&quot;457&quot;/&gt;&lt;/object&gt;&lt;object type=&quot;3&quot; unique_id=&quot;105299&quot;&gt;&lt;property id=&quot;20148&quot; value=&quot;5&quot;/&gt;&lt;property id=&quot;20300&quot; value=&quot;Slide 69 - &amp;quot;Invoice Payment Processing System&amp;quot;&quot;/&gt;&lt;property id=&quot;20307&quot; value=&quot;466&quot;/&gt;&lt;/object&gt;&lt;object type=&quot;3&quot; unique_id=&quot;105300&quot;&gt;&lt;property id=&quot;20148&quot; value=&quot;5&quot;/&gt;&lt;property id=&quot;20300&quot; value=&quot;Slide 70 - &amp;quot;Learning Objectives &amp;quot;&quot;/&gt;&lt;property id=&quot;20307&quot; value=&quot;467&quot;/&gt;&lt;/object&gt;&lt;object type=&quot;3&quot; unique_id=&quot;105301&quot;&gt;&lt;property id=&quot;20148&quot; value=&quot;5&quot;/&gt;&lt;property id=&quot;20300&quot; value=&quot;Slide 71 - &amp;quot;Dashboard&amp;quot;&quot;/&gt;&lt;property id=&quot;20307&quot; value=&quot;432&quot;/&gt;&lt;/object&gt;&lt;object type=&quot;3&quot; unique_id=&quot;105302&quot;&gt;&lt;property id=&quot;20148&quot; value=&quot;5&quot;/&gt;&lt;property id=&quot;20300&quot; value=&quot;Slide 72 - &amp;quot;Dashboard – Chart Actions&amp;quot;&quot;/&gt;&lt;property id=&quot;20307&quot; value=&quot;433&quot;/&gt;&lt;/object&gt;&lt;object type=&quot;3&quot; unique_id=&quot;105303&quot;&gt;&lt;property id=&quot;20148&quot; value=&quot;5&quot;/&gt;&lt;property id=&quot;20300&quot; value=&quot;Slide 73 - &amp;quot;Dashboard – Chart Actions cont’d&amp;quot;&quot;/&gt;&lt;property id=&quot;20307&quot; value=&quot;434&quot;/&gt;&lt;/object&gt;&lt;object type=&quot;3&quot; unique_id=&quot;105304&quot;&gt;&lt;property id=&quot;20148&quot; value=&quot;5&quot;/&gt;&lt;property id=&quot;20300&quot; value=&quot;Slide 74 - &amp;quot;Monitor Activity&amp;quot;&quot;/&gt;&lt;property id=&quot;20307&quot; value=&quot;458&quot;/&gt;&lt;/object&gt;&lt;object type=&quot;3&quot; unique_id=&quot;105305&quot;&gt;&lt;property id=&quot;20148&quot; value=&quot;5&quot;/&gt;&lt;property id=&quot;20300&quot; value=&quot;Slide 75 - &amp;quot;Action Buttons&amp;quot;&quot;/&gt;&lt;property id=&quot;20307&quot; value=&quot;459&quot;/&gt;&lt;/object&gt;&lt;object type=&quot;3&quot; unique_id=&quot;105306&quot;&gt;&lt;property id=&quot;20148&quot; value=&quot;5&quot;/&gt;&lt;property id=&quot;20300&quot; value=&quot;Slide 76 - &amp;quot;Exporting to Excel&amp;quot;&quot;/&gt;&lt;property id=&quot;20307&quot; value=&quot;460&quot;/&gt;&lt;/object&gt;&lt;object type=&quot;3&quot; unique_id=&quot;105309&quot;&gt;&lt;property id=&quot;20148&quot; value=&quot;5&quot;/&gt;&lt;property id=&quot;20300&quot; value=&quot;Slide 77 - &amp;quot;Conclusion and Pilot Support&amp;quot;&quot;/&gt;&lt;property id=&quot;20307&quot; value=&quot;468&quot;/&gt;&lt;/object&gt;&lt;/object&gt;&lt;/object&gt;&lt;/database&gt;"/>
  <p:tag name="SECTOMILLISECCONVERTED" val="1"/>
</p:tagLst>
</file>

<file path=ppt/theme/theme1.xml><?xml version="1.0" encoding="utf-8"?>
<a:theme xmlns:a="http://schemas.openxmlformats.org/drawingml/2006/main" name="13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ABB1F278B578478337495F1B1DD6AD" ma:contentTypeVersion="0" ma:contentTypeDescription="Create a new document." ma:contentTypeScope="" ma:versionID="6092bcd286628066953a4e6cf75f030c">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8B93C-F220-41EC-8C94-20C75C352EE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607CC272-D384-4412-AB7F-0AC3EE775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C26A68F-BB4C-4A1E-BD1B-7DFDA2BEB4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3678</TotalTime>
  <Words>9857</Words>
  <Application>Microsoft Office PowerPoint</Application>
  <PresentationFormat>On-screen Show (4:3)</PresentationFormat>
  <Paragraphs>1242</Paragraphs>
  <Slides>77</Slides>
  <Notes>77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77</vt:i4>
      </vt:variant>
    </vt:vector>
  </HeadingPairs>
  <TitlesOfParts>
    <vt:vector size="84" baseType="lpstr">
      <vt:lpstr>Arial</vt:lpstr>
      <vt:lpstr>Calibri</vt:lpstr>
      <vt:lpstr>Myriad Pro</vt:lpstr>
      <vt:lpstr>Segoe UI</vt:lpstr>
      <vt:lpstr>Times New Roman</vt:lpstr>
      <vt:lpstr>13_Office Theme</vt:lpstr>
      <vt:lpstr>12_Office Theme</vt:lpstr>
      <vt:lpstr>Invoice Payment Processing System</vt:lpstr>
      <vt:lpstr>Learning Objectives </vt:lpstr>
      <vt:lpstr>Invoice Payment Processing System (IPPS)</vt:lpstr>
      <vt:lpstr>IPPS Workflow (At-A-Glance)</vt:lpstr>
      <vt:lpstr>Log In</vt:lpstr>
      <vt:lpstr>Screen Components (General)</vt:lpstr>
      <vt:lpstr>Exiting </vt:lpstr>
      <vt:lpstr>Troubleshooting</vt:lpstr>
      <vt:lpstr>Troubleshooting</vt:lpstr>
      <vt:lpstr>Pilot Support</vt:lpstr>
      <vt:lpstr>Invoice Payment Processing System</vt:lpstr>
      <vt:lpstr>Learning Objectives </vt:lpstr>
      <vt:lpstr>VR&amp;E Roles in the IPPS Application</vt:lpstr>
      <vt:lpstr>Invoice Payment Processing System</vt:lpstr>
      <vt:lpstr>Learning Objective(s) </vt:lpstr>
      <vt:lpstr>VR&amp;E Roles in the IPPS Application</vt:lpstr>
      <vt:lpstr>Create an Authorization</vt:lpstr>
      <vt:lpstr>Search for a Vendor/Facility</vt:lpstr>
      <vt:lpstr>Search for a Vendor/Facility cont’d</vt:lpstr>
      <vt:lpstr>Search for a Vendor/Facility</vt:lpstr>
      <vt:lpstr>Search for Participant</vt:lpstr>
      <vt:lpstr>Review Authorization Facility/Vendor</vt:lpstr>
      <vt:lpstr>Line Item Details</vt:lpstr>
      <vt:lpstr>Authorization Fields</vt:lpstr>
      <vt:lpstr>Auto-generated Email</vt:lpstr>
      <vt:lpstr>Invoice Payment Processing System</vt:lpstr>
      <vt:lpstr>Learning Objectives </vt:lpstr>
      <vt:lpstr>My Authorizations</vt:lpstr>
      <vt:lpstr>Filtering Authorizations</vt:lpstr>
      <vt:lpstr>Searching the Authorization Report</vt:lpstr>
      <vt:lpstr>Cancelling an Authorization</vt:lpstr>
      <vt:lpstr>Viewing a PDF of an Authorization</vt:lpstr>
      <vt:lpstr>Refreshing the Screen</vt:lpstr>
      <vt:lpstr>Invoice Payment Processing System</vt:lpstr>
      <vt:lpstr>Learning Objectives </vt:lpstr>
      <vt:lpstr>VR&amp;E Roles in the IPPS Application</vt:lpstr>
      <vt:lpstr>Invoice Certification Routes </vt:lpstr>
      <vt:lpstr>Dollar Thresholds</vt:lpstr>
      <vt:lpstr>Invoice Payment Processing System</vt:lpstr>
      <vt:lpstr>Opening an Invoice</vt:lpstr>
      <vt:lpstr>Certification Screen</vt:lpstr>
      <vt:lpstr>Accepting an Invoice</vt:lpstr>
      <vt:lpstr>Accepting an Invoice cont’d</vt:lpstr>
      <vt:lpstr>Additional Mandatory Fields</vt:lpstr>
      <vt:lpstr>Accepting an Invoice cont’d</vt:lpstr>
      <vt:lpstr>Refusing an Invoice</vt:lpstr>
      <vt:lpstr>Refusing an Invoice cont’d</vt:lpstr>
      <vt:lpstr>Invoice Payment Processing System</vt:lpstr>
      <vt:lpstr>Opening an Invoice</vt:lpstr>
      <vt:lpstr>Certification Screen</vt:lpstr>
      <vt:lpstr>Role Specific Certification Actions (High Dollar)</vt:lpstr>
      <vt:lpstr>Recommend Accept</vt:lpstr>
      <vt:lpstr>Recommend Accept</vt:lpstr>
      <vt:lpstr>Accepting the Invoice</vt:lpstr>
      <vt:lpstr>Refusing the Invoice</vt:lpstr>
      <vt:lpstr>Return to Reviewer</vt:lpstr>
      <vt:lpstr>Invoice Payment Processing System</vt:lpstr>
      <vt:lpstr>Learning Objectives </vt:lpstr>
      <vt:lpstr>VR&amp;E Roles in the IPPS Application</vt:lpstr>
      <vt:lpstr>User Administration Screen</vt:lpstr>
      <vt:lpstr>Adding Users</vt:lpstr>
      <vt:lpstr>Adding Users cont’d</vt:lpstr>
      <vt:lpstr>Assigning a Role</vt:lpstr>
      <vt:lpstr>Adding or Reassigning Authorization</vt:lpstr>
      <vt:lpstr>Adding or Reassigning Authorization cont’d</vt:lpstr>
      <vt:lpstr>Removing a User</vt:lpstr>
      <vt:lpstr>Reactivating a User</vt:lpstr>
      <vt:lpstr>Deleting User – Assigned Authorizations</vt:lpstr>
      <vt:lpstr>Invoice Payment Processing System</vt:lpstr>
      <vt:lpstr>Learning Objectives </vt:lpstr>
      <vt:lpstr>Dashboard</vt:lpstr>
      <vt:lpstr>Dashboard – Chart Actions</vt:lpstr>
      <vt:lpstr>Dashboard – Chart Actions cont’d</vt:lpstr>
      <vt:lpstr>Monitor Activity</vt:lpstr>
      <vt:lpstr>Action Buttons</vt:lpstr>
      <vt:lpstr>Exporting to Excel</vt:lpstr>
      <vt:lpstr>Conclusion and Pilot Support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Invoice Payment Processing System PowerPoint Presentation</dc:title>
  <dc:subject>VRE Staff</dc:subject>
  <dc:creator>Department of Veterans Affairs, Veterans Benefits Administration, Vocational Rehabilitation and Employment Service, STAFF</dc:creator>
  <cp:lastModifiedBy>Kathy Poole</cp:lastModifiedBy>
  <cp:revision>67</cp:revision>
  <cp:lastPrinted>2019-08-13T13:07:43Z</cp:lastPrinted>
  <dcterms:created xsi:type="dcterms:W3CDTF">2019-08-13T02:54:51Z</dcterms:created>
  <dcterms:modified xsi:type="dcterms:W3CDTF">2019-08-23T13:27:41Z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0x010100E3ABB1F278B578478337495F1B1DD6AD</vt:lpwstr>
  </property>
  <property fmtid="{D5CDD505-2E9C-101B-9397-08002B2CF9AE}" pid="3" name="Language">
    <vt:lpwstr>en</vt:lpwstr>
  </property>
  <property fmtid="{D5CDD505-2E9C-101B-9397-08002B2CF9AE}" pid="4" name="Type">
    <vt:lpwstr>Presentation</vt:lpwstr>
  </property>
</Properties>
</file>