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35"/>
  </p:notesMasterIdLst>
  <p:sldIdLst>
    <p:sldId id="256" r:id="rId5"/>
    <p:sldId id="257" r:id="rId6"/>
    <p:sldId id="258" r:id="rId7"/>
    <p:sldId id="141168694" r:id="rId8"/>
    <p:sldId id="141168623" r:id="rId9"/>
    <p:sldId id="141168679" r:id="rId10"/>
    <p:sldId id="141168689" r:id="rId11"/>
    <p:sldId id="141168678" r:id="rId12"/>
    <p:sldId id="141168685" r:id="rId13"/>
    <p:sldId id="141168619" r:id="rId14"/>
    <p:sldId id="141168677" r:id="rId15"/>
    <p:sldId id="141168690" r:id="rId16"/>
    <p:sldId id="141168681" r:id="rId17"/>
    <p:sldId id="141168680" r:id="rId18"/>
    <p:sldId id="141168686" r:id="rId19"/>
    <p:sldId id="141168695" r:id="rId20"/>
    <p:sldId id="141168620" r:id="rId21"/>
    <p:sldId id="141168682" r:id="rId22"/>
    <p:sldId id="141168693" r:id="rId23"/>
    <p:sldId id="141168647" r:id="rId24"/>
    <p:sldId id="141168692" r:id="rId25"/>
    <p:sldId id="141168691" r:id="rId26"/>
    <p:sldId id="141168648" r:id="rId27"/>
    <p:sldId id="141168696" r:id="rId28"/>
    <p:sldId id="141168649" r:id="rId29"/>
    <p:sldId id="141168658" r:id="rId30"/>
    <p:sldId id="141168655" r:id="rId31"/>
    <p:sldId id="141168610" r:id="rId32"/>
    <p:sldId id="141168660" r:id="rId33"/>
    <p:sldId id="141168607"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0F44E0E-F1B6-503C-7B65-2D0C837A041B}" name="Schmidt, Garrett M., VBAVACO" initials="GS" userId="S::garrett.schmidt@va.gov::c41c85c7-e159-4879-a049-844491801226" providerId="AD"/>
  <p188:author id="{3D1C1A14-7776-6838-6DBC-A794CA08DB04}" name="Brown, Daniel R., VBAVACO" initials="DB" userId="S::Daniel.Brown3@va.gov::7bc45399-6211-426a-979e-cb716797d323" providerId="AD"/>
  <p188:author id="{E586E4B3-FE4F-BF01-6C3C-EDBC0CF02FCA}" name="Mancuso, Gabrielle D." initials="GM" userId="S::Gabrielle.Mancuso@va.gov::c58e9e6f-451b-4022-855b-9e5829cc0f1e" providerId="AD"/>
  <p188:author id="{325F16E1-432D-E56B-3631-EBF3071C7E95}" name="Graham, Patricia A., VBASTPL" initials="GPAV" userId="S::patricia.graham3@va.gov::2b3845f0-cded-4a51-9bfd-f1045dd4e9c7" providerId="AD"/>
  <p188:author id="{4E735CE5-67C4-9867-61AA-1C0425E6FCBA}" name="Harper, Gorgeous T." initials="HGT" userId="S::Gorgeous.Harper@va.gov::6858b269-3877-4332-a8cb-eec62260019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176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07AC66-3633-4127-BB41-F180F2A581C7}" type="datetimeFigureOut">
              <a:rPr lang="en-US" smtClean="0"/>
              <a:t>05/28/2025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35EF07-E7D5-4196-B323-E010562436E6}" type="slidenum">
              <a:rPr lang="en-US" smtClean="0"/>
              <a:t>‹#›</a:t>
            </a:fld>
            <a:endParaRPr lang="en-US"/>
          </a:p>
        </p:txBody>
      </p:sp>
    </p:spTree>
    <p:extLst>
      <p:ext uri="{BB962C8B-B14F-4D97-AF65-F5344CB8AC3E}">
        <p14:creationId xmlns:p14="http://schemas.microsoft.com/office/powerpoint/2010/main" val="37957893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D35EF07-E7D5-4196-B323-E010562436E6}" type="slidenum">
              <a:rPr lang="en-US" smtClean="0"/>
              <a:t>1</a:t>
            </a:fld>
            <a:endParaRPr lang="en-US"/>
          </a:p>
        </p:txBody>
      </p:sp>
    </p:spTree>
    <p:extLst>
      <p:ext uri="{BB962C8B-B14F-4D97-AF65-F5344CB8AC3E}">
        <p14:creationId xmlns:p14="http://schemas.microsoft.com/office/powerpoint/2010/main" val="23473269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D35EF07-E7D5-4196-B323-E010562436E6}" type="slidenum">
              <a:rPr lang="en-US" smtClean="0"/>
              <a:t>19</a:t>
            </a:fld>
            <a:endParaRPr lang="en-US"/>
          </a:p>
        </p:txBody>
      </p:sp>
    </p:spTree>
    <p:extLst>
      <p:ext uri="{BB962C8B-B14F-4D97-AF65-F5344CB8AC3E}">
        <p14:creationId xmlns:p14="http://schemas.microsoft.com/office/powerpoint/2010/main" val="19045026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1</a:t>
            </a:r>
          </a:p>
        </p:txBody>
      </p:sp>
      <p:sp>
        <p:nvSpPr>
          <p:cNvPr id="4" name="Slide Number Placeholder 3"/>
          <p:cNvSpPr>
            <a:spLocks noGrp="1"/>
          </p:cNvSpPr>
          <p:nvPr>
            <p:ph type="sldNum" sz="quarter" idx="5"/>
          </p:nvPr>
        </p:nvSpPr>
        <p:spPr/>
        <p:txBody>
          <a:bodyPr/>
          <a:lstStyle/>
          <a:p>
            <a:fld id="{7DE02615-B5EC-45E8-9D56-46B81AB3CF35}" type="slidenum">
              <a:rPr lang="en-US" smtClean="0"/>
              <a:t>30</a:t>
            </a:fld>
            <a:endParaRPr lang="en-US"/>
          </a:p>
        </p:txBody>
      </p:sp>
    </p:spTree>
    <p:extLst>
      <p:ext uri="{BB962C8B-B14F-4D97-AF65-F5344CB8AC3E}">
        <p14:creationId xmlns:p14="http://schemas.microsoft.com/office/powerpoint/2010/main" val="37167455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D35EF07-E7D5-4196-B323-E010562436E6}" type="slidenum">
              <a:rPr lang="en-US" smtClean="0"/>
              <a:t>5</a:t>
            </a:fld>
            <a:endParaRPr lang="en-US"/>
          </a:p>
        </p:txBody>
      </p:sp>
    </p:spTree>
    <p:extLst>
      <p:ext uri="{BB962C8B-B14F-4D97-AF65-F5344CB8AC3E}">
        <p14:creationId xmlns:p14="http://schemas.microsoft.com/office/powerpoint/2010/main" val="11439276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D35EF07-E7D5-4196-B323-E010562436E6}" type="slidenum">
              <a:rPr lang="en-US" smtClean="0"/>
              <a:t>6</a:t>
            </a:fld>
            <a:endParaRPr lang="en-US"/>
          </a:p>
        </p:txBody>
      </p:sp>
    </p:spTree>
    <p:extLst>
      <p:ext uri="{BB962C8B-B14F-4D97-AF65-F5344CB8AC3E}">
        <p14:creationId xmlns:p14="http://schemas.microsoft.com/office/powerpoint/2010/main" val="17148176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D35EF07-E7D5-4196-B323-E010562436E6}" type="slidenum">
              <a:rPr lang="en-US" smtClean="0"/>
              <a:t>7</a:t>
            </a:fld>
            <a:endParaRPr lang="en-US"/>
          </a:p>
        </p:txBody>
      </p:sp>
    </p:spTree>
    <p:extLst>
      <p:ext uri="{BB962C8B-B14F-4D97-AF65-F5344CB8AC3E}">
        <p14:creationId xmlns:p14="http://schemas.microsoft.com/office/powerpoint/2010/main" val="21251612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 </a:t>
            </a:r>
          </a:p>
        </p:txBody>
      </p:sp>
      <p:sp>
        <p:nvSpPr>
          <p:cNvPr id="4" name="Slide Number Placeholder 3"/>
          <p:cNvSpPr>
            <a:spLocks noGrp="1"/>
          </p:cNvSpPr>
          <p:nvPr>
            <p:ph type="sldNum" sz="quarter" idx="5"/>
          </p:nvPr>
        </p:nvSpPr>
        <p:spPr/>
        <p:txBody>
          <a:bodyPr/>
          <a:lstStyle/>
          <a:p>
            <a:fld id="{0D35EF07-E7D5-4196-B323-E010562436E6}" type="slidenum">
              <a:rPr lang="en-US" smtClean="0"/>
              <a:t>8</a:t>
            </a:fld>
            <a:endParaRPr lang="en-US"/>
          </a:p>
        </p:txBody>
      </p:sp>
    </p:spTree>
    <p:extLst>
      <p:ext uri="{BB962C8B-B14F-4D97-AF65-F5344CB8AC3E}">
        <p14:creationId xmlns:p14="http://schemas.microsoft.com/office/powerpoint/2010/main" val="15635987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D35EF07-E7D5-4196-B323-E010562436E6}" type="slidenum">
              <a:rPr lang="en-US" smtClean="0"/>
              <a:t>10</a:t>
            </a:fld>
            <a:endParaRPr lang="en-US"/>
          </a:p>
        </p:txBody>
      </p:sp>
    </p:spTree>
    <p:extLst>
      <p:ext uri="{BB962C8B-B14F-4D97-AF65-F5344CB8AC3E}">
        <p14:creationId xmlns:p14="http://schemas.microsoft.com/office/powerpoint/2010/main" val="39570705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D35EF07-E7D5-4196-B323-E010562436E6}" type="slidenum">
              <a:rPr lang="en-US" smtClean="0"/>
              <a:t>11</a:t>
            </a:fld>
            <a:endParaRPr lang="en-US"/>
          </a:p>
        </p:txBody>
      </p:sp>
    </p:spTree>
    <p:extLst>
      <p:ext uri="{BB962C8B-B14F-4D97-AF65-F5344CB8AC3E}">
        <p14:creationId xmlns:p14="http://schemas.microsoft.com/office/powerpoint/2010/main" val="17984850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D35EF07-E7D5-4196-B323-E010562436E6}" type="slidenum">
              <a:rPr lang="en-US" smtClean="0"/>
              <a:t>12</a:t>
            </a:fld>
            <a:endParaRPr lang="en-US"/>
          </a:p>
        </p:txBody>
      </p:sp>
    </p:spTree>
    <p:extLst>
      <p:ext uri="{BB962C8B-B14F-4D97-AF65-F5344CB8AC3E}">
        <p14:creationId xmlns:p14="http://schemas.microsoft.com/office/powerpoint/2010/main" val="18674527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D35EF07-E7D5-4196-B323-E010562436E6}" type="slidenum">
              <a:rPr lang="en-US" smtClean="0"/>
              <a:t>18</a:t>
            </a:fld>
            <a:endParaRPr lang="en-US"/>
          </a:p>
        </p:txBody>
      </p:sp>
    </p:spTree>
    <p:extLst>
      <p:ext uri="{BB962C8B-B14F-4D97-AF65-F5344CB8AC3E}">
        <p14:creationId xmlns:p14="http://schemas.microsoft.com/office/powerpoint/2010/main" val="39159957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6BE90FE-40E7-477F-B886-6AA2496E71CE}"/>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9144000" cy="6858000"/>
          </a:xfrm>
          <a:prstGeom prst="rect">
            <a:avLst/>
          </a:prstGeom>
        </p:spPr>
      </p:pic>
      <p:sp>
        <p:nvSpPr>
          <p:cNvPr id="2" name="Title 1"/>
          <p:cNvSpPr>
            <a:spLocks noGrp="1"/>
          </p:cNvSpPr>
          <p:nvPr>
            <p:ph type="ctrTitle"/>
          </p:nvPr>
        </p:nvSpPr>
        <p:spPr>
          <a:xfrm>
            <a:off x="2590800" y="1927417"/>
            <a:ext cx="6553200" cy="968184"/>
          </a:xfrm>
        </p:spPr>
        <p:txBody>
          <a:bodyPr>
            <a:normAutofit/>
          </a:bodyPr>
          <a:lstStyle>
            <a:lvl1pPr algn="l">
              <a:defRPr sz="4000">
                <a:solidFill>
                  <a:schemeClr val="bg1"/>
                </a:solidFill>
              </a:defRPr>
            </a:lvl1pPr>
          </a:lstStyle>
          <a:p>
            <a:r>
              <a:rPr lang="en-US"/>
              <a:t>Click to edit Master title style</a:t>
            </a:r>
          </a:p>
        </p:txBody>
      </p:sp>
      <p:sp>
        <p:nvSpPr>
          <p:cNvPr id="10" name="Title 1"/>
          <p:cNvSpPr txBox="1">
            <a:spLocks/>
          </p:cNvSpPr>
          <p:nvPr/>
        </p:nvSpPr>
        <p:spPr>
          <a:xfrm>
            <a:off x="838200" y="2819400"/>
            <a:ext cx="7772400" cy="147002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a:p>
        </p:txBody>
      </p:sp>
      <p:sp>
        <p:nvSpPr>
          <p:cNvPr id="11" name="Subtitle 2"/>
          <p:cNvSpPr txBox="1">
            <a:spLocks/>
          </p:cNvSpPr>
          <p:nvPr/>
        </p:nvSpPr>
        <p:spPr>
          <a:xfrm>
            <a:off x="1524000" y="4419600"/>
            <a:ext cx="6400800" cy="17526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a:p>
        </p:txBody>
      </p:sp>
    </p:spTree>
    <p:extLst>
      <p:ext uri="{BB962C8B-B14F-4D97-AF65-F5344CB8AC3E}">
        <p14:creationId xmlns:p14="http://schemas.microsoft.com/office/powerpoint/2010/main" val="166297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93808"/>
            <a:ext cx="8229600" cy="4373563"/>
          </a:xfrm>
        </p:spPr>
        <p:txBody>
          <a:bodyPr>
            <a:normAutofit/>
          </a:bodyPr>
          <a:lstStyle>
            <a:lvl1pPr>
              <a:defRPr sz="2400"/>
            </a:lvl1pPr>
            <a:lvl2pPr>
              <a:defRPr sz="2400"/>
            </a:lvl2pPr>
            <a:lvl3pPr>
              <a:defRPr sz="2400"/>
            </a:lvl3pPr>
            <a:lvl4pPr>
              <a:defRPr sz="2400"/>
            </a:lvl4pPr>
            <a:lvl5pPr>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6934200" y="6400800"/>
            <a:ext cx="2133600" cy="365125"/>
          </a:xfrm>
          <a:prstGeom prst="rect">
            <a:avLst/>
          </a:prstGeom>
        </p:spPr>
        <p:txBody>
          <a:bodyPr/>
          <a:lstStyle>
            <a:lvl1pPr algn="r">
              <a:defRPr b="0">
                <a:solidFill>
                  <a:schemeClr val="accent1">
                    <a:lumMod val="75000"/>
                  </a:schemeClr>
                </a:solidFill>
              </a:defRPr>
            </a:lvl1pPr>
          </a:lstStyle>
          <a:p>
            <a:fld id="{31640669-3FD2-4B34-9A2D-584949EF09F8}" type="slidenum">
              <a:rPr lang="en-US" smtClean="0"/>
              <a:pPr/>
              <a:t>‹#›</a:t>
            </a:fld>
            <a:endParaRPr lang="en-US"/>
          </a:p>
        </p:txBody>
      </p:sp>
      <p:sp>
        <p:nvSpPr>
          <p:cNvPr id="7" name="Slide Number Placeholder 5">
            <a:extLst>
              <a:ext uri="{FF2B5EF4-FFF2-40B4-BE49-F238E27FC236}">
                <a16:creationId xmlns:a16="http://schemas.microsoft.com/office/drawing/2014/main" id="{CF466D11-6C64-49E4-BEC0-E77201C91FBB}"/>
              </a:ext>
            </a:extLst>
          </p:cNvPr>
          <p:cNvSpPr txBox="1">
            <a:spLocks/>
          </p:cNvSpPr>
          <p:nvPr/>
        </p:nvSpPr>
        <p:spPr>
          <a:xfrm>
            <a:off x="88392" y="6400800"/>
            <a:ext cx="8055750" cy="365125"/>
          </a:xfrm>
          <a:prstGeom prst="rect">
            <a:avLst/>
          </a:prstGeom>
        </p:spPr>
        <p:txBody>
          <a:bodyPr/>
          <a:lstStyle>
            <a:defPPr>
              <a:defRPr lang="en-US"/>
            </a:defPPr>
            <a:lvl1pPr marL="0" algn="r" defTabSz="914400" rtl="0" eaLnBrk="1" latinLnBrk="0" hangingPunct="1">
              <a:defRPr sz="1800" b="0" kern="1200">
                <a:solidFill>
                  <a:schemeClr val="accent1">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800"/>
              <a:t>PACT Act Effect on Burial Claims, Accrued Claims, and Supplemental Claims</a:t>
            </a:r>
            <a:endParaRPr lang="en-US"/>
          </a:p>
        </p:txBody>
      </p:sp>
      <p:sp>
        <p:nvSpPr>
          <p:cNvPr id="8" name="Title 1">
            <a:extLst>
              <a:ext uri="{FF2B5EF4-FFF2-40B4-BE49-F238E27FC236}">
                <a16:creationId xmlns:a16="http://schemas.microsoft.com/office/drawing/2014/main" id="{4816B339-CB7C-419C-9E94-D1DAB42852C3}"/>
              </a:ext>
            </a:extLst>
          </p:cNvPr>
          <p:cNvSpPr>
            <a:spLocks noGrp="1"/>
          </p:cNvSpPr>
          <p:nvPr>
            <p:ph type="title"/>
          </p:nvPr>
        </p:nvSpPr>
        <p:spPr>
          <a:xfrm>
            <a:off x="1595887" y="347932"/>
            <a:ext cx="7162800" cy="381000"/>
          </a:xfrm>
        </p:spPr>
        <p:txBody>
          <a:bodyPr/>
          <a:lstStyle>
            <a:lvl1pPr>
              <a:defRPr sz="2800">
                <a:solidFill>
                  <a:schemeClr val="bg1"/>
                </a:solidFill>
              </a:defRPr>
            </a:lvl1pPr>
          </a:lstStyle>
          <a:p>
            <a:r>
              <a:rPr lang="en-US"/>
              <a:t>Click to edit Master title style</a:t>
            </a:r>
          </a:p>
        </p:txBody>
      </p:sp>
    </p:spTree>
    <p:extLst>
      <p:ext uri="{BB962C8B-B14F-4D97-AF65-F5344CB8AC3E}">
        <p14:creationId xmlns:p14="http://schemas.microsoft.com/office/powerpoint/2010/main" val="6885790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126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0" y="-2"/>
            <a:ext cx="9144000" cy="10447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Placeholder 1"/>
          <p:cNvSpPr>
            <a:spLocks noGrp="1"/>
          </p:cNvSpPr>
          <p:nvPr>
            <p:ph type="title"/>
          </p:nvPr>
        </p:nvSpPr>
        <p:spPr>
          <a:xfrm>
            <a:off x="1563624" y="143256"/>
            <a:ext cx="7162800" cy="381000"/>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5" name="Picture 4">
            <a:extLst>
              <a:ext uri="{FF2B5EF4-FFF2-40B4-BE49-F238E27FC236}">
                <a16:creationId xmlns:a16="http://schemas.microsoft.com/office/drawing/2014/main" id="{2C9B0C31-1D58-41AF-AF6C-AC3774E4933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6295430"/>
            <a:ext cx="9144000" cy="562570"/>
          </a:xfrm>
          <a:prstGeom prst="rect">
            <a:avLst/>
          </a:prstGeom>
        </p:spPr>
      </p:pic>
    </p:spTree>
    <p:extLst>
      <p:ext uri="{BB962C8B-B14F-4D97-AF65-F5344CB8AC3E}">
        <p14:creationId xmlns:p14="http://schemas.microsoft.com/office/powerpoint/2010/main" val="3988585511"/>
      </p:ext>
    </p:extLst>
  </p:cSld>
  <p:clrMap bg1="lt1" tx1="dk1" bg2="lt2" tx2="dk2" accent1="accent1" accent2="accent2" accent3="accent3" accent4="accent4" accent5="accent5" accent6="accent6" hlink="hlink" folHlink="folHlink"/>
  <p:sldLayoutIdLst>
    <p:sldLayoutId id="2147483661" r:id="rId1"/>
    <p:sldLayoutId id="2147483662" r:id="rId2"/>
  </p:sldLayoutIdLst>
  <p:hf hdr="0" ftr="0" dt="0"/>
  <p:txStyles>
    <p:titleStyle>
      <a:lvl1pPr algn="l" defTabSz="914400" rtl="0" eaLnBrk="1" latinLnBrk="0" hangingPunct="1">
        <a:spcBef>
          <a:spcPct val="0"/>
        </a:spcBef>
        <a:buNone/>
        <a:defRPr sz="3200" b="0" i="0" u="none"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400" kern="1200">
          <a:solidFill>
            <a:schemeClr val="accent1">
              <a:lumMod val="75000"/>
            </a:schemeClr>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accent1">
              <a:lumMod val="75000"/>
            </a:schemeClr>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accent1">
              <a:lumMod val="75000"/>
            </a:schemeClr>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400" kern="1200">
          <a:solidFill>
            <a:schemeClr val="accent1">
              <a:lumMod val="75000"/>
            </a:schemeClr>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400" kern="1200">
          <a:solidFill>
            <a:schemeClr val="accent1">
              <a:lumMod val="75000"/>
            </a:schemeClr>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ecfr.gov/current/title-38/chapter-I/part-3/subpart-A/subject-group-ECFRa6cd81dd03d3544/section-3.1010"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a6cd81dd03d3544/section-3.1010"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vaww.vrm.km.va.gov/system/templates/selfservice/va_kanew/help/agent/locale/en-US/portal/554400000001034/topic/554400000020013/Chapter-03-Accrued-and-Substitution"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vaww.vrm.km.va.gov/system/templates/selfservice/va_kanew/help/agent/locale/en-US/portal/554400000001034/topic/554400000020013/Chapter-03-Accrued-and-Substitution"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ecfr.gov/current/title-38/chapter-I/part-3/subpart-A/subject-group-ECFRa6cd81dd03d3544/section-3.1010" TargetMode="External"/><Relationship Id="rId7" Type="http://schemas.openxmlformats.org/officeDocument/2006/relationships/hyperlink" Target="https://vaww.vrm.km.va.gov/system/templates/selfservice/va_kanew/help/agent/locale/en-US/portal/554400000001034/content/554400000174873/M21-1-Part-II-Subpart-iii-Chapter-2-Section-A-Intent-to-File-ITF" TargetMode="External"/><Relationship Id="rId2" Type="http://schemas.openxmlformats.org/officeDocument/2006/relationships/hyperlink" Target="https://vaww.vrm.km.va.gov/system/templates/selfservice/va_kanew/help/agent/locale/en-US/portal/554400000001034/topic/554400000020013/Chapter-03-Accrued-and-Substitution" TargetMode="External"/><Relationship Id="rId1" Type="http://schemas.openxmlformats.org/officeDocument/2006/relationships/slideLayout" Target="../slideLayouts/slideLayout2.xml"/><Relationship Id="rId6" Type="http://schemas.openxmlformats.org/officeDocument/2006/relationships/hyperlink" Target="https://vaww.vrm.km.va.gov/system/templates/selfservice/va_kanew/help/agent/locale/en-US/portal/554400000001034/content/554400000181474/M21-1-Part-I-Subpart-i-Chapter-1-Section-A-Description-and-General-Information-on-Duty-to-Notify-and-Duty-to-Assist" TargetMode="External"/><Relationship Id="rId5" Type="http://schemas.openxmlformats.org/officeDocument/2006/relationships/hyperlink" Target="https://vaww.vrm.km.va.gov/system/templates/selfservice/va_kanew/help/agent/locale/en-US/portal/554400000001034/content/554400000175203/M21-1-Part-XII-Subpart-i-Chapter-1-Section-B-Common-Dependency-and-Indemnity-Compensation-DIC-Processing-Issues" TargetMode="External"/><Relationship Id="rId4" Type="http://schemas.openxmlformats.org/officeDocument/2006/relationships/hyperlink" Target="https://vaww.vrm.km.va.gov/system/templates/selfservice/va_kanew/help/agent/locale/en-US/portal/554400000001034/content/554400000014119/M21-1-Part-III-Subpart-ii-Chapter-2-Section-B-Procedures-for-Obtaining-Service-Treatment-Records-STRs" TargetMode="External"/></Relationships>
</file>

<file path=ppt/slides/_rels/slide3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apps.gov.powerapps.us/play/e/default-e95f1b23-abaf-45ee-821d-b7ab251ab3bf/a/020fd6a3-0920-4fdd-aa7f-b2738264218e?tenantId=e95f1b23-abaf-45ee-821d-b7ab251ab3bf&amp;hint=3033d727-bd9a-4996-ad9e-1dbd7ed2be3c&amp;sourcetime=1727559607348&amp;source=portal"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vbaw.vba.va.gov/bl/21/PACT%20Act%20Implementation%20SOP.pdf" TargetMode="External"/><Relationship Id="rId2" Type="http://schemas.openxmlformats.org/officeDocument/2006/relationships/hyperlink" Target="https://vaww.vrm.km.va.gov/system/templates/selfservice/va_kanew/help/agent/locale/en-US/portal/554400000001034/topic/554400000021012/Chapter-01-Authorization-Issues" TargetMode="External"/><Relationship Id="rId1" Type="http://schemas.openxmlformats.org/officeDocument/2006/relationships/slideLayout" Target="../slideLayouts/slideLayout2.xml"/><Relationship Id="rId4" Type="http://schemas.openxmlformats.org/officeDocument/2006/relationships/hyperlink" Target="https://vbaw.vba.va.gov/USB/letters/2024/20-24-06.pdf"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D224C-5820-4641-92F9-4891BAC06CCB}"/>
              </a:ext>
            </a:extLst>
          </p:cNvPr>
          <p:cNvSpPr>
            <a:spLocks noGrp="1"/>
          </p:cNvSpPr>
          <p:nvPr>
            <p:ph type="ctrTitle"/>
          </p:nvPr>
        </p:nvSpPr>
        <p:spPr>
          <a:xfrm>
            <a:off x="2590800" y="2092880"/>
            <a:ext cx="6553200" cy="1150834"/>
          </a:xfrm>
        </p:spPr>
        <p:txBody>
          <a:bodyPr>
            <a:noAutofit/>
          </a:bodyPr>
          <a:lstStyle/>
          <a:p>
            <a:r>
              <a:rPr lang="en-US" sz="2800"/>
              <a:t>PACT Act Effect on Burial Claims, Accrued Claims, and Supplemental Claims</a:t>
            </a:r>
          </a:p>
        </p:txBody>
      </p:sp>
      <p:sp>
        <p:nvSpPr>
          <p:cNvPr id="8" name="TextBox 7">
            <a:extLst>
              <a:ext uri="{FF2B5EF4-FFF2-40B4-BE49-F238E27FC236}">
                <a16:creationId xmlns:a16="http://schemas.microsoft.com/office/drawing/2014/main" id="{03E17F3A-5E17-47FB-A80C-C76E7F4D4A65}"/>
              </a:ext>
            </a:extLst>
          </p:cNvPr>
          <p:cNvSpPr txBox="1"/>
          <p:nvPr/>
        </p:nvSpPr>
        <p:spPr>
          <a:xfrm>
            <a:off x="2590800" y="6409402"/>
            <a:ext cx="5122751" cy="369332"/>
          </a:xfrm>
          <a:prstGeom prst="rect">
            <a:avLst/>
          </a:prstGeom>
          <a:noFill/>
        </p:spPr>
        <p:txBody>
          <a:bodyPr wrap="square" rtlCol="0">
            <a:spAutoFit/>
          </a:bodyPr>
          <a:lstStyle/>
          <a:p>
            <a:pPr marL="0" indent="0" algn="ctr">
              <a:buFont typeface="Arial" panose="020B0604020202020204" pitchFamily="34" charset="0"/>
              <a:buNone/>
            </a:pPr>
            <a:r>
              <a:rPr lang="en-US" sz="1800">
                <a:solidFill>
                  <a:schemeClr val="bg1"/>
                </a:solidFill>
              </a:rPr>
              <a:t>Pension and Fiduciary Service | May 2025</a:t>
            </a:r>
          </a:p>
        </p:txBody>
      </p:sp>
    </p:spTree>
    <p:extLst>
      <p:ext uri="{BB962C8B-B14F-4D97-AF65-F5344CB8AC3E}">
        <p14:creationId xmlns:p14="http://schemas.microsoft.com/office/powerpoint/2010/main" val="218073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83FA85AD-A987-4E2D-8EF7-9C59ED4BC175}"/>
              </a:ext>
            </a:extLst>
          </p:cNvPr>
          <p:cNvGraphicFramePr>
            <a:graphicFrameLocks noGrp="1"/>
          </p:cNvGraphicFramePr>
          <p:nvPr>
            <p:ph idx="1"/>
            <p:extLst>
              <p:ext uri="{D42A27DB-BD31-4B8C-83A1-F6EECF244321}">
                <p14:modId xmlns:p14="http://schemas.microsoft.com/office/powerpoint/2010/main" val="3499879818"/>
              </p:ext>
            </p:extLst>
          </p:nvPr>
        </p:nvGraphicFramePr>
        <p:xfrm>
          <a:off x="367553" y="1145707"/>
          <a:ext cx="8229600" cy="3200400"/>
        </p:xfrm>
        <a:graphic>
          <a:graphicData uri="http://schemas.openxmlformats.org/drawingml/2006/table">
            <a:tbl>
              <a:tblPr firstRow="1" bandRow="1">
                <a:tableStyleId>{5C22544A-7EE6-4342-B048-85BDC9FD1C3A}</a:tableStyleId>
              </a:tblPr>
              <a:tblGrid>
                <a:gridCol w="774071">
                  <a:extLst>
                    <a:ext uri="{9D8B030D-6E8A-4147-A177-3AD203B41FA5}">
                      <a16:colId xmlns:a16="http://schemas.microsoft.com/office/drawing/2014/main" val="3814217362"/>
                    </a:ext>
                  </a:extLst>
                </a:gridCol>
                <a:gridCol w="2381062">
                  <a:extLst>
                    <a:ext uri="{9D8B030D-6E8A-4147-A177-3AD203B41FA5}">
                      <a16:colId xmlns:a16="http://schemas.microsoft.com/office/drawing/2014/main" val="3474298546"/>
                    </a:ext>
                  </a:extLst>
                </a:gridCol>
                <a:gridCol w="5074467">
                  <a:extLst>
                    <a:ext uri="{9D8B030D-6E8A-4147-A177-3AD203B41FA5}">
                      <a16:colId xmlns:a16="http://schemas.microsoft.com/office/drawing/2014/main" val="4086750976"/>
                    </a:ext>
                  </a:extLst>
                </a:gridCol>
              </a:tblGrid>
              <a:tr h="370840">
                <a:tc>
                  <a:txBody>
                    <a:bodyPr/>
                    <a:lstStyle/>
                    <a:p>
                      <a:r>
                        <a:rPr lang="en-US"/>
                        <a:t>EP</a:t>
                      </a:r>
                    </a:p>
                  </a:txBody>
                  <a:tcPr/>
                </a:tc>
                <a:tc>
                  <a:txBody>
                    <a:bodyPr/>
                    <a:lstStyle/>
                    <a:p>
                      <a:r>
                        <a:rPr lang="en-US"/>
                        <a:t>Use this EP for a PACT Act related claim for:</a:t>
                      </a:r>
                    </a:p>
                  </a:txBody>
                  <a:tcPr/>
                </a:tc>
                <a:tc>
                  <a:txBody>
                    <a:bodyPr/>
                    <a:lstStyle/>
                    <a:p>
                      <a:pPr marL="0" indent="0">
                        <a:buFont typeface="Arial" panose="020B0604020202020204" pitchFamily="34" charset="0"/>
                        <a:buNone/>
                      </a:pPr>
                      <a:r>
                        <a:rPr lang="en-US"/>
                        <a:t>The applied special issue should be:</a:t>
                      </a:r>
                    </a:p>
                  </a:txBody>
                  <a:tcPr/>
                </a:tc>
                <a:extLst>
                  <a:ext uri="{0D108BD9-81ED-4DB2-BD59-A6C34878D82A}">
                    <a16:rowId xmlns:a16="http://schemas.microsoft.com/office/drawing/2014/main" val="1972305165"/>
                  </a:ext>
                </a:extLst>
              </a:tr>
              <a:tr h="370840">
                <a:tc>
                  <a:txBody>
                    <a:bodyPr/>
                    <a:lstStyle/>
                    <a:p>
                      <a:r>
                        <a:rPr lang="en-US">
                          <a:solidFill>
                            <a:schemeClr val="accent1">
                              <a:lumMod val="75000"/>
                            </a:schemeClr>
                          </a:solidFill>
                        </a:rPr>
                        <a:t>160</a:t>
                      </a:r>
                    </a:p>
                  </a:txBody>
                  <a:tcPr/>
                </a:tc>
                <a:tc>
                  <a:txBody>
                    <a:bodyPr/>
                    <a:lstStyle/>
                    <a:p>
                      <a:r>
                        <a:rPr lang="en-US" dirty="0">
                          <a:solidFill>
                            <a:schemeClr val="accent1">
                              <a:lumMod val="75000"/>
                            </a:schemeClr>
                          </a:solidFill>
                        </a:rPr>
                        <a:t>SC burial allowance</a:t>
                      </a:r>
                    </a:p>
                  </a:txBody>
                  <a:tcPr/>
                </a:tc>
                <a:tc>
                  <a:txBody>
                    <a:bodyPr/>
                    <a:lstStyle/>
                    <a:p>
                      <a:r>
                        <a:rPr lang="en-US" sz="1800" b="0" i="0" kern="1200" dirty="0">
                          <a:solidFill>
                            <a:schemeClr val="accent1">
                              <a:lumMod val="75000"/>
                            </a:schemeClr>
                          </a:solidFill>
                          <a:effectLst/>
                          <a:latin typeface="+mn-lt"/>
                          <a:ea typeface="+mn-ea"/>
                          <a:cs typeface="+mn-cs"/>
                        </a:rPr>
                        <a:t>•Use the </a:t>
                      </a:r>
                      <a:r>
                        <a:rPr lang="en-US" sz="1800" b="1" i="0" kern="1200" dirty="0">
                          <a:solidFill>
                            <a:schemeClr val="accent1">
                              <a:lumMod val="75000"/>
                            </a:schemeClr>
                          </a:solidFill>
                          <a:effectLst/>
                          <a:latin typeface="+mn-lt"/>
                          <a:ea typeface="+mn-ea"/>
                          <a:cs typeface="+mn-cs"/>
                        </a:rPr>
                        <a:t>PACT special issue</a:t>
                      </a:r>
                      <a:r>
                        <a:rPr lang="en-US" sz="1800" b="0" i="0" kern="1200" dirty="0">
                          <a:solidFill>
                            <a:schemeClr val="accent1">
                              <a:lumMod val="75000"/>
                            </a:schemeClr>
                          </a:solidFill>
                          <a:effectLst/>
                          <a:latin typeface="+mn-lt"/>
                          <a:ea typeface="+mn-ea"/>
                          <a:cs typeface="+mn-cs"/>
                        </a:rPr>
                        <a:t>, applied to the appropriate contention,</a:t>
                      </a:r>
                    </a:p>
                    <a:p>
                      <a:r>
                        <a:rPr lang="en-US" sz="1800" b="0" i="0" kern="1200" dirty="0">
                          <a:solidFill>
                            <a:schemeClr val="accent1">
                              <a:lumMod val="75000"/>
                            </a:schemeClr>
                          </a:solidFill>
                          <a:effectLst/>
                          <a:latin typeface="+mn-lt"/>
                          <a:ea typeface="+mn-ea"/>
                          <a:cs typeface="+mn-cs"/>
                        </a:rPr>
                        <a:t>OR</a:t>
                      </a:r>
                    </a:p>
                    <a:p>
                      <a:r>
                        <a:rPr lang="en-US" sz="1800" b="0" i="0" kern="1200" dirty="0">
                          <a:solidFill>
                            <a:schemeClr val="accent1">
                              <a:lumMod val="75000"/>
                            </a:schemeClr>
                          </a:solidFill>
                          <a:effectLst/>
                          <a:latin typeface="+mn-lt"/>
                          <a:ea typeface="+mn-ea"/>
                          <a:cs typeface="+mn-cs"/>
                        </a:rPr>
                        <a:t>•In instances where (SC burial is being addressed as a result of a grant of DIC benefits by reevaluation, the </a:t>
                      </a:r>
                      <a:r>
                        <a:rPr lang="en-US" sz="1800" b="1" i="0" kern="1200" dirty="0">
                          <a:solidFill>
                            <a:schemeClr val="accent1">
                              <a:lumMod val="75000"/>
                            </a:schemeClr>
                          </a:solidFill>
                          <a:effectLst/>
                          <a:latin typeface="+mn-lt"/>
                          <a:ea typeface="+mn-ea"/>
                          <a:cs typeface="+mn-cs"/>
                        </a:rPr>
                        <a:t>PACT ACT DIC Reevaluation special issue</a:t>
                      </a:r>
                      <a:r>
                        <a:rPr lang="en-US" sz="1800" b="0" i="0" kern="1200" dirty="0">
                          <a:solidFill>
                            <a:schemeClr val="accent1">
                              <a:lumMod val="75000"/>
                            </a:schemeClr>
                          </a:solidFill>
                          <a:effectLst/>
                          <a:latin typeface="+mn-lt"/>
                          <a:ea typeface="+mn-ea"/>
                          <a:cs typeface="+mn-cs"/>
                        </a:rPr>
                        <a:t> should be used in lieu of the </a:t>
                      </a:r>
                      <a:r>
                        <a:rPr lang="en-US" sz="1800" b="1" i="0" kern="1200" dirty="0">
                          <a:solidFill>
                            <a:schemeClr val="accent1">
                              <a:lumMod val="75000"/>
                            </a:schemeClr>
                          </a:solidFill>
                          <a:effectLst/>
                          <a:latin typeface="+mn-lt"/>
                          <a:ea typeface="+mn-ea"/>
                          <a:cs typeface="+mn-cs"/>
                        </a:rPr>
                        <a:t>PACT special issue</a:t>
                      </a:r>
                      <a:r>
                        <a:rPr lang="en-US" sz="1800" b="0" i="0" kern="1200" dirty="0">
                          <a:solidFill>
                            <a:schemeClr val="accent1">
                              <a:lumMod val="75000"/>
                            </a:schemeClr>
                          </a:solidFill>
                          <a:effectLst/>
                          <a:latin typeface="+mn-lt"/>
                          <a:ea typeface="+mn-ea"/>
                          <a:cs typeface="+mn-cs"/>
                        </a:rPr>
                        <a:t>.</a:t>
                      </a:r>
                      <a:endParaRPr lang="en-US" dirty="0">
                        <a:solidFill>
                          <a:schemeClr val="accent1">
                            <a:lumMod val="75000"/>
                          </a:schemeClr>
                        </a:solidFill>
                      </a:endParaRPr>
                    </a:p>
                  </a:txBody>
                  <a:tcPr/>
                </a:tc>
                <a:extLst>
                  <a:ext uri="{0D108BD9-81ED-4DB2-BD59-A6C34878D82A}">
                    <a16:rowId xmlns:a16="http://schemas.microsoft.com/office/drawing/2014/main" val="494844166"/>
                  </a:ext>
                </a:extLst>
              </a:tr>
            </a:tbl>
          </a:graphicData>
        </a:graphic>
      </p:graphicFrame>
      <p:sp>
        <p:nvSpPr>
          <p:cNvPr id="3" name="Slide Number Placeholder 2">
            <a:extLst>
              <a:ext uri="{FF2B5EF4-FFF2-40B4-BE49-F238E27FC236}">
                <a16:creationId xmlns:a16="http://schemas.microsoft.com/office/drawing/2014/main" id="{C8FE75FE-C652-4DDF-A218-9DC7CB2EFC23}"/>
              </a:ext>
            </a:extLst>
          </p:cNvPr>
          <p:cNvSpPr>
            <a:spLocks noGrp="1"/>
          </p:cNvSpPr>
          <p:nvPr>
            <p:ph type="sldNum" sz="quarter" idx="12"/>
          </p:nvPr>
        </p:nvSpPr>
        <p:spPr/>
        <p:txBody>
          <a:bodyPr/>
          <a:lstStyle/>
          <a:p>
            <a:fld id="{31640669-3FD2-4B34-9A2D-584949EF09F8}" type="slidenum">
              <a:rPr lang="en-US" smtClean="0"/>
              <a:pPr/>
              <a:t>10</a:t>
            </a:fld>
            <a:endParaRPr lang="en-US"/>
          </a:p>
        </p:txBody>
      </p:sp>
      <p:sp>
        <p:nvSpPr>
          <p:cNvPr id="4" name="Title 3">
            <a:extLst>
              <a:ext uri="{FF2B5EF4-FFF2-40B4-BE49-F238E27FC236}">
                <a16:creationId xmlns:a16="http://schemas.microsoft.com/office/drawing/2014/main" id="{F96596B9-FBD6-45CF-B8EE-E2D7314B1B20}"/>
              </a:ext>
            </a:extLst>
          </p:cNvPr>
          <p:cNvSpPr>
            <a:spLocks noGrp="1"/>
          </p:cNvSpPr>
          <p:nvPr>
            <p:ph type="title"/>
          </p:nvPr>
        </p:nvSpPr>
        <p:spPr/>
        <p:txBody>
          <a:bodyPr/>
          <a:lstStyle/>
          <a:p>
            <a:r>
              <a:rPr lang="en-US"/>
              <a:t>Burial Claims End Products and Special Issues</a:t>
            </a:r>
          </a:p>
        </p:txBody>
      </p:sp>
      <p:sp>
        <p:nvSpPr>
          <p:cNvPr id="2" name="TextBox 1">
            <a:extLst>
              <a:ext uri="{FF2B5EF4-FFF2-40B4-BE49-F238E27FC236}">
                <a16:creationId xmlns:a16="http://schemas.microsoft.com/office/drawing/2014/main" id="{4D3BA9F3-40E2-9EFB-B615-50FAB80FD5FF}"/>
              </a:ext>
            </a:extLst>
          </p:cNvPr>
          <p:cNvSpPr txBox="1"/>
          <p:nvPr/>
        </p:nvSpPr>
        <p:spPr>
          <a:xfrm>
            <a:off x="161366" y="4831140"/>
            <a:ext cx="8982634" cy="1200329"/>
          </a:xfrm>
          <a:prstGeom prst="rect">
            <a:avLst/>
          </a:prstGeom>
          <a:noFill/>
        </p:spPr>
        <p:txBody>
          <a:bodyPr wrap="square" rtlCol="0">
            <a:spAutoFit/>
          </a:bodyPr>
          <a:lstStyle/>
          <a:p>
            <a:r>
              <a:rPr lang="en-US" sz="2400" dirty="0">
                <a:solidFill>
                  <a:schemeClr val="tx2"/>
                </a:solidFill>
              </a:rPr>
              <a:t>Unless otherwise specified in the SOP, claim establishment for PACT Act-related survivor claims should align with end product (EP) controls as outlined in M21-4, Appendix B and C.</a:t>
            </a:r>
          </a:p>
        </p:txBody>
      </p:sp>
    </p:spTree>
    <p:extLst>
      <p:ext uri="{BB962C8B-B14F-4D97-AF65-F5344CB8AC3E}">
        <p14:creationId xmlns:p14="http://schemas.microsoft.com/office/powerpoint/2010/main" val="30236025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C817453-B7B4-30DE-3281-7A5D4B3BCD63}"/>
              </a:ext>
            </a:extLst>
          </p:cNvPr>
          <p:cNvSpPr>
            <a:spLocks noGrp="1"/>
          </p:cNvSpPr>
          <p:nvPr>
            <p:ph idx="1"/>
          </p:nvPr>
        </p:nvSpPr>
        <p:spPr>
          <a:xfrm>
            <a:off x="376518" y="1254805"/>
            <a:ext cx="8229600" cy="4620121"/>
          </a:xfrm>
        </p:spPr>
        <p:txBody>
          <a:bodyPr>
            <a:normAutofit lnSpcReduction="10000"/>
          </a:bodyPr>
          <a:lstStyle/>
          <a:p>
            <a:pPr marL="0" indent="0">
              <a:buNone/>
            </a:pPr>
            <a:r>
              <a:rPr lang="en-US" dirty="0"/>
              <a:t>The VA receives a claim for service-connected burial benefits. The application materials were reviewed and found valid. The Veteran was not service-connected for any disabilities, and there was no claim pending at the time of the Veteran’s death. The evidence of record shows that the Veteran’s cause of death was hypertension. Although the Veteran served during the Vietnam Era, service in the Republic of Vietnam (RVN) is not verified, and development is required.</a:t>
            </a:r>
          </a:p>
          <a:p>
            <a:pPr lvl="1">
              <a:buFont typeface="Arial" panose="020B0604020202020204" pitchFamily="34" charset="0"/>
              <a:buChar char="•"/>
            </a:pPr>
            <a:r>
              <a:rPr lang="en-US" dirty="0"/>
              <a:t>What EP should be established for this claim?</a:t>
            </a:r>
          </a:p>
          <a:p>
            <a:pPr lvl="1">
              <a:buFont typeface="Arial" panose="020B0604020202020204" pitchFamily="34" charset="0"/>
              <a:buChar char="•"/>
            </a:pPr>
            <a:r>
              <a:rPr lang="en-US" dirty="0"/>
              <a:t>Is a special issue required?  </a:t>
            </a:r>
          </a:p>
          <a:p>
            <a:pPr lvl="1">
              <a:buFont typeface="Arial" panose="020B0604020202020204" pitchFamily="34" charset="0"/>
              <a:buChar char="•"/>
            </a:pPr>
            <a:r>
              <a:rPr lang="en-US" dirty="0"/>
              <a:t>If yes, what special issue should be used?</a:t>
            </a:r>
          </a:p>
          <a:p>
            <a:pPr lvl="1"/>
            <a:endParaRPr lang="en-US" dirty="0"/>
          </a:p>
        </p:txBody>
      </p:sp>
      <p:sp>
        <p:nvSpPr>
          <p:cNvPr id="3" name="Slide Number Placeholder 2">
            <a:extLst>
              <a:ext uri="{FF2B5EF4-FFF2-40B4-BE49-F238E27FC236}">
                <a16:creationId xmlns:a16="http://schemas.microsoft.com/office/drawing/2014/main" id="{A8A6387A-2AC9-9E07-5E2F-4385E2418DA4}"/>
              </a:ext>
            </a:extLst>
          </p:cNvPr>
          <p:cNvSpPr>
            <a:spLocks noGrp="1"/>
          </p:cNvSpPr>
          <p:nvPr>
            <p:ph type="sldNum" sz="quarter" idx="12"/>
          </p:nvPr>
        </p:nvSpPr>
        <p:spPr/>
        <p:txBody>
          <a:bodyPr/>
          <a:lstStyle/>
          <a:p>
            <a:fld id="{31640669-3FD2-4B34-9A2D-584949EF09F8}" type="slidenum">
              <a:rPr lang="en-US" smtClean="0"/>
              <a:pPr/>
              <a:t>11</a:t>
            </a:fld>
            <a:endParaRPr lang="en-US"/>
          </a:p>
        </p:txBody>
      </p:sp>
      <p:sp>
        <p:nvSpPr>
          <p:cNvPr id="4" name="Title 3">
            <a:extLst>
              <a:ext uri="{FF2B5EF4-FFF2-40B4-BE49-F238E27FC236}">
                <a16:creationId xmlns:a16="http://schemas.microsoft.com/office/drawing/2014/main" id="{F4E61502-6EAB-BB45-648E-D73FEF13754D}"/>
              </a:ext>
            </a:extLst>
          </p:cNvPr>
          <p:cNvSpPr>
            <a:spLocks noGrp="1"/>
          </p:cNvSpPr>
          <p:nvPr>
            <p:ph type="title"/>
          </p:nvPr>
        </p:nvSpPr>
        <p:spPr/>
        <p:txBody>
          <a:bodyPr/>
          <a:lstStyle/>
          <a:p>
            <a:r>
              <a:rPr lang="en-US"/>
              <a:t>Scenario One</a:t>
            </a:r>
          </a:p>
        </p:txBody>
      </p:sp>
    </p:spTree>
    <p:extLst>
      <p:ext uri="{BB962C8B-B14F-4D97-AF65-F5344CB8AC3E}">
        <p14:creationId xmlns:p14="http://schemas.microsoft.com/office/powerpoint/2010/main" val="18222270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C817453-B7B4-30DE-3281-7A5D4B3BCD63}"/>
              </a:ext>
            </a:extLst>
          </p:cNvPr>
          <p:cNvSpPr>
            <a:spLocks noGrp="1"/>
          </p:cNvSpPr>
          <p:nvPr>
            <p:ph idx="1"/>
          </p:nvPr>
        </p:nvSpPr>
        <p:spPr>
          <a:xfrm>
            <a:off x="206188" y="1254805"/>
            <a:ext cx="8229600" cy="4620121"/>
          </a:xfrm>
        </p:spPr>
        <p:txBody>
          <a:bodyPr>
            <a:normAutofit/>
          </a:bodyPr>
          <a:lstStyle/>
          <a:p>
            <a:pPr lvl="1">
              <a:buFont typeface="Arial" panose="020B0604020202020204" pitchFamily="34" charset="0"/>
              <a:buChar char="•"/>
            </a:pPr>
            <a:r>
              <a:rPr lang="en-US"/>
              <a:t>What EP should be established for this claim?</a:t>
            </a:r>
          </a:p>
          <a:p>
            <a:pPr lvl="2"/>
            <a:r>
              <a:rPr lang="en-US"/>
              <a:t>An EP 160 should be established.</a:t>
            </a:r>
          </a:p>
          <a:p>
            <a:pPr lvl="1">
              <a:buFont typeface="Arial" panose="020B0604020202020204" pitchFamily="34" charset="0"/>
              <a:buChar char="•"/>
            </a:pPr>
            <a:r>
              <a:rPr lang="en-US"/>
              <a:t>Is a special issue required?</a:t>
            </a:r>
          </a:p>
          <a:p>
            <a:pPr lvl="2"/>
            <a:r>
              <a:rPr lang="en-US"/>
              <a:t>Yes, the PACT special issue is required  </a:t>
            </a:r>
          </a:p>
          <a:p>
            <a:pPr lvl="1">
              <a:buFont typeface="Arial" panose="020B0604020202020204" pitchFamily="34" charset="0"/>
              <a:buChar char="•"/>
            </a:pPr>
            <a:r>
              <a:rPr lang="en-US"/>
              <a:t>If yes, which special issue should be used?</a:t>
            </a:r>
          </a:p>
          <a:p>
            <a:pPr lvl="2"/>
            <a:r>
              <a:rPr lang="en-US"/>
              <a:t>The PACT special issue should be applied.</a:t>
            </a:r>
          </a:p>
          <a:p>
            <a:pPr lvl="1"/>
            <a:endParaRPr lang="en-US"/>
          </a:p>
        </p:txBody>
      </p:sp>
      <p:sp>
        <p:nvSpPr>
          <p:cNvPr id="3" name="Slide Number Placeholder 2">
            <a:extLst>
              <a:ext uri="{FF2B5EF4-FFF2-40B4-BE49-F238E27FC236}">
                <a16:creationId xmlns:a16="http://schemas.microsoft.com/office/drawing/2014/main" id="{A8A6387A-2AC9-9E07-5E2F-4385E2418DA4}"/>
              </a:ext>
            </a:extLst>
          </p:cNvPr>
          <p:cNvSpPr>
            <a:spLocks noGrp="1"/>
          </p:cNvSpPr>
          <p:nvPr>
            <p:ph type="sldNum" sz="quarter" idx="12"/>
          </p:nvPr>
        </p:nvSpPr>
        <p:spPr/>
        <p:txBody>
          <a:bodyPr/>
          <a:lstStyle/>
          <a:p>
            <a:fld id="{31640669-3FD2-4B34-9A2D-584949EF09F8}" type="slidenum">
              <a:rPr lang="en-US" smtClean="0"/>
              <a:pPr/>
              <a:t>12</a:t>
            </a:fld>
            <a:endParaRPr lang="en-US"/>
          </a:p>
        </p:txBody>
      </p:sp>
      <p:sp>
        <p:nvSpPr>
          <p:cNvPr id="4" name="Title 3">
            <a:extLst>
              <a:ext uri="{FF2B5EF4-FFF2-40B4-BE49-F238E27FC236}">
                <a16:creationId xmlns:a16="http://schemas.microsoft.com/office/drawing/2014/main" id="{F4E61502-6EAB-BB45-648E-D73FEF13754D}"/>
              </a:ext>
            </a:extLst>
          </p:cNvPr>
          <p:cNvSpPr>
            <a:spLocks noGrp="1"/>
          </p:cNvSpPr>
          <p:nvPr>
            <p:ph type="title"/>
          </p:nvPr>
        </p:nvSpPr>
        <p:spPr/>
        <p:txBody>
          <a:bodyPr/>
          <a:lstStyle/>
          <a:p>
            <a:r>
              <a:rPr lang="en-US"/>
              <a:t>Scenario One Response </a:t>
            </a:r>
          </a:p>
        </p:txBody>
      </p:sp>
    </p:spTree>
    <p:extLst>
      <p:ext uri="{BB962C8B-B14F-4D97-AF65-F5344CB8AC3E}">
        <p14:creationId xmlns:p14="http://schemas.microsoft.com/office/powerpoint/2010/main" val="17803433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6FA76B-50FB-D6F2-A0B4-83CE7A6DA330}"/>
              </a:ext>
            </a:extLst>
          </p:cNvPr>
          <p:cNvSpPr>
            <a:spLocks noGrp="1"/>
          </p:cNvSpPr>
          <p:nvPr>
            <p:ph idx="1"/>
          </p:nvPr>
        </p:nvSpPr>
        <p:spPr/>
        <p:txBody>
          <a:bodyPr>
            <a:normAutofit/>
          </a:bodyPr>
          <a:lstStyle/>
          <a:p>
            <a:pPr algn="l"/>
            <a:r>
              <a:rPr lang="en-US" b="1">
                <a:solidFill>
                  <a:schemeClr val="tx2"/>
                </a:solidFill>
                <a:effectLst/>
                <a:latin typeface="arial" panose="020B0604020202020204" pitchFamily="34" charset="0"/>
              </a:rPr>
              <a:t>Accrued benefits</a:t>
            </a:r>
            <a:r>
              <a:rPr lang="en-US" b="0">
                <a:solidFill>
                  <a:schemeClr val="tx2"/>
                </a:solidFill>
                <a:effectLst/>
                <a:latin typeface="arial" panose="020B0604020202020204" pitchFamily="34" charset="0"/>
              </a:rPr>
              <a:t> </a:t>
            </a:r>
            <a:r>
              <a:rPr lang="en-US" b="0" i="0">
                <a:solidFill>
                  <a:schemeClr val="tx2"/>
                </a:solidFill>
                <a:effectLst/>
                <a:latin typeface="arial" panose="020B0604020202020204" pitchFamily="34" charset="0"/>
              </a:rPr>
              <a:t>are benefits that were due to the beneficiary but were not paid prior to their death.</a:t>
            </a:r>
          </a:p>
          <a:p>
            <a:pPr marL="0" indent="0" algn="l">
              <a:buNone/>
            </a:pPr>
            <a:endParaRPr lang="en-US" b="0" i="0">
              <a:solidFill>
                <a:schemeClr val="tx2"/>
              </a:solidFill>
              <a:effectLst/>
              <a:latin typeface="arial" panose="020B0604020202020204" pitchFamily="34" charset="0"/>
            </a:endParaRPr>
          </a:p>
          <a:p>
            <a:pPr algn="l"/>
            <a:r>
              <a:rPr lang="en-US" b="1">
                <a:solidFill>
                  <a:schemeClr val="tx2"/>
                </a:solidFill>
                <a:effectLst/>
                <a:latin typeface="Arial" panose="020B0604020202020204" pitchFamily="34" charset="0"/>
              </a:rPr>
              <a:t>Substitution</a:t>
            </a:r>
            <a:r>
              <a:rPr lang="en-US" b="1" i="1">
                <a:solidFill>
                  <a:schemeClr val="tx2"/>
                </a:solidFill>
                <a:effectLst/>
                <a:latin typeface="Arial" panose="020B0604020202020204" pitchFamily="34" charset="0"/>
              </a:rPr>
              <a:t> </a:t>
            </a:r>
            <a:r>
              <a:rPr lang="en-US" b="0" i="0">
                <a:solidFill>
                  <a:schemeClr val="tx2"/>
                </a:solidFill>
                <a:effectLst/>
                <a:latin typeface="Arial" panose="020B0604020202020204" pitchFamily="34" charset="0"/>
              </a:rPr>
              <a:t>is the right of a living person to submit additional evidence in support of a deceased claimant’s pending claim, request for decision review, or appeal of a decision. </a:t>
            </a:r>
            <a:endParaRPr lang="en-US" b="0" i="0">
              <a:solidFill>
                <a:schemeClr val="tx2"/>
              </a:solidFill>
              <a:effectLst/>
              <a:latin typeface="Helvetica Neue"/>
            </a:endParaRPr>
          </a:p>
          <a:p>
            <a:pPr marL="0" indent="0" algn="l">
              <a:buNone/>
            </a:pPr>
            <a:endParaRPr lang="en-US" b="0" i="0">
              <a:solidFill>
                <a:srgbClr val="000000"/>
              </a:solidFill>
              <a:effectLst/>
              <a:latin typeface="Helvetica Neue"/>
            </a:endParaRPr>
          </a:p>
          <a:p>
            <a:pPr algn="l"/>
            <a:endParaRPr lang="en-US" b="0" i="0">
              <a:solidFill>
                <a:schemeClr val="tx2"/>
              </a:solidFill>
              <a:effectLst/>
              <a:latin typeface="arial" panose="020B0604020202020204" pitchFamily="34" charset="0"/>
            </a:endParaRPr>
          </a:p>
        </p:txBody>
      </p:sp>
      <p:sp>
        <p:nvSpPr>
          <p:cNvPr id="3" name="Slide Number Placeholder 2">
            <a:extLst>
              <a:ext uri="{FF2B5EF4-FFF2-40B4-BE49-F238E27FC236}">
                <a16:creationId xmlns:a16="http://schemas.microsoft.com/office/drawing/2014/main" id="{72EF133F-28CA-F632-49B1-3D3E63AF1110}"/>
              </a:ext>
            </a:extLst>
          </p:cNvPr>
          <p:cNvSpPr>
            <a:spLocks noGrp="1"/>
          </p:cNvSpPr>
          <p:nvPr>
            <p:ph type="sldNum" sz="quarter" idx="12"/>
          </p:nvPr>
        </p:nvSpPr>
        <p:spPr/>
        <p:txBody>
          <a:bodyPr/>
          <a:lstStyle/>
          <a:p>
            <a:fld id="{31640669-3FD2-4B34-9A2D-584949EF09F8}" type="slidenum">
              <a:rPr lang="en-US" smtClean="0"/>
              <a:pPr/>
              <a:t>13</a:t>
            </a:fld>
            <a:endParaRPr lang="en-US"/>
          </a:p>
        </p:txBody>
      </p:sp>
      <p:sp>
        <p:nvSpPr>
          <p:cNvPr id="4" name="Title 3">
            <a:extLst>
              <a:ext uri="{FF2B5EF4-FFF2-40B4-BE49-F238E27FC236}">
                <a16:creationId xmlns:a16="http://schemas.microsoft.com/office/drawing/2014/main" id="{D1F9E809-D31E-7BEC-6554-79D8B0648CCD}"/>
              </a:ext>
            </a:extLst>
          </p:cNvPr>
          <p:cNvSpPr>
            <a:spLocks noGrp="1"/>
          </p:cNvSpPr>
          <p:nvPr>
            <p:ph type="title"/>
          </p:nvPr>
        </p:nvSpPr>
        <p:spPr/>
        <p:txBody>
          <a:bodyPr/>
          <a:lstStyle/>
          <a:p>
            <a:r>
              <a:rPr lang="en-US"/>
              <a:t>Accrued Claims and Requests for Substitution Related to PACT Act</a:t>
            </a:r>
          </a:p>
        </p:txBody>
      </p:sp>
    </p:spTree>
    <p:extLst>
      <p:ext uri="{BB962C8B-B14F-4D97-AF65-F5344CB8AC3E}">
        <p14:creationId xmlns:p14="http://schemas.microsoft.com/office/powerpoint/2010/main" val="30649202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76FA76B-50FB-D6F2-A0B4-83CE7A6DA330}"/>
              </a:ext>
            </a:extLst>
          </p:cNvPr>
          <p:cNvSpPr>
            <a:spLocks noGrp="1"/>
          </p:cNvSpPr>
          <p:nvPr>
            <p:ph idx="1"/>
          </p:nvPr>
        </p:nvSpPr>
        <p:spPr/>
        <p:txBody>
          <a:bodyPr>
            <a:normAutofit/>
          </a:bodyPr>
          <a:lstStyle/>
          <a:p>
            <a:r>
              <a:rPr lang="en-US" dirty="0"/>
              <a:t>As with burial claims, the PACT Act did not establish statutory changes specific to the processing of accrued benefits or substitution eligibility.</a:t>
            </a:r>
          </a:p>
          <a:p>
            <a:pPr marL="0" indent="0">
              <a:buNone/>
            </a:pPr>
            <a:endParaRPr lang="en-US" dirty="0"/>
          </a:p>
          <a:p>
            <a:r>
              <a:rPr lang="en-US" dirty="0"/>
              <a:t>When a claim is received for accrued benefits or a request for substitution based on expanded presumptive eligibility under the PACT Act, claims processors should refer to the questions provided in this training (</a:t>
            </a:r>
            <a:r>
              <a:rPr lang="en-US" b="1" dirty="0"/>
              <a:t>slide 5 and 6</a:t>
            </a:r>
            <a:r>
              <a:rPr lang="en-US" dirty="0"/>
              <a:t>) to determine whether a PACT Act related claim has been received.</a:t>
            </a:r>
          </a:p>
        </p:txBody>
      </p:sp>
      <p:sp>
        <p:nvSpPr>
          <p:cNvPr id="3" name="Slide Number Placeholder 2">
            <a:extLst>
              <a:ext uri="{FF2B5EF4-FFF2-40B4-BE49-F238E27FC236}">
                <a16:creationId xmlns:a16="http://schemas.microsoft.com/office/drawing/2014/main" id="{72EF133F-28CA-F632-49B1-3D3E63AF1110}"/>
              </a:ext>
            </a:extLst>
          </p:cNvPr>
          <p:cNvSpPr>
            <a:spLocks noGrp="1"/>
          </p:cNvSpPr>
          <p:nvPr>
            <p:ph type="sldNum" sz="quarter" idx="12"/>
          </p:nvPr>
        </p:nvSpPr>
        <p:spPr/>
        <p:txBody>
          <a:bodyPr/>
          <a:lstStyle/>
          <a:p>
            <a:fld id="{31640669-3FD2-4B34-9A2D-584949EF09F8}" type="slidenum">
              <a:rPr lang="en-US" smtClean="0"/>
              <a:pPr/>
              <a:t>14</a:t>
            </a:fld>
            <a:endParaRPr lang="en-US"/>
          </a:p>
        </p:txBody>
      </p:sp>
      <p:sp>
        <p:nvSpPr>
          <p:cNvPr id="4" name="Title 3">
            <a:extLst>
              <a:ext uri="{FF2B5EF4-FFF2-40B4-BE49-F238E27FC236}">
                <a16:creationId xmlns:a16="http://schemas.microsoft.com/office/drawing/2014/main" id="{D1F9E809-D31E-7BEC-6554-79D8B0648CCD}"/>
              </a:ext>
            </a:extLst>
          </p:cNvPr>
          <p:cNvSpPr>
            <a:spLocks noGrp="1"/>
          </p:cNvSpPr>
          <p:nvPr>
            <p:ph type="title"/>
          </p:nvPr>
        </p:nvSpPr>
        <p:spPr/>
        <p:txBody>
          <a:bodyPr/>
          <a:lstStyle/>
          <a:p>
            <a:r>
              <a:rPr lang="en-US"/>
              <a:t>Accrued Claims and Requests for Substitution Related to PACT Act</a:t>
            </a:r>
          </a:p>
        </p:txBody>
      </p:sp>
    </p:spTree>
    <p:extLst>
      <p:ext uri="{BB962C8B-B14F-4D97-AF65-F5344CB8AC3E}">
        <p14:creationId xmlns:p14="http://schemas.microsoft.com/office/powerpoint/2010/main" val="36316694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3CB8DF-F29C-8358-D64B-F1A280C928E6}"/>
              </a:ext>
            </a:extLst>
          </p:cNvPr>
          <p:cNvSpPr>
            <a:spLocks noGrp="1"/>
          </p:cNvSpPr>
          <p:nvPr>
            <p:ph idx="1"/>
          </p:nvPr>
        </p:nvSpPr>
        <p:spPr>
          <a:xfrm>
            <a:off x="116710" y="1090396"/>
            <a:ext cx="8749553" cy="4373563"/>
          </a:xfrm>
        </p:spPr>
        <p:txBody>
          <a:bodyPr>
            <a:noAutofit/>
          </a:bodyPr>
          <a:lstStyle/>
          <a:p>
            <a:pPr marL="0" indent="0">
              <a:buNone/>
            </a:pPr>
            <a:r>
              <a:rPr lang="en-US" b="1" dirty="0"/>
              <a:t>Important</a:t>
            </a:r>
            <a:r>
              <a:rPr lang="en-US" dirty="0"/>
              <a:t>: There is no language in the PACT Act that supersedes </a:t>
            </a:r>
            <a:r>
              <a:rPr lang="en-US" dirty="0">
                <a:hlinkClick r:id="rId2"/>
              </a:rPr>
              <a:t>38 CFR 3.1010(g). </a:t>
            </a:r>
            <a:r>
              <a:rPr lang="en-US" dirty="0"/>
              <a:t>Therefore, a substitute claimant may only pursue claims and appeals that were pending at the time of the original claimant’s death; such an individual cannot pursue a new claim that was not filed by the deceased DIC claimant. </a:t>
            </a:r>
          </a:p>
          <a:p>
            <a:pPr marL="0" indent="0">
              <a:buNone/>
            </a:pPr>
            <a:endParaRPr lang="en-US" dirty="0"/>
          </a:p>
          <a:p>
            <a:pPr marL="0" indent="0">
              <a:buNone/>
            </a:pPr>
            <a:r>
              <a:rPr lang="en-US" dirty="0"/>
              <a:t>Furthermore, a substitute claimant is not precluded from raising a new theory of entitlement, as indicated in 38 CFR </a:t>
            </a:r>
            <a:r>
              <a:rPr lang="en-US" dirty="0">
                <a:hlinkClick r:id="rId2"/>
              </a:rPr>
              <a:t>3.1010(f)(2), </a:t>
            </a:r>
            <a:r>
              <a:rPr lang="en-US" dirty="0"/>
              <a:t>in support of a DIC claim that was pending at the time of the original claimant’s death. For example, this could allow for reconsideration of the claim based on expanded presumptive eligibility raised by the claimant.</a:t>
            </a:r>
          </a:p>
        </p:txBody>
      </p:sp>
      <p:sp>
        <p:nvSpPr>
          <p:cNvPr id="3" name="Slide Number Placeholder 2">
            <a:extLst>
              <a:ext uri="{FF2B5EF4-FFF2-40B4-BE49-F238E27FC236}">
                <a16:creationId xmlns:a16="http://schemas.microsoft.com/office/drawing/2014/main" id="{67D20982-74A2-9AA5-5776-AECACA05E4E7}"/>
              </a:ext>
            </a:extLst>
          </p:cNvPr>
          <p:cNvSpPr>
            <a:spLocks noGrp="1"/>
          </p:cNvSpPr>
          <p:nvPr>
            <p:ph type="sldNum" sz="quarter" idx="12"/>
          </p:nvPr>
        </p:nvSpPr>
        <p:spPr/>
        <p:txBody>
          <a:bodyPr/>
          <a:lstStyle/>
          <a:p>
            <a:fld id="{31640669-3FD2-4B34-9A2D-584949EF09F8}" type="slidenum">
              <a:rPr lang="en-US" smtClean="0"/>
              <a:pPr/>
              <a:t>15</a:t>
            </a:fld>
            <a:endParaRPr lang="en-US"/>
          </a:p>
        </p:txBody>
      </p:sp>
      <p:sp>
        <p:nvSpPr>
          <p:cNvPr id="4" name="Title 3">
            <a:extLst>
              <a:ext uri="{FF2B5EF4-FFF2-40B4-BE49-F238E27FC236}">
                <a16:creationId xmlns:a16="http://schemas.microsoft.com/office/drawing/2014/main" id="{8D397D9B-063D-6F61-CFA6-FB5990B4E03A}"/>
              </a:ext>
            </a:extLst>
          </p:cNvPr>
          <p:cNvSpPr>
            <a:spLocks noGrp="1"/>
          </p:cNvSpPr>
          <p:nvPr>
            <p:ph type="title"/>
          </p:nvPr>
        </p:nvSpPr>
        <p:spPr/>
        <p:txBody>
          <a:bodyPr/>
          <a:lstStyle/>
          <a:p>
            <a:r>
              <a:rPr lang="en-US"/>
              <a:t>Accrued Claims and Requests for Substitution Related to PACT Act</a:t>
            </a:r>
          </a:p>
        </p:txBody>
      </p:sp>
    </p:spTree>
    <p:extLst>
      <p:ext uri="{BB962C8B-B14F-4D97-AF65-F5344CB8AC3E}">
        <p14:creationId xmlns:p14="http://schemas.microsoft.com/office/powerpoint/2010/main" val="4455520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C5E72A5-BAA4-D4A2-5CDB-7DC9F47E733B}"/>
              </a:ext>
            </a:extLst>
          </p:cNvPr>
          <p:cNvSpPr>
            <a:spLocks noGrp="1"/>
          </p:cNvSpPr>
          <p:nvPr>
            <p:ph idx="1"/>
          </p:nvPr>
        </p:nvSpPr>
        <p:spPr>
          <a:xfrm>
            <a:off x="76200" y="1055802"/>
            <a:ext cx="8991600" cy="5222450"/>
          </a:xfrm>
        </p:spPr>
        <p:txBody>
          <a:bodyPr>
            <a:normAutofit fontScale="25000" lnSpcReduction="20000"/>
          </a:bodyPr>
          <a:lstStyle/>
          <a:p>
            <a:r>
              <a:rPr lang="en-US" sz="9600" dirty="0"/>
              <a:t>An individual seeking accrued benefits or substitution may continue a claim for reevaluation, provided that an election for reevaluation of a previously denied DIC claim was pending at the time of the original claimant’s death.</a:t>
            </a:r>
          </a:p>
          <a:p>
            <a:r>
              <a:rPr lang="en-US" sz="9600" dirty="0"/>
              <a:t>However, a potential substitute cannot elect reevaluation under the PACT Act for a previously denied DIC claim if the original claimant had not made such an election prior to their death.</a:t>
            </a:r>
          </a:p>
          <a:p>
            <a:pPr lvl="1">
              <a:buFont typeface="Arial" panose="020B0604020202020204" pitchFamily="34" charset="0"/>
              <a:buChar char="•"/>
            </a:pPr>
            <a:r>
              <a:rPr lang="en-US" sz="9600" b="1" dirty="0"/>
              <a:t>NOTE: </a:t>
            </a:r>
            <a:r>
              <a:rPr lang="en-US" sz="9600" dirty="0"/>
              <a:t>The submission of a VA Form 21P-534EZ, Application for DIC, Survivors Pension, and/or Accrued Benefits, VA Form 21P-535, Application for Dependency and Indemnity Compensation by Parent(s) (Including Accrued Benefits and Death Compensation When Applicable), VA Form 20-0995, Decision Review Request: Supplemental Claim, and VA Form 21-674, Request for Approval of School Attendance (for school children only) would constitute a claim for DIC reevaluation.</a:t>
            </a:r>
          </a:p>
          <a:p>
            <a:pPr marL="0" indent="0">
              <a:buNone/>
            </a:pPr>
            <a:r>
              <a:rPr lang="en-US" sz="2800" dirty="0"/>
              <a:t>	</a:t>
            </a:r>
          </a:p>
          <a:p>
            <a:endParaRPr lang="en-US" dirty="0"/>
          </a:p>
        </p:txBody>
      </p:sp>
      <p:sp>
        <p:nvSpPr>
          <p:cNvPr id="3" name="Slide Number Placeholder 2">
            <a:extLst>
              <a:ext uri="{FF2B5EF4-FFF2-40B4-BE49-F238E27FC236}">
                <a16:creationId xmlns:a16="http://schemas.microsoft.com/office/drawing/2014/main" id="{13E07C87-CEBA-F4E6-5B31-FAD7DC6CEABA}"/>
              </a:ext>
            </a:extLst>
          </p:cNvPr>
          <p:cNvSpPr>
            <a:spLocks noGrp="1"/>
          </p:cNvSpPr>
          <p:nvPr>
            <p:ph type="sldNum" sz="quarter" idx="12"/>
          </p:nvPr>
        </p:nvSpPr>
        <p:spPr/>
        <p:txBody>
          <a:bodyPr/>
          <a:lstStyle/>
          <a:p>
            <a:fld id="{31640669-3FD2-4B34-9A2D-584949EF09F8}" type="slidenum">
              <a:rPr lang="en-US" smtClean="0"/>
              <a:pPr/>
              <a:t>16</a:t>
            </a:fld>
            <a:endParaRPr lang="en-US"/>
          </a:p>
        </p:txBody>
      </p:sp>
      <p:sp>
        <p:nvSpPr>
          <p:cNvPr id="4" name="Title 3">
            <a:extLst>
              <a:ext uri="{FF2B5EF4-FFF2-40B4-BE49-F238E27FC236}">
                <a16:creationId xmlns:a16="http://schemas.microsoft.com/office/drawing/2014/main" id="{4A52A79F-E238-6A38-F313-C3A03A87A7AD}"/>
              </a:ext>
            </a:extLst>
          </p:cNvPr>
          <p:cNvSpPr>
            <a:spLocks noGrp="1"/>
          </p:cNvSpPr>
          <p:nvPr>
            <p:ph type="title"/>
          </p:nvPr>
        </p:nvSpPr>
        <p:spPr/>
        <p:txBody>
          <a:bodyPr/>
          <a:lstStyle/>
          <a:p>
            <a:r>
              <a:rPr lang="en-US"/>
              <a:t>Accrued Claims and Requests for Substitution Related to PACT Act</a:t>
            </a:r>
          </a:p>
        </p:txBody>
      </p:sp>
    </p:spTree>
    <p:extLst>
      <p:ext uri="{BB962C8B-B14F-4D97-AF65-F5344CB8AC3E}">
        <p14:creationId xmlns:p14="http://schemas.microsoft.com/office/powerpoint/2010/main" val="3706197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E4BDD2C0-839C-4941-A288-CE3E59C93D1A}"/>
              </a:ext>
            </a:extLst>
          </p:cNvPr>
          <p:cNvGraphicFramePr>
            <a:graphicFrameLocks noGrp="1"/>
          </p:cNvGraphicFramePr>
          <p:nvPr>
            <p:ph idx="1"/>
            <p:extLst>
              <p:ext uri="{D42A27DB-BD31-4B8C-83A1-F6EECF244321}">
                <p14:modId xmlns:p14="http://schemas.microsoft.com/office/powerpoint/2010/main" val="1528438275"/>
              </p:ext>
            </p:extLst>
          </p:nvPr>
        </p:nvGraphicFramePr>
        <p:xfrm>
          <a:off x="268941" y="1050266"/>
          <a:ext cx="8229600" cy="5029200"/>
        </p:xfrm>
        <a:graphic>
          <a:graphicData uri="http://schemas.openxmlformats.org/drawingml/2006/table">
            <a:tbl>
              <a:tblPr firstRow="1" bandRow="1">
                <a:tableStyleId>{5C22544A-7EE6-4342-B048-85BDC9FD1C3A}</a:tableStyleId>
              </a:tblPr>
              <a:tblGrid>
                <a:gridCol w="770965">
                  <a:extLst>
                    <a:ext uri="{9D8B030D-6E8A-4147-A177-3AD203B41FA5}">
                      <a16:colId xmlns:a16="http://schemas.microsoft.com/office/drawing/2014/main" val="1856643383"/>
                    </a:ext>
                  </a:extLst>
                </a:gridCol>
                <a:gridCol w="2728199">
                  <a:extLst>
                    <a:ext uri="{9D8B030D-6E8A-4147-A177-3AD203B41FA5}">
                      <a16:colId xmlns:a16="http://schemas.microsoft.com/office/drawing/2014/main" val="1777405816"/>
                    </a:ext>
                  </a:extLst>
                </a:gridCol>
                <a:gridCol w="4730436">
                  <a:extLst>
                    <a:ext uri="{9D8B030D-6E8A-4147-A177-3AD203B41FA5}">
                      <a16:colId xmlns:a16="http://schemas.microsoft.com/office/drawing/2014/main" val="2585049797"/>
                    </a:ext>
                  </a:extLst>
                </a:gridCol>
              </a:tblGrid>
              <a:tr h="370840">
                <a:tc>
                  <a:txBody>
                    <a:bodyPr/>
                    <a:lstStyle/>
                    <a:p>
                      <a:r>
                        <a:rPr lang="en-US" sz="2400"/>
                        <a:t>EP</a:t>
                      </a:r>
                    </a:p>
                  </a:txBody>
                  <a:tcPr/>
                </a:tc>
                <a:tc>
                  <a:txBody>
                    <a:bodyPr/>
                    <a:lstStyle/>
                    <a:p>
                      <a:r>
                        <a:rPr lang="en-US" sz="2400"/>
                        <a:t>Use this  EP for PACT Act related claim for:</a:t>
                      </a:r>
                    </a:p>
                  </a:txBody>
                  <a:tcPr/>
                </a:tc>
                <a:tc>
                  <a:txBody>
                    <a:bodyPr/>
                    <a:lstStyle/>
                    <a:p>
                      <a:r>
                        <a:rPr lang="en-US" sz="2400"/>
                        <a:t>The applied special issue should be:</a:t>
                      </a:r>
                    </a:p>
                  </a:txBody>
                  <a:tcPr/>
                </a:tc>
                <a:extLst>
                  <a:ext uri="{0D108BD9-81ED-4DB2-BD59-A6C34878D82A}">
                    <a16:rowId xmlns:a16="http://schemas.microsoft.com/office/drawing/2014/main" val="1211768490"/>
                  </a:ext>
                </a:extLst>
              </a:tr>
              <a:tr h="370840">
                <a:tc>
                  <a:txBody>
                    <a:bodyPr/>
                    <a:lstStyle/>
                    <a:p>
                      <a:r>
                        <a:rPr lang="en-US" sz="2400">
                          <a:solidFill>
                            <a:schemeClr val="accent1">
                              <a:lumMod val="75000"/>
                            </a:schemeClr>
                          </a:solidFill>
                        </a:rPr>
                        <a:t>165</a:t>
                      </a:r>
                    </a:p>
                  </a:txBody>
                  <a:tcPr/>
                </a:tc>
                <a:tc>
                  <a:txBody>
                    <a:bodyPr/>
                    <a:lstStyle/>
                    <a:p>
                      <a:r>
                        <a:rPr lang="en-US" sz="2400">
                          <a:solidFill>
                            <a:schemeClr val="accent1">
                              <a:lumMod val="75000"/>
                            </a:schemeClr>
                          </a:solidFill>
                        </a:rPr>
                        <a:t>Accrued benefits, including when substitution is at issue.</a:t>
                      </a:r>
                    </a:p>
                  </a:txBody>
                  <a:tcPr/>
                </a:tc>
                <a:tc>
                  <a:txBody>
                    <a:bodyPr/>
                    <a:lstStyle/>
                    <a:p>
                      <a:r>
                        <a:rPr lang="en-US" sz="2400" b="0" i="0" kern="1200" dirty="0">
                          <a:solidFill>
                            <a:schemeClr val="accent1">
                              <a:lumMod val="75000"/>
                            </a:schemeClr>
                          </a:solidFill>
                          <a:effectLst/>
                          <a:latin typeface="+mn-lt"/>
                          <a:ea typeface="+mn-ea"/>
                          <a:cs typeface="+mn-cs"/>
                        </a:rPr>
                        <a:t>Use either the </a:t>
                      </a:r>
                      <a:r>
                        <a:rPr lang="en-US" sz="2400" b="1" i="0" kern="1200" dirty="0">
                          <a:solidFill>
                            <a:schemeClr val="accent1">
                              <a:lumMod val="75000"/>
                            </a:schemeClr>
                          </a:solidFill>
                          <a:effectLst/>
                          <a:latin typeface="+mn-lt"/>
                          <a:ea typeface="+mn-ea"/>
                          <a:cs typeface="+mn-cs"/>
                        </a:rPr>
                        <a:t>PACT</a:t>
                      </a:r>
                      <a:r>
                        <a:rPr lang="en-US" sz="2400" b="0" i="0" kern="1200" dirty="0">
                          <a:solidFill>
                            <a:schemeClr val="accent1">
                              <a:lumMod val="75000"/>
                            </a:schemeClr>
                          </a:solidFill>
                          <a:effectLst/>
                          <a:latin typeface="+mn-lt"/>
                          <a:ea typeface="+mn-ea"/>
                          <a:cs typeface="+mn-cs"/>
                        </a:rPr>
                        <a:t> or </a:t>
                      </a:r>
                      <a:r>
                        <a:rPr lang="en-US" sz="2400" b="1" i="0" kern="1200" dirty="0">
                          <a:solidFill>
                            <a:schemeClr val="accent1">
                              <a:lumMod val="75000"/>
                            </a:schemeClr>
                          </a:solidFill>
                          <a:effectLst/>
                          <a:latin typeface="+mn-lt"/>
                          <a:ea typeface="+mn-ea"/>
                          <a:cs typeface="+mn-cs"/>
                        </a:rPr>
                        <a:t>PACT Act DIC Reevaluation special issue</a:t>
                      </a:r>
                      <a:r>
                        <a:rPr lang="en-US" sz="2400" b="0" i="0" kern="1200" dirty="0">
                          <a:solidFill>
                            <a:schemeClr val="accent1">
                              <a:lumMod val="75000"/>
                            </a:schemeClr>
                          </a:solidFill>
                          <a:effectLst/>
                          <a:latin typeface="+mn-lt"/>
                          <a:ea typeface="+mn-ea"/>
                          <a:cs typeface="+mn-cs"/>
                        </a:rPr>
                        <a:t>, whichever is relevant to the appropriate contention.</a:t>
                      </a:r>
                      <a:endParaRPr lang="en-US" sz="2400" dirty="0">
                        <a:solidFill>
                          <a:schemeClr val="accent1">
                            <a:lumMod val="75000"/>
                          </a:schemeClr>
                        </a:solidFill>
                      </a:endParaRPr>
                    </a:p>
                  </a:txBody>
                  <a:tcPr/>
                </a:tc>
                <a:extLst>
                  <a:ext uri="{0D108BD9-81ED-4DB2-BD59-A6C34878D82A}">
                    <a16:rowId xmlns:a16="http://schemas.microsoft.com/office/drawing/2014/main" val="698012865"/>
                  </a:ext>
                </a:extLst>
              </a:tr>
              <a:tr h="370840">
                <a:tc>
                  <a:txBody>
                    <a:bodyPr/>
                    <a:lstStyle/>
                    <a:p>
                      <a:r>
                        <a:rPr lang="en-US" sz="2400">
                          <a:solidFill>
                            <a:schemeClr val="accent1">
                              <a:lumMod val="75000"/>
                            </a:schemeClr>
                          </a:solidFill>
                        </a:rPr>
                        <a:t>290</a:t>
                      </a:r>
                    </a:p>
                  </a:txBody>
                  <a:tcPr/>
                </a:tc>
                <a:tc>
                  <a:txBody>
                    <a:bodyPr/>
                    <a:lstStyle/>
                    <a:p>
                      <a:r>
                        <a:rPr lang="en-US" sz="2400">
                          <a:solidFill>
                            <a:schemeClr val="accent1">
                              <a:lumMod val="75000"/>
                            </a:schemeClr>
                          </a:solidFill>
                        </a:rPr>
                        <a:t>A request for substitution, without an accompanying accrued claim, is received.</a:t>
                      </a:r>
                    </a:p>
                  </a:txBody>
                  <a:tcPr/>
                </a:tc>
                <a:tc>
                  <a:txBody>
                    <a:bodyPr/>
                    <a:lstStyle/>
                    <a:p>
                      <a:r>
                        <a:rPr lang="en-US" sz="2400" dirty="0">
                          <a:solidFill>
                            <a:schemeClr val="accent1">
                              <a:lumMod val="75000"/>
                            </a:schemeClr>
                          </a:solidFill>
                        </a:rPr>
                        <a:t>Either the </a:t>
                      </a:r>
                      <a:r>
                        <a:rPr lang="en-US" sz="2400" b="1" dirty="0">
                          <a:solidFill>
                            <a:schemeClr val="accent1">
                              <a:lumMod val="75000"/>
                            </a:schemeClr>
                          </a:solidFill>
                        </a:rPr>
                        <a:t>PACT</a:t>
                      </a:r>
                      <a:r>
                        <a:rPr lang="en-US" sz="2400" dirty="0">
                          <a:solidFill>
                            <a:schemeClr val="accent1">
                              <a:lumMod val="75000"/>
                            </a:schemeClr>
                          </a:solidFill>
                        </a:rPr>
                        <a:t> or </a:t>
                      </a:r>
                      <a:r>
                        <a:rPr lang="en-US" sz="2400" b="1" dirty="0">
                          <a:solidFill>
                            <a:schemeClr val="accent1">
                              <a:lumMod val="75000"/>
                            </a:schemeClr>
                          </a:solidFill>
                        </a:rPr>
                        <a:t>PACT Act DIC Reevaluation special issue should be </a:t>
                      </a:r>
                      <a:r>
                        <a:rPr lang="en-US" sz="2400" dirty="0">
                          <a:solidFill>
                            <a:schemeClr val="accent1">
                              <a:lumMod val="75000"/>
                            </a:schemeClr>
                          </a:solidFill>
                        </a:rPr>
                        <a:t>applied to the appropriate contention. </a:t>
                      </a:r>
                    </a:p>
                    <a:p>
                      <a:endParaRPr lang="en-US" sz="2400" dirty="0">
                        <a:solidFill>
                          <a:schemeClr val="accent1">
                            <a:lumMod val="75000"/>
                          </a:schemeClr>
                        </a:solidFill>
                      </a:endParaRPr>
                    </a:p>
                  </a:txBody>
                  <a:tcPr/>
                </a:tc>
                <a:extLst>
                  <a:ext uri="{0D108BD9-81ED-4DB2-BD59-A6C34878D82A}">
                    <a16:rowId xmlns:a16="http://schemas.microsoft.com/office/drawing/2014/main" val="2586213729"/>
                  </a:ext>
                </a:extLst>
              </a:tr>
            </a:tbl>
          </a:graphicData>
        </a:graphic>
      </p:graphicFrame>
      <p:sp>
        <p:nvSpPr>
          <p:cNvPr id="3" name="Slide Number Placeholder 2">
            <a:extLst>
              <a:ext uri="{FF2B5EF4-FFF2-40B4-BE49-F238E27FC236}">
                <a16:creationId xmlns:a16="http://schemas.microsoft.com/office/drawing/2014/main" id="{4362DB25-1D2D-4037-8D2D-BFAD53BD5FD3}"/>
              </a:ext>
            </a:extLst>
          </p:cNvPr>
          <p:cNvSpPr>
            <a:spLocks noGrp="1"/>
          </p:cNvSpPr>
          <p:nvPr>
            <p:ph type="sldNum" sz="quarter" idx="12"/>
          </p:nvPr>
        </p:nvSpPr>
        <p:spPr/>
        <p:txBody>
          <a:bodyPr/>
          <a:lstStyle/>
          <a:p>
            <a:fld id="{31640669-3FD2-4B34-9A2D-584949EF09F8}" type="slidenum">
              <a:rPr lang="en-US" smtClean="0"/>
              <a:pPr/>
              <a:t>17</a:t>
            </a:fld>
            <a:endParaRPr lang="en-US"/>
          </a:p>
        </p:txBody>
      </p:sp>
      <p:sp>
        <p:nvSpPr>
          <p:cNvPr id="4" name="Title 3">
            <a:extLst>
              <a:ext uri="{FF2B5EF4-FFF2-40B4-BE49-F238E27FC236}">
                <a16:creationId xmlns:a16="http://schemas.microsoft.com/office/drawing/2014/main" id="{59D46854-D2CF-4E94-9C22-3E789B48953E}"/>
              </a:ext>
            </a:extLst>
          </p:cNvPr>
          <p:cNvSpPr>
            <a:spLocks noGrp="1"/>
          </p:cNvSpPr>
          <p:nvPr>
            <p:ph type="title"/>
          </p:nvPr>
        </p:nvSpPr>
        <p:spPr/>
        <p:txBody>
          <a:bodyPr/>
          <a:lstStyle/>
          <a:p>
            <a:r>
              <a:rPr lang="en-US"/>
              <a:t>End Products and Special Issues</a:t>
            </a:r>
          </a:p>
        </p:txBody>
      </p:sp>
    </p:spTree>
    <p:extLst>
      <p:ext uri="{BB962C8B-B14F-4D97-AF65-F5344CB8AC3E}">
        <p14:creationId xmlns:p14="http://schemas.microsoft.com/office/powerpoint/2010/main" val="30150908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5F6D83D-5E71-D1CF-4E71-C057F5382BDD}"/>
              </a:ext>
            </a:extLst>
          </p:cNvPr>
          <p:cNvSpPr>
            <a:spLocks noGrp="1"/>
          </p:cNvSpPr>
          <p:nvPr>
            <p:ph idx="1"/>
          </p:nvPr>
        </p:nvSpPr>
        <p:spPr>
          <a:xfrm>
            <a:off x="331695" y="1071888"/>
            <a:ext cx="8229600" cy="4934464"/>
          </a:xfrm>
        </p:spPr>
        <p:txBody>
          <a:bodyPr>
            <a:noAutofit/>
          </a:bodyPr>
          <a:lstStyle/>
          <a:p>
            <a:r>
              <a:rPr lang="en-US" dirty="0"/>
              <a:t>The Veteran died on April 15, 2023. At the time of his death, he had an initial claim pending for diabetes mellitus type II. A claim for accrued benefits was received from the Veteran’s daughter, who had paid for the Veteran’s medical care. The certificate of death lists the cause of death as kidney failure due to Alport’s Syndrome. The Veteran’s daughter indicates she would like to add a contention for chronic kidney disease to the Veteran’s initial claim. </a:t>
            </a:r>
          </a:p>
          <a:p>
            <a:pPr lvl="1">
              <a:buFont typeface="Arial" panose="020B0604020202020204" pitchFamily="34" charset="0"/>
              <a:buChar char="•"/>
            </a:pPr>
            <a:r>
              <a:rPr lang="en-US" dirty="0"/>
              <a:t>Based on the information provided, can the surviving daughter add a claim for chronic kidney disease to the Veteran’s initial claim? </a:t>
            </a:r>
          </a:p>
          <a:p>
            <a:pPr lvl="1">
              <a:buFont typeface="Arial" panose="020B0604020202020204" pitchFamily="34" charset="0"/>
              <a:buChar char="•"/>
            </a:pPr>
            <a:r>
              <a:rPr lang="en-US" dirty="0"/>
              <a:t>What CFR governs this issue?</a:t>
            </a:r>
          </a:p>
        </p:txBody>
      </p:sp>
      <p:sp>
        <p:nvSpPr>
          <p:cNvPr id="3" name="Slide Number Placeholder 2">
            <a:extLst>
              <a:ext uri="{FF2B5EF4-FFF2-40B4-BE49-F238E27FC236}">
                <a16:creationId xmlns:a16="http://schemas.microsoft.com/office/drawing/2014/main" id="{7189504D-98C9-D0E2-3382-71CDDDDD650B}"/>
              </a:ext>
            </a:extLst>
          </p:cNvPr>
          <p:cNvSpPr>
            <a:spLocks noGrp="1"/>
          </p:cNvSpPr>
          <p:nvPr>
            <p:ph type="sldNum" sz="quarter" idx="12"/>
          </p:nvPr>
        </p:nvSpPr>
        <p:spPr/>
        <p:txBody>
          <a:bodyPr/>
          <a:lstStyle/>
          <a:p>
            <a:fld id="{31640669-3FD2-4B34-9A2D-584949EF09F8}" type="slidenum">
              <a:rPr lang="en-US" smtClean="0"/>
              <a:pPr/>
              <a:t>18</a:t>
            </a:fld>
            <a:endParaRPr lang="en-US"/>
          </a:p>
        </p:txBody>
      </p:sp>
      <p:sp>
        <p:nvSpPr>
          <p:cNvPr id="4" name="Title 3">
            <a:extLst>
              <a:ext uri="{FF2B5EF4-FFF2-40B4-BE49-F238E27FC236}">
                <a16:creationId xmlns:a16="http://schemas.microsoft.com/office/drawing/2014/main" id="{5733BC11-F164-3AD9-2DEC-1A65DB9DC9FB}"/>
              </a:ext>
            </a:extLst>
          </p:cNvPr>
          <p:cNvSpPr>
            <a:spLocks noGrp="1"/>
          </p:cNvSpPr>
          <p:nvPr>
            <p:ph type="title"/>
          </p:nvPr>
        </p:nvSpPr>
        <p:spPr/>
        <p:txBody>
          <a:bodyPr/>
          <a:lstStyle/>
          <a:p>
            <a:r>
              <a:rPr lang="en-US"/>
              <a:t>Scenario Two</a:t>
            </a:r>
          </a:p>
        </p:txBody>
      </p:sp>
    </p:spTree>
    <p:extLst>
      <p:ext uri="{BB962C8B-B14F-4D97-AF65-F5344CB8AC3E}">
        <p14:creationId xmlns:p14="http://schemas.microsoft.com/office/powerpoint/2010/main" val="29991072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5F6D83D-5E71-D1CF-4E71-C057F5382BDD}"/>
              </a:ext>
            </a:extLst>
          </p:cNvPr>
          <p:cNvSpPr>
            <a:spLocks noGrp="1"/>
          </p:cNvSpPr>
          <p:nvPr>
            <p:ph idx="1"/>
          </p:nvPr>
        </p:nvSpPr>
        <p:spPr>
          <a:xfrm>
            <a:off x="331695" y="1071888"/>
            <a:ext cx="8229600" cy="4934464"/>
          </a:xfrm>
        </p:spPr>
        <p:txBody>
          <a:bodyPr>
            <a:noAutofit/>
          </a:bodyPr>
          <a:lstStyle/>
          <a:p>
            <a:r>
              <a:rPr lang="en-US" dirty="0"/>
              <a:t>Based on the information provided, can the surviving daughter add a claim for chronic kidney disease?  </a:t>
            </a:r>
          </a:p>
          <a:p>
            <a:pPr lvl="1">
              <a:buFont typeface="Arial" panose="020B0604020202020204" pitchFamily="34" charset="0"/>
              <a:buChar char="•"/>
            </a:pPr>
            <a:r>
              <a:rPr lang="en-US" dirty="0"/>
              <a:t>No</a:t>
            </a:r>
          </a:p>
          <a:p>
            <a:r>
              <a:rPr lang="en-US" dirty="0"/>
              <a:t>What CFR governs this issue? </a:t>
            </a:r>
          </a:p>
          <a:p>
            <a:pPr lvl="1">
              <a:buFont typeface="Arial" panose="020B0604020202020204" pitchFamily="34" charset="0"/>
              <a:buChar char="•"/>
            </a:pPr>
            <a:r>
              <a:rPr lang="en-US" dirty="0">
                <a:hlinkClick r:id="rId3"/>
              </a:rPr>
              <a:t>38 CFR 3.1010(f)(2) </a:t>
            </a:r>
            <a:r>
              <a:rPr lang="en-US" dirty="0"/>
              <a:t>governs this issue.</a:t>
            </a:r>
          </a:p>
        </p:txBody>
      </p:sp>
      <p:sp>
        <p:nvSpPr>
          <p:cNvPr id="3" name="Slide Number Placeholder 2">
            <a:extLst>
              <a:ext uri="{FF2B5EF4-FFF2-40B4-BE49-F238E27FC236}">
                <a16:creationId xmlns:a16="http://schemas.microsoft.com/office/drawing/2014/main" id="{7189504D-98C9-D0E2-3382-71CDDDDD650B}"/>
              </a:ext>
            </a:extLst>
          </p:cNvPr>
          <p:cNvSpPr>
            <a:spLocks noGrp="1"/>
          </p:cNvSpPr>
          <p:nvPr>
            <p:ph type="sldNum" sz="quarter" idx="12"/>
          </p:nvPr>
        </p:nvSpPr>
        <p:spPr/>
        <p:txBody>
          <a:bodyPr/>
          <a:lstStyle/>
          <a:p>
            <a:fld id="{31640669-3FD2-4B34-9A2D-584949EF09F8}" type="slidenum">
              <a:rPr lang="en-US" smtClean="0"/>
              <a:pPr/>
              <a:t>19</a:t>
            </a:fld>
            <a:endParaRPr lang="en-US"/>
          </a:p>
        </p:txBody>
      </p:sp>
      <p:sp>
        <p:nvSpPr>
          <p:cNvPr id="4" name="Title 3">
            <a:extLst>
              <a:ext uri="{FF2B5EF4-FFF2-40B4-BE49-F238E27FC236}">
                <a16:creationId xmlns:a16="http://schemas.microsoft.com/office/drawing/2014/main" id="{5733BC11-F164-3AD9-2DEC-1A65DB9DC9FB}"/>
              </a:ext>
            </a:extLst>
          </p:cNvPr>
          <p:cNvSpPr>
            <a:spLocks noGrp="1"/>
          </p:cNvSpPr>
          <p:nvPr>
            <p:ph type="title"/>
          </p:nvPr>
        </p:nvSpPr>
        <p:spPr/>
        <p:txBody>
          <a:bodyPr/>
          <a:lstStyle/>
          <a:p>
            <a:r>
              <a:rPr lang="en-US"/>
              <a:t>Scenario Two Response</a:t>
            </a:r>
          </a:p>
        </p:txBody>
      </p:sp>
    </p:spTree>
    <p:extLst>
      <p:ext uri="{BB962C8B-B14F-4D97-AF65-F5344CB8AC3E}">
        <p14:creationId xmlns:p14="http://schemas.microsoft.com/office/powerpoint/2010/main" val="3544057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D8F088-CB05-46FA-AAA9-8F477CC86C20}"/>
              </a:ext>
            </a:extLst>
          </p:cNvPr>
          <p:cNvSpPr>
            <a:spLocks noGrp="1"/>
          </p:cNvSpPr>
          <p:nvPr>
            <p:ph idx="1"/>
          </p:nvPr>
        </p:nvSpPr>
        <p:spPr>
          <a:xfrm>
            <a:off x="295835" y="1242218"/>
            <a:ext cx="8229600" cy="4373563"/>
          </a:xfrm>
        </p:spPr>
        <p:txBody>
          <a:bodyPr>
            <a:normAutofit lnSpcReduction="10000"/>
          </a:bodyPr>
          <a:lstStyle/>
          <a:p>
            <a:r>
              <a:rPr lang="en-US" dirty="0"/>
              <a:t>Define how to establish PACT Act-related claims and apply special issues. </a:t>
            </a:r>
          </a:p>
          <a:p>
            <a:r>
              <a:rPr lang="en-US" dirty="0"/>
              <a:t>Identify service-connected burial criteria associated with the PACT Act.</a:t>
            </a:r>
          </a:p>
          <a:p>
            <a:r>
              <a:rPr lang="en-US" dirty="0"/>
              <a:t>Identify accrued claims and requests for substitution based on criteria associated with the PACT Act.</a:t>
            </a:r>
          </a:p>
          <a:p>
            <a:r>
              <a:rPr lang="en-US" dirty="0"/>
              <a:t>Explain how to utilize current accrued/substitution procedures outlined in </a:t>
            </a:r>
            <a:r>
              <a:rPr lang="en-US" dirty="0">
                <a:hlinkClick r:id="rId2">
                  <a:extLst>
                    <a:ext uri="{A12FA001-AC4F-418D-AE19-62706E023703}">
                      <ahyp:hlinkClr xmlns:ahyp="http://schemas.microsoft.com/office/drawing/2018/hyperlinkcolor" val="tx"/>
                    </a:ext>
                  </a:extLst>
                </a:hlinkClick>
              </a:rPr>
              <a:t>M21-1, Part XI, subpart ii, Chapter 3</a:t>
            </a:r>
            <a:r>
              <a:rPr lang="en-US" dirty="0"/>
              <a:t>, for claims pending at death to address potential entitlement under the PACT Act.</a:t>
            </a:r>
          </a:p>
          <a:p>
            <a:r>
              <a:rPr lang="en-US" dirty="0"/>
              <a:t>Identify supplemental claims received that relate to criteria associated with the PACT Act.</a:t>
            </a:r>
          </a:p>
          <a:p>
            <a:endParaRPr lang="en-US" dirty="0"/>
          </a:p>
          <a:p>
            <a:endParaRPr lang="en-US" dirty="0"/>
          </a:p>
        </p:txBody>
      </p:sp>
      <p:sp>
        <p:nvSpPr>
          <p:cNvPr id="4" name="Slide Number Placeholder 3">
            <a:extLst>
              <a:ext uri="{FF2B5EF4-FFF2-40B4-BE49-F238E27FC236}">
                <a16:creationId xmlns:a16="http://schemas.microsoft.com/office/drawing/2014/main" id="{C69CC606-0E61-4E49-9053-02D21AB573CF}"/>
              </a:ext>
            </a:extLst>
          </p:cNvPr>
          <p:cNvSpPr>
            <a:spLocks noGrp="1"/>
          </p:cNvSpPr>
          <p:nvPr>
            <p:ph type="sldNum" sz="quarter" idx="12"/>
          </p:nvPr>
        </p:nvSpPr>
        <p:spPr/>
        <p:txBody>
          <a:bodyPr/>
          <a:lstStyle/>
          <a:p>
            <a:fld id="{31640669-3FD2-4B34-9A2D-584949EF09F8}" type="slidenum">
              <a:rPr lang="en-US" smtClean="0"/>
              <a:pPr/>
              <a:t>2</a:t>
            </a:fld>
            <a:endParaRPr lang="en-US"/>
          </a:p>
        </p:txBody>
      </p:sp>
      <p:sp>
        <p:nvSpPr>
          <p:cNvPr id="7" name="Title 1">
            <a:extLst>
              <a:ext uri="{FF2B5EF4-FFF2-40B4-BE49-F238E27FC236}">
                <a16:creationId xmlns:a16="http://schemas.microsoft.com/office/drawing/2014/main" id="{987849E7-77D3-43E4-BF36-27F1393408F9}"/>
              </a:ext>
            </a:extLst>
          </p:cNvPr>
          <p:cNvSpPr txBox="1">
            <a:spLocks/>
          </p:cNvSpPr>
          <p:nvPr/>
        </p:nvSpPr>
        <p:spPr>
          <a:xfrm>
            <a:off x="1615441" y="241764"/>
            <a:ext cx="7162800" cy="577158"/>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b="0" i="0" u="none" kern="1200">
                <a:solidFill>
                  <a:schemeClr val="accent1">
                    <a:lumMod val="75000"/>
                  </a:schemeClr>
                </a:solidFill>
                <a:latin typeface="+mj-lt"/>
                <a:ea typeface="+mj-ea"/>
                <a:cs typeface="+mj-cs"/>
              </a:defRPr>
            </a:lvl1pPr>
          </a:lstStyle>
          <a:p>
            <a:r>
              <a:rPr lang="en-US">
                <a:solidFill>
                  <a:schemeClr val="bg1"/>
                </a:solidFill>
              </a:rPr>
              <a:t>Objectives</a:t>
            </a:r>
          </a:p>
        </p:txBody>
      </p:sp>
    </p:spTree>
    <p:extLst>
      <p:ext uri="{BB962C8B-B14F-4D97-AF65-F5344CB8AC3E}">
        <p14:creationId xmlns:p14="http://schemas.microsoft.com/office/powerpoint/2010/main" val="7476234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5697BD6-AAFE-4858-A581-572E6024C8F8}"/>
              </a:ext>
            </a:extLst>
          </p:cNvPr>
          <p:cNvSpPr>
            <a:spLocks noGrp="1"/>
          </p:cNvSpPr>
          <p:nvPr>
            <p:ph idx="1"/>
          </p:nvPr>
        </p:nvSpPr>
        <p:spPr>
          <a:xfrm>
            <a:off x="457200" y="1139219"/>
            <a:ext cx="8229600" cy="5028499"/>
          </a:xfrm>
        </p:spPr>
        <p:txBody>
          <a:bodyPr>
            <a:normAutofit fontScale="77500" lnSpcReduction="20000"/>
          </a:bodyPr>
          <a:lstStyle/>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3100" kern="100" dirty="0">
                <a:effectLst/>
                <a:ea typeface="Aptos" panose="020B0004020202020204" pitchFamily="34" charset="0"/>
                <a:cs typeface="Times New Roman" panose="02020603050405020304" pitchFamily="18" charset="0"/>
              </a:rPr>
              <a:t>When a new claim for DIC benefits is received, and a previous denial is of record, the submission of any of the following is sufficient to consider that the claimant is electing reevaluation of a previously denied DIC claim under the PACT Act: </a:t>
            </a:r>
          </a:p>
          <a:p>
            <a:pPr marL="342900" marR="0" lvl="0" indent="-342900">
              <a:lnSpc>
                <a:spcPct val="107000"/>
              </a:lnSpc>
              <a:spcBef>
                <a:spcPts val="0"/>
              </a:spcBef>
              <a:spcAft>
                <a:spcPts val="800"/>
              </a:spcAft>
              <a:buFont typeface="Arial" panose="020B0604020202020204" pitchFamily="34" charset="0"/>
              <a:buChar char="•"/>
              <a:tabLst>
                <a:tab pos="457200" algn="l"/>
              </a:tabLst>
            </a:pPr>
            <a:endParaRPr lang="en-US" sz="2800" kern="100" dirty="0">
              <a:effectLst/>
              <a:ea typeface="Aptos" panose="020B0004020202020204" pitchFamily="34" charset="0"/>
              <a:cs typeface="Times New Roman" panose="02020603050405020304" pitchFamily="18" charset="0"/>
            </a:endParaRPr>
          </a:p>
          <a:p>
            <a:pPr lvl="1" indent="-342900">
              <a:lnSpc>
                <a:spcPct val="107000"/>
              </a:lnSpc>
              <a:spcBef>
                <a:spcPts val="0"/>
              </a:spcBef>
              <a:spcAft>
                <a:spcPts val="800"/>
              </a:spcAft>
              <a:buFont typeface="Arial" panose="020B0604020202020204" pitchFamily="34" charset="0"/>
              <a:buChar char="•"/>
              <a:tabLst>
                <a:tab pos="457200" algn="l"/>
              </a:tabLst>
            </a:pPr>
            <a:r>
              <a:rPr lang="en-US" sz="3100" kern="100" dirty="0">
                <a:effectLst/>
                <a:ea typeface="Aptos" panose="020B0004020202020204" pitchFamily="34" charset="0"/>
                <a:cs typeface="Times New Roman" panose="02020603050405020304" pitchFamily="18" charset="0"/>
              </a:rPr>
              <a:t>VA Form 21P-534EZ, Application for DIC, Survivors Pension, and/or Accrued Benefits  </a:t>
            </a:r>
          </a:p>
          <a:p>
            <a:pPr lvl="1" indent="-342900">
              <a:lnSpc>
                <a:spcPct val="107000"/>
              </a:lnSpc>
              <a:spcBef>
                <a:spcPts val="0"/>
              </a:spcBef>
              <a:spcAft>
                <a:spcPts val="800"/>
              </a:spcAft>
              <a:buFont typeface="Arial" panose="020B0604020202020204" pitchFamily="34" charset="0"/>
              <a:buChar char="•"/>
              <a:tabLst>
                <a:tab pos="457200" algn="l"/>
              </a:tabLst>
            </a:pPr>
            <a:r>
              <a:rPr lang="en-US" sz="3100" kern="100" dirty="0">
                <a:effectLst/>
                <a:ea typeface="Aptos" panose="020B0004020202020204" pitchFamily="34" charset="0"/>
                <a:cs typeface="Times New Roman" panose="02020603050405020304" pitchFamily="18" charset="0"/>
              </a:rPr>
              <a:t>VA Form 21P-535, Application for Dependency and Indemnity Compensation by Parent(s) (Including Accrued Benefits and Death Compensation When Applicable)  </a:t>
            </a:r>
          </a:p>
          <a:p>
            <a:pPr lvl="1" indent="-342900">
              <a:lnSpc>
                <a:spcPct val="107000"/>
              </a:lnSpc>
              <a:spcBef>
                <a:spcPts val="0"/>
              </a:spcBef>
              <a:spcAft>
                <a:spcPts val="800"/>
              </a:spcAft>
              <a:buFont typeface="Arial" panose="020B0604020202020204" pitchFamily="34" charset="0"/>
              <a:buChar char="•"/>
              <a:tabLst>
                <a:tab pos="457200" algn="l"/>
              </a:tabLst>
            </a:pPr>
            <a:r>
              <a:rPr lang="en-US" sz="3100" kern="100" dirty="0">
                <a:effectLst/>
                <a:ea typeface="Aptos" panose="020B0004020202020204" pitchFamily="34" charset="0"/>
                <a:cs typeface="Times New Roman" panose="02020603050405020304" pitchFamily="18" charset="0"/>
              </a:rPr>
              <a:t>VA Form 20-0995, Decision Review Request: Supplemental Claim </a:t>
            </a:r>
          </a:p>
          <a:p>
            <a:pPr marL="0" indent="0">
              <a:buNone/>
            </a:pPr>
            <a:endParaRPr lang="en-US" dirty="0">
              <a:solidFill>
                <a:srgbClr val="000000"/>
              </a:solidFill>
              <a:ea typeface="Arial" panose="020B0604020202020204" pitchFamily="34" charset="0"/>
            </a:endParaRPr>
          </a:p>
          <a:p>
            <a:pPr marL="0" indent="0">
              <a:buNone/>
            </a:pPr>
            <a:endParaRPr lang="en-US" dirty="0">
              <a:solidFill>
                <a:srgbClr val="000000"/>
              </a:solidFill>
              <a:effectLst/>
              <a:ea typeface="Arial" panose="020B0604020202020204" pitchFamily="34" charset="0"/>
            </a:endParaRPr>
          </a:p>
          <a:p>
            <a:pPr marL="0" indent="0">
              <a:buNone/>
            </a:pPr>
            <a:endParaRPr lang="en-US" sz="1800" dirty="0">
              <a:solidFill>
                <a:srgbClr val="000000"/>
              </a:solidFill>
              <a:latin typeface="Times New Roman" panose="02020603050405020304" pitchFamily="18" charset="0"/>
              <a:ea typeface="Calibri" panose="020F0502020204030204" pitchFamily="34" charset="0"/>
            </a:endParaRPr>
          </a:p>
          <a:p>
            <a:pPr marL="0" indent="0">
              <a:buNone/>
            </a:pPr>
            <a:endParaRPr lang="en-US" sz="1800" dirty="0">
              <a:effectLst/>
              <a:latin typeface="Times New Roman" panose="02020603050405020304" pitchFamily="18" charset="0"/>
              <a:ea typeface="Calibri" panose="020F0502020204030204" pitchFamily="34" charset="0"/>
            </a:endParaRPr>
          </a:p>
          <a:p>
            <a:pPr marL="0" indent="0">
              <a:buNone/>
            </a:pPr>
            <a:endParaRPr lang="en-US" dirty="0"/>
          </a:p>
        </p:txBody>
      </p:sp>
      <p:sp>
        <p:nvSpPr>
          <p:cNvPr id="3" name="Slide Number Placeholder 2">
            <a:extLst>
              <a:ext uri="{FF2B5EF4-FFF2-40B4-BE49-F238E27FC236}">
                <a16:creationId xmlns:a16="http://schemas.microsoft.com/office/drawing/2014/main" id="{C94C60F8-30E6-44DE-A3AD-EB1E4FA026EE}"/>
              </a:ext>
            </a:extLst>
          </p:cNvPr>
          <p:cNvSpPr>
            <a:spLocks noGrp="1"/>
          </p:cNvSpPr>
          <p:nvPr>
            <p:ph type="sldNum" sz="quarter" idx="12"/>
          </p:nvPr>
        </p:nvSpPr>
        <p:spPr/>
        <p:txBody>
          <a:bodyPr/>
          <a:lstStyle/>
          <a:p>
            <a:fld id="{31640669-3FD2-4B34-9A2D-584949EF09F8}" type="slidenum">
              <a:rPr lang="en-US" smtClean="0"/>
              <a:pPr/>
              <a:t>20</a:t>
            </a:fld>
            <a:endParaRPr lang="en-US"/>
          </a:p>
        </p:txBody>
      </p:sp>
      <p:sp>
        <p:nvSpPr>
          <p:cNvPr id="4" name="Title 3">
            <a:extLst>
              <a:ext uri="{FF2B5EF4-FFF2-40B4-BE49-F238E27FC236}">
                <a16:creationId xmlns:a16="http://schemas.microsoft.com/office/drawing/2014/main" id="{C63538F8-235F-4407-AFEE-4FE1EBD6B2DF}"/>
              </a:ext>
            </a:extLst>
          </p:cNvPr>
          <p:cNvSpPr>
            <a:spLocks noGrp="1"/>
          </p:cNvSpPr>
          <p:nvPr>
            <p:ph type="title"/>
          </p:nvPr>
        </p:nvSpPr>
        <p:spPr>
          <a:xfrm>
            <a:off x="1595887" y="1"/>
            <a:ext cx="7162800" cy="990628"/>
          </a:xfrm>
        </p:spPr>
        <p:txBody>
          <a:bodyPr/>
          <a:lstStyle/>
          <a:p>
            <a:r>
              <a:rPr lang="en-US"/>
              <a:t>Processing Supplemental Claims Requesting DIC</a:t>
            </a:r>
          </a:p>
        </p:txBody>
      </p:sp>
    </p:spTree>
    <p:extLst>
      <p:ext uri="{BB962C8B-B14F-4D97-AF65-F5344CB8AC3E}">
        <p14:creationId xmlns:p14="http://schemas.microsoft.com/office/powerpoint/2010/main" val="20644080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5697BD6-AAFE-4858-A581-572E6024C8F8}"/>
              </a:ext>
            </a:extLst>
          </p:cNvPr>
          <p:cNvSpPr>
            <a:spLocks noGrp="1"/>
          </p:cNvSpPr>
          <p:nvPr>
            <p:ph idx="1"/>
          </p:nvPr>
        </p:nvSpPr>
        <p:spPr>
          <a:xfrm>
            <a:off x="457200" y="1139219"/>
            <a:ext cx="8229600" cy="5028499"/>
          </a:xfrm>
        </p:spPr>
        <p:txBody>
          <a:bodyPr>
            <a:normAutofit/>
          </a:bodyPr>
          <a:lstStyle/>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kern="100" dirty="0">
                <a:effectLst/>
                <a:ea typeface="Aptos" panose="020B0004020202020204" pitchFamily="34" charset="0"/>
                <a:cs typeface="Times New Roman" panose="02020603050405020304" pitchFamily="18" charset="0"/>
              </a:rPr>
              <a:t>VA Form 21-674, Request for Approval of School Attendance (for school children only).  </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kern="100" dirty="0">
                <a:effectLst/>
                <a:ea typeface="Aptos" panose="020B0004020202020204" pitchFamily="34" charset="0"/>
                <a:cs typeface="Times New Roman" panose="02020603050405020304" pitchFamily="18" charset="0"/>
              </a:rPr>
              <a:t>The claimant is </a:t>
            </a:r>
            <a:r>
              <a:rPr lang="en-US" b="1" kern="100" dirty="0">
                <a:effectLst/>
                <a:ea typeface="Aptos" panose="020B0004020202020204" pitchFamily="34" charset="0"/>
                <a:cs typeface="Times New Roman" panose="02020603050405020304" pitchFamily="18" charset="0"/>
              </a:rPr>
              <a:t>not</a:t>
            </a:r>
            <a:r>
              <a:rPr lang="en-US" kern="100" dirty="0">
                <a:effectLst/>
                <a:ea typeface="Aptos" panose="020B0004020202020204" pitchFamily="34" charset="0"/>
                <a:cs typeface="Times New Roman" panose="02020603050405020304" pitchFamily="18" charset="0"/>
              </a:rPr>
              <a:t> required to mark the DIC reevaluation checkbox on the above forms, where applicable. </a:t>
            </a:r>
          </a:p>
          <a:p>
            <a:pPr marL="0" marR="0" lvl="0" indent="0">
              <a:lnSpc>
                <a:spcPct val="107000"/>
              </a:lnSpc>
              <a:spcBef>
                <a:spcPts val="0"/>
              </a:spcBef>
              <a:spcAft>
                <a:spcPts val="800"/>
              </a:spcAft>
              <a:buNone/>
              <a:tabLst>
                <a:tab pos="457200" algn="l"/>
              </a:tabLst>
            </a:pPr>
            <a:r>
              <a:rPr lang="en-US" b="1" kern="100" dirty="0">
                <a:effectLst/>
                <a:ea typeface="Aptos" panose="020B0004020202020204" pitchFamily="34" charset="0"/>
                <a:cs typeface="Times New Roman" panose="02020603050405020304" pitchFamily="18" charset="0"/>
              </a:rPr>
              <a:t>Important</a:t>
            </a:r>
            <a:r>
              <a:rPr lang="en-US" kern="100" dirty="0">
                <a:effectLst/>
                <a:ea typeface="Aptos" panose="020B0004020202020204" pitchFamily="34" charset="0"/>
                <a:cs typeface="Times New Roman" panose="02020603050405020304" pitchFamily="18" charset="0"/>
              </a:rPr>
              <a:t>:  The PACT Act does not impose a time limit on when a claimant can request reevaluation of a previously denied DIC claim. </a:t>
            </a:r>
          </a:p>
          <a:p>
            <a:pPr marL="342900" marR="0" lvl="0" indent="-342900">
              <a:lnSpc>
                <a:spcPct val="107000"/>
              </a:lnSpc>
              <a:spcBef>
                <a:spcPts val="0"/>
              </a:spcBef>
              <a:spcAft>
                <a:spcPts val="800"/>
              </a:spcAft>
              <a:buFont typeface="Arial" panose="020B0604020202020204" pitchFamily="34" charset="0"/>
              <a:buChar char="•"/>
              <a:tabLst>
                <a:tab pos="457200" algn="l"/>
              </a:tabLst>
            </a:pPr>
            <a:endParaRPr lang="en-US" sz="2800" kern="100" dirty="0">
              <a:effectLst/>
              <a:ea typeface="Aptos" panose="020B0004020202020204" pitchFamily="34" charset="0"/>
              <a:cs typeface="Times New Roman" panose="02020603050405020304" pitchFamily="18" charset="0"/>
            </a:endParaRPr>
          </a:p>
          <a:p>
            <a:pPr marL="0" indent="0">
              <a:buNone/>
            </a:pPr>
            <a:endParaRPr lang="en-US" dirty="0">
              <a:solidFill>
                <a:srgbClr val="000000"/>
              </a:solidFill>
              <a:ea typeface="Arial" panose="020B0604020202020204" pitchFamily="34" charset="0"/>
            </a:endParaRPr>
          </a:p>
          <a:p>
            <a:pPr marL="0" indent="0">
              <a:buNone/>
            </a:pPr>
            <a:endParaRPr lang="en-US" dirty="0">
              <a:solidFill>
                <a:srgbClr val="000000"/>
              </a:solidFill>
              <a:effectLst/>
              <a:ea typeface="Arial" panose="020B0604020202020204" pitchFamily="34" charset="0"/>
            </a:endParaRPr>
          </a:p>
          <a:p>
            <a:pPr marL="0" indent="0">
              <a:buNone/>
            </a:pPr>
            <a:endParaRPr lang="en-US" sz="1800" dirty="0">
              <a:solidFill>
                <a:srgbClr val="000000"/>
              </a:solidFill>
              <a:latin typeface="Times New Roman" panose="02020603050405020304" pitchFamily="18" charset="0"/>
              <a:ea typeface="Calibri" panose="020F0502020204030204" pitchFamily="34" charset="0"/>
            </a:endParaRPr>
          </a:p>
          <a:p>
            <a:pPr marL="0" indent="0">
              <a:buNone/>
            </a:pPr>
            <a:endParaRPr lang="en-US" sz="1800" dirty="0">
              <a:effectLst/>
              <a:latin typeface="Times New Roman" panose="02020603050405020304" pitchFamily="18" charset="0"/>
              <a:ea typeface="Calibri" panose="020F0502020204030204" pitchFamily="34" charset="0"/>
            </a:endParaRPr>
          </a:p>
          <a:p>
            <a:pPr marL="0" indent="0">
              <a:buNone/>
            </a:pPr>
            <a:endParaRPr lang="en-US" dirty="0"/>
          </a:p>
        </p:txBody>
      </p:sp>
      <p:sp>
        <p:nvSpPr>
          <p:cNvPr id="3" name="Slide Number Placeholder 2">
            <a:extLst>
              <a:ext uri="{FF2B5EF4-FFF2-40B4-BE49-F238E27FC236}">
                <a16:creationId xmlns:a16="http://schemas.microsoft.com/office/drawing/2014/main" id="{C94C60F8-30E6-44DE-A3AD-EB1E4FA026EE}"/>
              </a:ext>
            </a:extLst>
          </p:cNvPr>
          <p:cNvSpPr>
            <a:spLocks noGrp="1"/>
          </p:cNvSpPr>
          <p:nvPr>
            <p:ph type="sldNum" sz="quarter" idx="12"/>
          </p:nvPr>
        </p:nvSpPr>
        <p:spPr/>
        <p:txBody>
          <a:bodyPr/>
          <a:lstStyle/>
          <a:p>
            <a:fld id="{31640669-3FD2-4B34-9A2D-584949EF09F8}" type="slidenum">
              <a:rPr lang="en-US" smtClean="0"/>
              <a:pPr/>
              <a:t>21</a:t>
            </a:fld>
            <a:endParaRPr lang="en-US"/>
          </a:p>
        </p:txBody>
      </p:sp>
      <p:sp>
        <p:nvSpPr>
          <p:cNvPr id="4" name="Title 3">
            <a:extLst>
              <a:ext uri="{FF2B5EF4-FFF2-40B4-BE49-F238E27FC236}">
                <a16:creationId xmlns:a16="http://schemas.microsoft.com/office/drawing/2014/main" id="{C63538F8-235F-4407-AFEE-4FE1EBD6B2DF}"/>
              </a:ext>
            </a:extLst>
          </p:cNvPr>
          <p:cNvSpPr>
            <a:spLocks noGrp="1"/>
          </p:cNvSpPr>
          <p:nvPr>
            <p:ph type="title"/>
          </p:nvPr>
        </p:nvSpPr>
        <p:spPr>
          <a:xfrm>
            <a:off x="1595887" y="1"/>
            <a:ext cx="7162800" cy="990628"/>
          </a:xfrm>
        </p:spPr>
        <p:txBody>
          <a:bodyPr/>
          <a:lstStyle/>
          <a:p>
            <a:r>
              <a:rPr lang="en-US"/>
              <a:t>Processing Supplemental Claims Requesting DIC</a:t>
            </a:r>
          </a:p>
        </p:txBody>
      </p:sp>
    </p:spTree>
    <p:extLst>
      <p:ext uri="{BB962C8B-B14F-4D97-AF65-F5344CB8AC3E}">
        <p14:creationId xmlns:p14="http://schemas.microsoft.com/office/powerpoint/2010/main" val="547341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5697BD6-AAFE-4858-A581-572E6024C8F8}"/>
              </a:ext>
            </a:extLst>
          </p:cNvPr>
          <p:cNvSpPr>
            <a:spLocks noGrp="1"/>
          </p:cNvSpPr>
          <p:nvPr>
            <p:ph idx="1"/>
          </p:nvPr>
        </p:nvSpPr>
        <p:spPr>
          <a:xfrm>
            <a:off x="457200" y="1139219"/>
            <a:ext cx="8229600" cy="4373563"/>
          </a:xfrm>
        </p:spPr>
        <p:txBody>
          <a:bodyPr/>
          <a:lstStyle/>
          <a:p>
            <a:pPr marL="0" indent="0">
              <a:buNone/>
            </a:pPr>
            <a:r>
              <a:rPr lang="en-US" dirty="0">
                <a:effectLst/>
                <a:ea typeface="Arial" panose="020B0604020202020204" pitchFamily="34" charset="0"/>
              </a:rPr>
              <a:t>When a supplemental claim is received and is associated with a PACT Act-related claim for DIC, claims processors should follow the steps below:</a:t>
            </a:r>
          </a:p>
          <a:p>
            <a:pPr marL="0" indent="0">
              <a:buNone/>
            </a:pPr>
            <a:endParaRPr lang="en-US" dirty="0">
              <a:solidFill>
                <a:srgbClr val="000000"/>
              </a:solidFill>
              <a:ea typeface="Arial" panose="020B0604020202020204" pitchFamily="34" charset="0"/>
            </a:endParaRPr>
          </a:p>
          <a:p>
            <a:pPr marL="0" indent="0">
              <a:buNone/>
            </a:pPr>
            <a:endParaRPr lang="en-US" dirty="0">
              <a:solidFill>
                <a:srgbClr val="000000"/>
              </a:solidFill>
              <a:effectLst/>
              <a:ea typeface="Arial" panose="020B0604020202020204" pitchFamily="34" charset="0"/>
            </a:endParaRPr>
          </a:p>
          <a:p>
            <a:pPr marL="0" indent="0">
              <a:buNone/>
            </a:pPr>
            <a:endParaRPr lang="en-US" sz="1800" dirty="0">
              <a:solidFill>
                <a:srgbClr val="000000"/>
              </a:solidFill>
              <a:latin typeface="Times New Roman" panose="02020603050405020304" pitchFamily="18" charset="0"/>
              <a:ea typeface="Calibri" panose="020F0502020204030204" pitchFamily="34" charset="0"/>
            </a:endParaRPr>
          </a:p>
          <a:p>
            <a:pPr marL="0" indent="0">
              <a:buNone/>
            </a:pPr>
            <a:endParaRPr lang="en-US" sz="1800" dirty="0">
              <a:effectLst/>
              <a:latin typeface="Times New Roman" panose="02020603050405020304" pitchFamily="18" charset="0"/>
              <a:ea typeface="Calibri" panose="020F0502020204030204" pitchFamily="34" charset="0"/>
            </a:endParaRPr>
          </a:p>
          <a:p>
            <a:pPr marL="0" indent="0">
              <a:buNone/>
            </a:pPr>
            <a:endParaRPr lang="en-US" dirty="0"/>
          </a:p>
        </p:txBody>
      </p:sp>
      <p:sp>
        <p:nvSpPr>
          <p:cNvPr id="3" name="Slide Number Placeholder 2">
            <a:extLst>
              <a:ext uri="{FF2B5EF4-FFF2-40B4-BE49-F238E27FC236}">
                <a16:creationId xmlns:a16="http://schemas.microsoft.com/office/drawing/2014/main" id="{C94C60F8-30E6-44DE-A3AD-EB1E4FA026EE}"/>
              </a:ext>
            </a:extLst>
          </p:cNvPr>
          <p:cNvSpPr>
            <a:spLocks noGrp="1"/>
          </p:cNvSpPr>
          <p:nvPr>
            <p:ph type="sldNum" sz="quarter" idx="12"/>
          </p:nvPr>
        </p:nvSpPr>
        <p:spPr/>
        <p:txBody>
          <a:bodyPr/>
          <a:lstStyle/>
          <a:p>
            <a:fld id="{31640669-3FD2-4B34-9A2D-584949EF09F8}" type="slidenum">
              <a:rPr lang="en-US" smtClean="0"/>
              <a:pPr/>
              <a:t>22</a:t>
            </a:fld>
            <a:endParaRPr lang="en-US"/>
          </a:p>
        </p:txBody>
      </p:sp>
      <p:sp>
        <p:nvSpPr>
          <p:cNvPr id="4" name="Title 3">
            <a:extLst>
              <a:ext uri="{FF2B5EF4-FFF2-40B4-BE49-F238E27FC236}">
                <a16:creationId xmlns:a16="http://schemas.microsoft.com/office/drawing/2014/main" id="{C63538F8-235F-4407-AFEE-4FE1EBD6B2DF}"/>
              </a:ext>
            </a:extLst>
          </p:cNvPr>
          <p:cNvSpPr>
            <a:spLocks noGrp="1"/>
          </p:cNvSpPr>
          <p:nvPr>
            <p:ph type="title"/>
          </p:nvPr>
        </p:nvSpPr>
        <p:spPr>
          <a:xfrm>
            <a:off x="1595887" y="1"/>
            <a:ext cx="7162800" cy="990628"/>
          </a:xfrm>
        </p:spPr>
        <p:txBody>
          <a:bodyPr/>
          <a:lstStyle/>
          <a:p>
            <a:r>
              <a:rPr lang="en-US"/>
              <a:t>Processing Supplemental Claims Requesting DIC</a:t>
            </a:r>
          </a:p>
        </p:txBody>
      </p:sp>
      <p:graphicFrame>
        <p:nvGraphicFramePr>
          <p:cNvPr id="5" name="Table 5">
            <a:extLst>
              <a:ext uri="{FF2B5EF4-FFF2-40B4-BE49-F238E27FC236}">
                <a16:creationId xmlns:a16="http://schemas.microsoft.com/office/drawing/2014/main" id="{832E23BD-EBDF-4C1C-8EA9-9A875DA6E20F}"/>
              </a:ext>
            </a:extLst>
          </p:cNvPr>
          <p:cNvGraphicFramePr>
            <a:graphicFrameLocks noGrp="1"/>
          </p:cNvGraphicFramePr>
          <p:nvPr>
            <p:extLst>
              <p:ext uri="{D42A27DB-BD31-4B8C-83A1-F6EECF244321}">
                <p14:modId xmlns:p14="http://schemas.microsoft.com/office/powerpoint/2010/main" val="3714755290"/>
              </p:ext>
            </p:extLst>
          </p:nvPr>
        </p:nvGraphicFramePr>
        <p:xfrm>
          <a:off x="561974" y="2847975"/>
          <a:ext cx="8334376" cy="3038475"/>
        </p:xfrm>
        <a:graphic>
          <a:graphicData uri="http://schemas.openxmlformats.org/drawingml/2006/table">
            <a:tbl>
              <a:tblPr firstRow="1" bandRow="1">
                <a:tableStyleId>{5C22544A-7EE6-4342-B048-85BDC9FD1C3A}</a:tableStyleId>
              </a:tblPr>
              <a:tblGrid>
                <a:gridCol w="850367">
                  <a:extLst>
                    <a:ext uri="{9D8B030D-6E8A-4147-A177-3AD203B41FA5}">
                      <a16:colId xmlns:a16="http://schemas.microsoft.com/office/drawing/2014/main" val="4125895923"/>
                    </a:ext>
                  </a:extLst>
                </a:gridCol>
                <a:gridCol w="7484009">
                  <a:extLst>
                    <a:ext uri="{9D8B030D-6E8A-4147-A177-3AD203B41FA5}">
                      <a16:colId xmlns:a16="http://schemas.microsoft.com/office/drawing/2014/main" val="307720077"/>
                    </a:ext>
                  </a:extLst>
                </a:gridCol>
              </a:tblGrid>
              <a:tr h="752475">
                <a:tc>
                  <a:txBody>
                    <a:bodyPr/>
                    <a:lstStyle/>
                    <a:p>
                      <a:pPr algn="ctr"/>
                      <a:r>
                        <a:rPr lang="en-US" sz="2400" dirty="0"/>
                        <a:t>Step</a:t>
                      </a:r>
                    </a:p>
                  </a:txBody>
                  <a:tcPr/>
                </a:tc>
                <a:tc>
                  <a:txBody>
                    <a:bodyPr/>
                    <a:lstStyle/>
                    <a:p>
                      <a:pPr algn="ctr"/>
                      <a:r>
                        <a:rPr lang="en-US" sz="2400"/>
                        <a:t>Action</a:t>
                      </a:r>
                    </a:p>
                  </a:txBody>
                  <a:tcPr/>
                </a:tc>
                <a:extLst>
                  <a:ext uri="{0D108BD9-81ED-4DB2-BD59-A6C34878D82A}">
                    <a16:rowId xmlns:a16="http://schemas.microsoft.com/office/drawing/2014/main" val="4084813242"/>
                  </a:ext>
                </a:extLst>
              </a:tr>
              <a:tr h="975360">
                <a:tc>
                  <a:txBody>
                    <a:bodyPr/>
                    <a:lstStyle/>
                    <a:p>
                      <a:r>
                        <a:rPr lang="en-US">
                          <a:solidFill>
                            <a:schemeClr val="tx2"/>
                          </a:solidFill>
                        </a:rPr>
                        <a:t>1</a:t>
                      </a:r>
                    </a:p>
                  </a:txBody>
                  <a:tcPr/>
                </a:tc>
                <a:tc>
                  <a:txBody>
                    <a:bodyPr/>
                    <a:lstStyle/>
                    <a:p>
                      <a:pPr marL="342900" indent="-342900">
                        <a:buFont typeface="Arial" panose="020B0604020202020204" pitchFamily="34" charset="0"/>
                        <a:buChar char="•"/>
                      </a:pPr>
                      <a:r>
                        <a:rPr lang="en-US" sz="2400" dirty="0">
                          <a:solidFill>
                            <a:schemeClr val="tx2"/>
                          </a:solidFill>
                        </a:rPr>
                        <a:t>Review the submitted claim to confirm that the application was received on the appropriate prescribed form, and</a:t>
                      </a:r>
                    </a:p>
                    <a:p>
                      <a:pPr marL="342900" indent="-342900">
                        <a:buFont typeface="Arial" panose="020B0604020202020204" pitchFamily="34" charset="0"/>
                        <a:buChar char="•"/>
                      </a:pPr>
                      <a:r>
                        <a:rPr lang="en-US" sz="2400" dirty="0">
                          <a:solidFill>
                            <a:schemeClr val="tx2"/>
                          </a:solidFill>
                        </a:rPr>
                        <a:t>That the claim is a PACT Act-related claim as specified in PACT Act SOP, Topic 1, Overview of the PACT Act. </a:t>
                      </a:r>
                      <a:endParaRPr lang="en-US" sz="2400" i="1" dirty="0">
                        <a:solidFill>
                          <a:schemeClr val="tx2"/>
                        </a:solidFill>
                        <a:latin typeface="+mn-lt"/>
                      </a:endParaRPr>
                    </a:p>
                  </a:txBody>
                  <a:tcPr/>
                </a:tc>
                <a:extLst>
                  <a:ext uri="{0D108BD9-81ED-4DB2-BD59-A6C34878D82A}">
                    <a16:rowId xmlns:a16="http://schemas.microsoft.com/office/drawing/2014/main" val="1965046749"/>
                  </a:ext>
                </a:extLst>
              </a:tr>
            </a:tbl>
          </a:graphicData>
        </a:graphic>
      </p:graphicFrame>
    </p:spTree>
    <p:extLst>
      <p:ext uri="{BB962C8B-B14F-4D97-AF65-F5344CB8AC3E}">
        <p14:creationId xmlns:p14="http://schemas.microsoft.com/office/powerpoint/2010/main" val="2603744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E3F53E16-4AA3-4CFD-9980-36E060548D30}"/>
              </a:ext>
            </a:extLst>
          </p:cNvPr>
          <p:cNvGraphicFramePr>
            <a:graphicFrameLocks noGrp="1"/>
          </p:cNvGraphicFramePr>
          <p:nvPr>
            <p:ph idx="1"/>
            <p:extLst>
              <p:ext uri="{D42A27DB-BD31-4B8C-83A1-F6EECF244321}">
                <p14:modId xmlns:p14="http://schemas.microsoft.com/office/powerpoint/2010/main" val="3232761196"/>
              </p:ext>
            </p:extLst>
          </p:nvPr>
        </p:nvGraphicFramePr>
        <p:xfrm>
          <a:off x="457200" y="1348966"/>
          <a:ext cx="8229600" cy="4617268"/>
        </p:xfrm>
        <a:graphic>
          <a:graphicData uri="http://schemas.openxmlformats.org/drawingml/2006/table">
            <a:tbl>
              <a:tblPr firstRow="1" bandRow="1">
                <a:tableStyleId>{5C22544A-7EE6-4342-B048-85BDC9FD1C3A}</a:tableStyleId>
              </a:tblPr>
              <a:tblGrid>
                <a:gridCol w="1038225">
                  <a:extLst>
                    <a:ext uri="{9D8B030D-6E8A-4147-A177-3AD203B41FA5}">
                      <a16:colId xmlns:a16="http://schemas.microsoft.com/office/drawing/2014/main" val="2422007592"/>
                    </a:ext>
                  </a:extLst>
                </a:gridCol>
                <a:gridCol w="7191375">
                  <a:extLst>
                    <a:ext uri="{9D8B030D-6E8A-4147-A177-3AD203B41FA5}">
                      <a16:colId xmlns:a16="http://schemas.microsoft.com/office/drawing/2014/main" val="3502095551"/>
                    </a:ext>
                  </a:extLst>
                </a:gridCol>
              </a:tblGrid>
              <a:tr h="470614">
                <a:tc>
                  <a:txBody>
                    <a:bodyPr/>
                    <a:lstStyle/>
                    <a:p>
                      <a:pPr algn="ctr"/>
                      <a:r>
                        <a:rPr lang="en-US" sz="2400" dirty="0"/>
                        <a:t>Step</a:t>
                      </a:r>
                    </a:p>
                  </a:txBody>
                  <a:tcPr/>
                </a:tc>
                <a:tc>
                  <a:txBody>
                    <a:bodyPr/>
                    <a:lstStyle/>
                    <a:p>
                      <a:pPr algn="ctr"/>
                      <a:r>
                        <a:rPr lang="en-US" sz="2400"/>
                        <a:t>Action</a:t>
                      </a:r>
                    </a:p>
                  </a:txBody>
                  <a:tcPr/>
                </a:tc>
                <a:extLst>
                  <a:ext uri="{0D108BD9-81ED-4DB2-BD59-A6C34878D82A}">
                    <a16:rowId xmlns:a16="http://schemas.microsoft.com/office/drawing/2014/main" val="1351951441"/>
                  </a:ext>
                </a:extLst>
              </a:tr>
              <a:tr h="4146654">
                <a:tc>
                  <a:txBody>
                    <a:bodyPr/>
                    <a:lstStyle/>
                    <a:p>
                      <a:r>
                        <a:rPr lang="en-US">
                          <a:solidFill>
                            <a:schemeClr val="tx2"/>
                          </a:solidFill>
                        </a:rPr>
                        <a:t>2</a:t>
                      </a:r>
                    </a:p>
                  </a:txBody>
                  <a:tcPr/>
                </a:tc>
                <a:tc>
                  <a:txBody>
                    <a:bodyPr/>
                    <a:lstStyle/>
                    <a:p>
                      <a:pPr marL="342900" lvl="0" indent="-342900">
                        <a:buFont typeface="Arial" panose="020B0604020202020204" pitchFamily="34" charset="0"/>
                        <a:buChar char="•"/>
                      </a:pPr>
                      <a:r>
                        <a:rPr lang="en-US" sz="2400" kern="1200" dirty="0">
                          <a:solidFill>
                            <a:schemeClr val="tx2"/>
                          </a:solidFill>
                          <a:effectLst/>
                          <a:latin typeface="+mn-lt"/>
                          <a:ea typeface="+mn-ea"/>
                          <a:cs typeface="+mn-cs"/>
                        </a:rPr>
                        <a:t>Establish an EP 040, and</a:t>
                      </a:r>
                    </a:p>
                    <a:p>
                      <a:pPr marL="342900" lvl="0" indent="-342900">
                        <a:buFont typeface="Arial" panose="020B0604020202020204" pitchFamily="34" charset="0"/>
                        <a:buChar char="•"/>
                      </a:pPr>
                      <a:r>
                        <a:rPr lang="en-US" sz="2400" kern="1200" dirty="0">
                          <a:solidFill>
                            <a:schemeClr val="tx2"/>
                          </a:solidFill>
                          <a:effectLst/>
                          <a:latin typeface="+mn-lt"/>
                          <a:ea typeface="+mn-ea"/>
                          <a:cs typeface="+mn-cs"/>
                        </a:rPr>
                        <a:t>Add the </a:t>
                      </a:r>
                      <a:r>
                        <a:rPr lang="en-US" sz="2400" i="0" kern="1200" dirty="0">
                          <a:solidFill>
                            <a:schemeClr val="tx2"/>
                          </a:solidFill>
                          <a:effectLst/>
                          <a:latin typeface="+mn-lt"/>
                          <a:ea typeface="+mn-ea"/>
                          <a:cs typeface="+mn-cs"/>
                        </a:rPr>
                        <a:t>PACT </a:t>
                      </a:r>
                      <a:r>
                        <a:rPr lang="en-US" sz="2400" kern="1200" dirty="0">
                          <a:solidFill>
                            <a:schemeClr val="tx2"/>
                          </a:solidFill>
                          <a:effectLst/>
                          <a:latin typeface="+mn-lt"/>
                          <a:ea typeface="+mn-ea"/>
                          <a:cs typeface="+mn-cs"/>
                        </a:rPr>
                        <a:t>special issue to the DIC contention in VBMS.</a:t>
                      </a:r>
                    </a:p>
                    <a:p>
                      <a:pPr marL="342900" lvl="0" indent="-342900">
                        <a:buFont typeface="Arial" panose="020B0604020202020204" pitchFamily="34" charset="0"/>
                        <a:buChar char="•"/>
                      </a:pPr>
                      <a:endParaRPr lang="en-US" sz="2400" kern="1200" dirty="0">
                        <a:solidFill>
                          <a:schemeClr val="tx2"/>
                        </a:solidFill>
                        <a:effectLst/>
                        <a:latin typeface="+mn-lt"/>
                        <a:ea typeface="+mn-ea"/>
                        <a:cs typeface="+mn-cs"/>
                      </a:endParaRPr>
                    </a:p>
                    <a:p>
                      <a:pPr marL="342900" lvl="0" indent="-342900">
                        <a:buFont typeface="Arial" panose="020B0604020202020204" pitchFamily="34" charset="0"/>
                        <a:buChar char="•"/>
                      </a:pPr>
                      <a:r>
                        <a:rPr lang="en-US" sz="2400" b="1" i="0" dirty="0">
                          <a:solidFill>
                            <a:schemeClr val="tx2"/>
                          </a:solidFill>
                        </a:rPr>
                        <a:t>Important: Special issues must be applied upon claims establishment or when the claim is first determined to be a PACT Act-related claim.</a:t>
                      </a:r>
                      <a:endParaRPr lang="en-US" sz="2400" b="1" i="0" kern="1200" dirty="0">
                        <a:solidFill>
                          <a:schemeClr val="tx2"/>
                        </a:solidFill>
                        <a:effectLst/>
                        <a:latin typeface="+mn-lt"/>
                        <a:ea typeface="+mn-ea"/>
                        <a:cs typeface="+mn-cs"/>
                      </a:endParaRPr>
                    </a:p>
                  </a:txBody>
                  <a:tcPr/>
                </a:tc>
                <a:extLst>
                  <a:ext uri="{0D108BD9-81ED-4DB2-BD59-A6C34878D82A}">
                    <a16:rowId xmlns:a16="http://schemas.microsoft.com/office/drawing/2014/main" val="4202412375"/>
                  </a:ext>
                </a:extLst>
              </a:tr>
            </a:tbl>
          </a:graphicData>
        </a:graphic>
      </p:graphicFrame>
      <p:sp>
        <p:nvSpPr>
          <p:cNvPr id="3" name="Slide Number Placeholder 2">
            <a:extLst>
              <a:ext uri="{FF2B5EF4-FFF2-40B4-BE49-F238E27FC236}">
                <a16:creationId xmlns:a16="http://schemas.microsoft.com/office/drawing/2014/main" id="{B26F31DC-6BF0-478E-A6A4-FB63AF4A10FD}"/>
              </a:ext>
            </a:extLst>
          </p:cNvPr>
          <p:cNvSpPr>
            <a:spLocks noGrp="1"/>
          </p:cNvSpPr>
          <p:nvPr>
            <p:ph type="sldNum" sz="quarter" idx="12"/>
          </p:nvPr>
        </p:nvSpPr>
        <p:spPr/>
        <p:txBody>
          <a:bodyPr/>
          <a:lstStyle/>
          <a:p>
            <a:fld id="{31640669-3FD2-4B34-9A2D-584949EF09F8}" type="slidenum">
              <a:rPr lang="en-US" smtClean="0"/>
              <a:pPr/>
              <a:t>23</a:t>
            </a:fld>
            <a:endParaRPr lang="en-US"/>
          </a:p>
        </p:txBody>
      </p:sp>
      <p:sp>
        <p:nvSpPr>
          <p:cNvPr id="4" name="Title 3">
            <a:extLst>
              <a:ext uri="{FF2B5EF4-FFF2-40B4-BE49-F238E27FC236}">
                <a16:creationId xmlns:a16="http://schemas.microsoft.com/office/drawing/2014/main" id="{AF0FDC04-AF51-4D78-8A41-B47CF281183F}"/>
              </a:ext>
            </a:extLst>
          </p:cNvPr>
          <p:cNvSpPr>
            <a:spLocks noGrp="1"/>
          </p:cNvSpPr>
          <p:nvPr>
            <p:ph type="title"/>
          </p:nvPr>
        </p:nvSpPr>
        <p:spPr>
          <a:xfrm>
            <a:off x="1595887" y="92075"/>
            <a:ext cx="7162800" cy="868303"/>
          </a:xfrm>
        </p:spPr>
        <p:txBody>
          <a:bodyPr/>
          <a:lstStyle/>
          <a:p>
            <a:r>
              <a:rPr lang="en-US"/>
              <a:t>Processing Supplemental Claims Requesting DIC</a:t>
            </a:r>
          </a:p>
        </p:txBody>
      </p:sp>
    </p:spTree>
    <p:extLst>
      <p:ext uri="{BB962C8B-B14F-4D97-AF65-F5344CB8AC3E}">
        <p14:creationId xmlns:p14="http://schemas.microsoft.com/office/powerpoint/2010/main" val="14629167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B9211F18-A29A-4B37-9BBC-55EF38542597}"/>
              </a:ext>
            </a:extLst>
          </p:cNvPr>
          <p:cNvGraphicFramePr>
            <a:graphicFrameLocks noGrp="1"/>
          </p:cNvGraphicFramePr>
          <p:nvPr>
            <p:ph idx="1"/>
            <p:extLst>
              <p:ext uri="{D42A27DB-BD31-4B8C-83A1-F6EECF244321}">
                <p14:modId xmlns:p14="http://schemas.microsoft.com/office/powerpoint/2010/main" val="3560255826"/>
              </p:ext>
            </p:extLst>
          </p:nvPr>
        </p:nvGraphicFramePr>
        <p:xfrm>
          <a:off x="0" y="1057903"/>
          <a:ext cx="9144000" cy="5212527"/>
        </p:xfrm>
        <a:graphic>
          <a:graphicData uri="http://schemas.openxmlformats.org/drawingml/2006/table">
            <a:tbl>
              <a:tblPr firstRow="1" bandRow="1">
                <a:tableStyleId>{5C22544A-7EE6-4342-B048-85BDC9FD1C3A}</a:tableStyleId>
              </a:tblPr>
              <a:tblGrid>
                <a:gridCol w="1015999">
                  <a:extLst>
                    <a:ext uri="{9D8B030D-6E8A-4147-A177-3AD203B41FA5}">
                      <a16:colId xmlns:a16="http://schemas.microsoft.com/office/drawing/2014/main" val="499063279"/>
                    </a:ext>
                  </a:extLst>
                </a:gridCol>
                <a:gridCol w="8128001">
                  <a:extLst>
                    <a:ext uri="{9D8B030D-6E8A-4147-A177-3AD203B41FA5}">
                      <a16:colId xmlns:a16="http://schemas.microsoft.com/office/drawing/2014/main" val="185638012"/>
                    </a:ext>
                  </a:extLst>
                </a:gridCol>
              </a:tblGrid>
              <a:tr h="433661">
                <a:tc>
                  <a:txBody>
                    <a:bodyPr/>
                    <a:lstStyle/>
                    <a:p>
                      <a:pPr algn="ctr"/>
                      <a:r>
                        <a:rPr lang="en-US" sz="2400" dirty="0"/>
                        <a:t>Step</a:t>
                      </a:r>
                    </a:p>
                  </a:txBody>
                  <a:tcPr/>
                </a:tc>
                <a:tc>
                  <a:txBody>
                    <a:bodyPr/>
                    <a:lstStyle/>
                    <a:p>
                      <a:pPr algn="ctr"/>
                      <a:r>
                        <a:rPr lang="en-US" sz="2400"/>
                        <a:t>Action</a:t>
                      </a:r>
                    </a:p>
                  </a:txBody>
                  <a:tcPr/>
                </a:tc>
                <a:extLst>
                  <a:ext uri="{0D108BD9-81ED-4DB2-BD59-A6C34878D82A}">
                    <a16:rowId xmlns:a16="http://schemas.microsoft.com/office/drawing/2014/main" val="3007286919"/>
                  </a:ext>
                </a:extLst>
              </a:tr>
              <a:tr h="4755327">
                <a:tc>
                  <a:txBody>
                    <a:bodyPr/>
                    <a:lstStyle/>
                    <a:p>
                      <a:r>
                        <a:rPr lang="en-US">
                          <a:solidFill>
                            <a:schemeClr val="tx2"/>
                          </a:solidFill>
                        </a:rPr>
                        <a:t>3</a:t>
                      </a:r>
                    </a:p>
                  </a:txBody>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solidFill>
                            <a:schemeClr val="tx2"/>
                          </a:solidFill>
                        </a:rPr>
                        <a:t>Initiate any necessary development for entitlement issues, including gathering STRs, OMPF, CAPRI records, and documenting ILER in the eFolder for Toxic Exposure Risk Activity Memorandum (TERA)-related claims.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solidFill>
                            <a:schemeClr val="tx2"/>
                          </a:solidFill>
                        </a:rPr>
                        <a:t>See also, PACT Act SOP, Topics 2 – 5 for exposure specific guidance on how to verify service and identify exposure, including exposure documentation if required.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2400" dirty="0">
                          <a:solidFill>
                            <a:schemeClr val="tx2"/>
                          </a:solidFill>
                        </a:rPr>
                        <a:t>References: For more information on:</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solidFill>
                            <a:schemeClr val="tx2"/>
                          </a:solidFill>
                        </a:rPr>
                        <a:t>Obtaining STRs, see M21-1, Part III, Subpart ii, Chapter 2, Section B.</a:t>
                      </a:r>
                    </a:p>
                  </a:txBody>
                  <a:tcPr/>
                </a:tc>
                <a:extLst>
                  <a:ext uri="{0D108BD9-81ED-4DB2-BD59-A6C34878D82A}">
                    <a16:rowId xmlns:a16="http://schemas.microsoft.com/office/drawing/2014/main" val="3168221888"/>
                  </a:ext>
                </a:extLst>
              </a:tr>
            </a:tbl>
          </a:graphicData>
        </a:graphic>
      </p:graphicFrame>
      <p:sp>
        <p:nvSpPr>
          <p:cNvPr id="3" name="Slide Number Placeholder 2">
            <a:extLst>
              <a:ext uri="{FF2B5EF4-FFF2-40B4-BE49-F238E27FC236}">
                <a16:creationId xmlns:a16="http://schemas.microsoft.com/office/drawing/2014/main" id="{954CCA87-FF6C-4E54-A5AF-898EA14E3E5C}"/>
              </a:ext>
            </a:extLst>
          </p:cNvPr>
          <p:cNvSpPr>
            <a:spLocks noGrp="1"/>
          </p:cNvSpPr>
          <p:nvPr>
            <p:ph type="sldNum" sz="quarter" idx="12"/>
          </p:nvPr>
        </p:nvSpPr>
        <p:spPr/>
        <p:txBody>
          <a:bodyPr/>
          <a:lstStyle/>
          <a:p>
            <a:fld id="{31640669-3FD2-4B34-9A2D-584949EF09F8}" type="slidenum">
              <a:rPr lang="en-US" smtClean="0"/>
              <a:pPr/>
              <a:t>24</a:t>
            </a:fld>
            <a:endParaRPr lang="en-US"/>
          </a:p>
        </p:txBody>
      </p:sp>
      <p:sp>
        <p:nvSpPr>
          <p:cNvPr id="4" name="Title 3">
            <a:extLst>
              <a:ext uri="{FF2B5EF4-FFF2-40B4-BE49-F238E27FC236}">
                <a16:creationId xmlns:a16="http://schemas.microsoft.com/office/drawing/2014/main" id="{E94FF474-0510-4495-B908-A0C35AA060D3}"/>
              </a:ext>
            </a:extLst>
          </p:cNvPr>
          <p:cNvSpPr>
            <a:spLocks noGrp="1"/>
          </p:cNvSpPr>
          <p:nvPr>
            <p:ph type="title"/>
          </p:nvPr>
        </p:nvSpPr>
        <p:spPr>
          <a:xfrm>
            <a:off x="1595887" y="1"/>
            <a:ext cx="7162800" cy="990628"/>
          </a:xfrm>
        </p:spPr>
        <p:txBody>
          <a:bodyPr/>
          <a:lstStyle/>
          <a:p>
            <a:r>
              <a:rPr lang="en-US"/>
              <a:t>Processing Supplemental Claims Requesting DIC</a:t>
            </a:r>
          </a:p>
        </p:txBody>
      </p:sp>
    </p:spTree>
    <p:extLst>
      <p:ext uri="{BB962C8B-B14F-4D97-AF65-F5344CB8AC3E}">
        <p14:creationId xmlns:p14="http://schemas.microsoft.com/office/powerpoint/2010/main" val="3249961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B9211F18-A29A-4B37-9BBC-55EF38542597}"/>
              </a:ext>
            </a:extLst>
          </p:cNvPr>
          <p:cNvGraphicFramePr>
            <a:graphicFrameLocks noGrp="1"/>
          </p:cNvGraphicFramePr>
          <p:nvPr>
            <p:ph idx="1"/>
            <p:extLst>
              <p:ext uri="{D42A27DB-BD31-4B8C-83A1-F6EECF244321}">
                <p14:modId xmlns:p14="http://schemas.microsoft.com/office/powerpoint/2010/main" val="465733899"/>
              </p:ext>
            </p:extLst>
          </p:nvPr>
        </p:nvGraphicFramePr>
        <p:xfrm>
          <a:off x="0" y="1057903"/>
          <a:ext cx="9144000" cy="5237417"/>
        </p:xfrm>
        <a:graphic>
          <a:graphicData uri="http://schemas.openxmlformats.org/drawingml/2006/table">
            <a:tbl>
              <a:tblPr firstRow="1" bandRow="1">
                <a:tableStyleId>{5C22544A-7EE6-4342-B048-85BDC9FD1C3A}</a:tableStyleId>
              </a:tblPr>
              <a:tblGrid>
                <a:gridCol w="1015999">
                  <a:extLst>
                    <a:ext uri="{9D8B030D-6E8A-4147-A177-3AD203B41FA5}">
                      <a16:colId xmlns:a16="http://schemas.microsoft.com/office/drawing/2014/main" val="499063279"/>
                    </a:ext>
                  </a:extLst>
                </a:gridCol>
                <a:gridCol w="8128001">
                  <a:extLst>
                    <a:ext uri="{9D8B030D-6E8A-4147-A177-3AD203B41FA5}">
                      <a16:colId xmlns:a16="http://schemas.microsoft.com/office/drawing/2014/main" val="185638012"/>
                    </a:ext>
                  </a:extLst>
                </a:gridCol>
              </a:tblGrid>
              <a:tr h="435931">
                <a:tc>
                  <a:txBody>
                    <a:bodyPr/>
                    <a:lstStyle/>
                    <a:p>
                      <a:pPr algn="ctr"/>
                      <a:r>
                        <a:rPr lang="en-US" sz="2400" dirty="0"/>
                        <a:t>Step</a:t>
                      </a:r>
                    </a:p>
                  </a:txBody>
                  <a:tcPr/>
                </a:tc>
                <a:tc>
                  <a:txBody>
                    <a:bodyPr/>
                    <a:lstStyle/>
                    <a:p>
                      <a:pPr algn="ctr"/>
                      <a:r>
                        <a:rPr lang="en-US" sz="2400"/>
                        <a:t>Action</a:t>
                      </a:r>
                    </a:p>
                  </a:txBody>
                  <a:tcPr/>
                </a:tc>
                <a:extLst>
                  <a:ext uri="{0D108BD9-81ED-4DB2-BD59-A6C34878D82A}">
                    <a16:rowId xmlns:a16="http://schemas.microsoft.com/office/drawing/2014/main" val="3007286919"/>
                  </a:ext>
                </a:extLst>
              </a:tr>
              <a:tr h="4780217">
                <a:tc>
                  <a:txBody>
                    <a:bodyPr/>
                    <a:lstStyle/>
                    <a:p>
                      <a:r>
                        <a:rPr lang="en-US">
                          <a:solidFill>
                            <a:schemeClr val="tx2"/>
                          </a:solidFill>
                        </a:rPr>
                        <a:t>3</a:t>
                      </a:r>
                    </a:p>
                  </a:txBody>
                  <a:tcPr/>
                </a:tc>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solidFill>
                            <a:schemeClr val="tx2"/>
                          </a:solidFill>
                        </a:rPr>
                        <a:t>Common DIC processing issues, see M21-1, Part XII, Subpart i, Chapter 1, Section B.</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400" dirty="0">
                          <a:solidFill>
                            <a:schemeClr val="tx2"/>
                          </a:solidFill>
                        </a:rPr>
                        <a:t>General claims development, see M21-1, Part III, Subpart i, Chapter 2, Section A – F.</a:t>
                      </a:r>
                      <a:endParaRPr lang="en-US" sz="2400" kern="1200" dirty="0">
                        <a:solidFill>
                          <a:schemeClr val="tx2"/>
                        </a:solidFill>
                        <a:effectLst/>
                        <a:latin typeface="+mn-lt"/>
                        <a:ea typeface="+mn-ea"/>
                        <a:cs typeface="+mn-cs"/>
                      </a:endParaRPr>
                    </a:p>
                  </a:txBody>
                  <a:tcPr/>
                </a:tc>
                <a:extLst>
                  <a:ext uri="{0D108BD9-81ED-4DB2-BD59-A6C34878D82A}">
                    <a16:rowId xmlns:a16="http://schemas.microsoft.com/office/drawing/2014/main" val="3168221888"/>
                  </a:ext>
                </a:extLst>
              </a:tr>
            </a:tbl>
          </a:graphicData>
        </a:graphic>
      </p:graphicFrame>
      <p:sp>
        <p:nvSpPr>
          <p:cNvPr id="3" name="Slide Number Placeholder 2">
            <a:extLst>
              <a:ext uri="{FF2B5EF4-FFF2-40B4-BE49-F238E27FC236}">
                <a16:creationId xmlns:a16="http://schemas.microsoft.com/office/drawing/2014/main" id="{954CCA87-FF6C-4E54-A5AF-898EA14E3E5C}"/>
              </a:ext>
            </a:extLst>
          </p:cNvPr>
          <p:cNvSpPr>
            <a:spLocks noGrp="1"/>
          </p:cNvSpPr>
          <p:nvPr>
            <p:ph type="sldNum" sz="quarter" idx="12"/>
          </p:nvPr>
        </p:nvSpPr>
        <p:spPr/>
        <p:txBody>
          <a:bodyPr/>
          <a:lstStyle/>
          <a:p>
            <a:fld id="{31640669-3FD2-4B34-9A2D-584949EF09F8}" type="slidenum">
              <a:rPr lang="en-US" smtClean="0"/>
              <a:pPr/>
              <a:t>25</a:t>
            </a:fld>
            <a:endParaRPr lang="en-US"/>
          </a:p>
        </p:txBody>
      </p:sp>
      <p:sp>
        <p:nvSpPr>
          <p:cNvPr id="4" name="Title 3">
            <a:extLst>
              <a:ext uri="{FF2B5EF4-FFF2-40B4-BE49-F238E27FC236}">
                <a16:creationId xmlns:a16="http://schemas.microsoft.com/office/drawing/2014/main" id="{E94FF474-0510-4495-B908-A0C35AA060D3}"/>
              </a:ext>
            </a:extLst>
          </p:cNvPr>
          <p:cNvSpPr>
            <a:spLocks noGrp="1"/>
          </p:cNvSpPr>
          <p:nvPr>
            <p:ph type="title"/>
          </p:nvPr>
        </p:nvSpPr>
        <p:spPr>
          <a:xfrm>
            <a:off x="1595887" y="1"/>
            <a:ext cx="7162800" cy="990628"/>
          </a:xfrm>
        </p:spPr>
        <p:txBody>
          <a:bodyPr/>
          <a:lstStyle/>
          <a:p>
            <a:r>
              <a:rPr lang="en-US" dirty="0"/>
              <a:t>Processing Supplemental Claims Requesting DIC Cont.</a:t>
            </a:r>
          </a:p>
        </p:txBody>
      </p:sp>
    </p:spTree>
    <p:extLst>
      <p:ext uri="{BB962C8B-B14F-4D97-AF65-F5344CB8AC3E}">
        <p14:creationId xmlns:p14="http://schemas.microsoft.com/office/powerpoint/2010/main" val="26433874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CCEE2C3F-2F2A-43FD-BD42-10709B256874}"/>
              </a:ext>
            </a:extLst>
          </p:cNvPr>
          <p:cNvGraphicFramePr>
            <a:graphicFrameLocks noGrp="1"/>
          </p:cNvGraphicFramePr>
          <p:nvPr>
            <p:ph idx="1"/>
            <p:extLst>
              <p:ext uri="{D42A27DB-BD31-4B8C-83A1-F6EECF244321}">
                <p14:modId xmlns:p14="http://schemas.microsoft.com/office/powerpoint/2010/main" val="3423243710"/>
              </p:ext>
            </p:extLst>
          </p:nvPr>
        </p:nvGraphicFramePr>
        <p:xfrm>
          <a:off x="105335" y="1040733"/>
          <a:ext cx="8933329" cy="5197753"/>
        </p:xfrm>
        <a:graphic>
          <a:graphicData uri="http://schemas.openxmlformats.org/drawingml/2006/table">
            <a:tbl>
              <a:tblPr firstRow="1" bandRow="1">
                <a:tableStyleId>{5C22544A-7EE6-4342-B048-85BDC9FD1C3A}</a:tableStyleId>
              </a:tblPr>
              <a:tblGrid>
                <a:gridCol w="936252">
                  <a:extLst>
                    <a:ext uri="{9D8B030D-6E8A-4147-A177-3AD203B41FA5}">
                      <a16:colId xmlns:a16="http://schemas.microsoft.com/office/drawing/2014/main" val="389698033"/>
                    </a:ext>
                  </a:extLst>
                </a:gridCol>
                <a:gridCol w="7997077">
                  <a:extLst>
                    <a:ext uri="{9D8B030D-6E8A-4147-A177-3AD203B41FA5}">
                      <a16:colId xmlns:a16="http://schemas.microsoft.com/office/drawing/2014/main" val="820739913"/>
                    </a:ext>
                  </a:extLst>
                </a:gridCol>
              </a:tblGrid>
              <a:tr h="461735">
                <a:tc>
                  <a:txBody>
                    <a:bodyPr/>
                    <a:lstStyle/>
                    <a:p>
                      <a:pPr algn="ctr"/>
                      <a:r>
                        <a:rPr lang="en-US" sz="2400" dirty="0"/>
                        <a:t>Step</a:t>
                      </a:r>
                    </a:p>
                  </a:txBody>
                  <a:tcPr/>
                </a:tc>
                <a:tc>
                  <a:txBody>
                    <a:bodyPr/>
                    <a:lstStyle/>
                    <a:p>
                      <a:pPr algn="ctr"/>
                      <a:r>
                        <a:rPr lang="en-US" sz="2400"/>
                        <a:t>Action</a:t>
                      </a:r>
                    </a:p>
                  </a:txBody>
                  <a:tcPr/>
                </a:tc>
                <a:extLst>
                  <a:ext uri="{0D108BD9-81ED-4DB2-BD59-A6C34878D82A}">
                    <a16:rowId xmlns:a16="http://schemas.microsoft.com/office/drawing/2014/main" val="1120206492"/>
                  </a:ext>
                </a:extLst>
              </a:tr>
              <a:tr h="4736018">
                <a:tc>
                  <a:txBody>
                    <a:bodyPr/>
                    <a:lstStyle/>
                    <a:p>
                      <a:r>
                        <a:rPr lang="en-US" sz="2400">
                          <a:solidFill>
                            <a:schemeClr val="tx2"/>
                          </a:solidFill>
                        </a:rPr>
                        <a:t>4</a:t>
                      </a:r>
                    </a:p>
                  </a:txBody>
                  <a:tcPr/>
                </a:tc>
                <a:tc>
                  <a:txBody>
                    <a:bodyPr/>
                    <a:lstStyle/>
                    <a:p>
                      <a:r>
                        <a:rPr lang="en-US" sz="2400" dirty="0">
                          <a:solidFill>
                            <a:schemeClr val="tx2"/>
                          </a:solidFill>
                        </a:rPr>
                        <a:t>Follow TERA procedures, including completion of a Toxic Exposure Risk Activity Memorandum and requesting a medical opinion, when indicated, if:</a:t>
                      </a:r>
                    </a:p>
                    <a:p>
                      <a:pPr marL="342900" indent="-342900">
                        <a:buFont typeface="Arial" panose="020B0604020202020204" pitchFamily="34" charset="0"/>
                        <a:buChar char="•"/>
                      </a:pPr>
                      <a:r>
                        <a:rPr lang="en-US" sz="2400" dirty="0">
                          <a:solidFill>
                            <a:schemeClr val="tx2"/>
                          </a:solidFill>
                        </a:rPr>
                        <a:t>TERA is either explicitly claimed or implicitly raised</a:t>
                      </a:r>
                    </a:p>
                    <a:p>
                      <a:pPr marL="342900" indent="-342900">
                        <a:buFont typeface="Arial" panose="020B0604020202020204" pitchFamily="34" charset="0"/>
                        <a:buChar char="•"/>
                      </a:pPr>
                      <a:r>
                        <a:rPr lang="en-US" sz="2400" dirty="0">
                          <a:solidFill>
                            <a:schemeClr val="tx2"/>
                          </a:solidFill>
                        </a:rPr>
                        <a:t> The Veteran died of a non-presumptive condition</a:t>
                      </a:r>
                    </a:p>
                    <a:p>
                      <a:pPr marL="342900" indent="-342900">
                        <a:buFont typeface="Arial" panose="020B0604020202020204" pitchFamily="34" charset="0"/>
                        <a:buChar char="•"/>
                      </a:pPr>
                      <a:r>
                        <a:rPr lang="en-US" sz="2400" dirty="0">
                          <a:solidFill>
                            <a:schemeClr val="tx2"/>
                          </a:solidFill>
                        </a:rPr>
                        <a:t> The condition is not listed under Exceptions to Ordering TERA Examinations, and</a:t>
                      </a:r>
                    </a:p>
                    <a:p>
                      <a:pPr marL="342900" indent="-342900">
                        <a:buFont typeface="Arial" panose="020B0604020202020204" pitchFamily="34" charset="0"/>
                        <a:buChar char="•"/>
                      </a:pPr>
                      <a:r>
                        <a:rPr lang="en-US" sz="2400" dirty="0">
                          <a:solidFill>
                            <a:schemeClr val="tx2"/>
                          </a:solidFill>
                        </a:rPr>
                        <a:t>the rating decision cannot be granted under existing procedures and existing authorities (direct, secondary, aggravation, or established presumptions other than those specified by the PACT Act), and once complete, or if TERA procedures do not apply go to the next step.</a:t>
                      </a:r>
                    </a:p>
                  </a:txBody>
                  <a:tcPr/>
                </a:tc>
                <a:extLst>
                  <a:ext uri="{0D108BD9-81ED-4DB2-BD59-A6C34878D82A}">
                    <a16:rowId xmlns:a16="http://schemas.microsoft.com/office/drawing/2014/main" val="2030260527"/>
                  </a:ext>
                </a:extLst>
              </a:tr>
            </a:tbl>
          </a:graphicData>
        </a:graphic>
      </p:graphicFrame>
      <p:sp>
        <p:nvSpPr>
          <p:cNvPr id="3" name="Slide Number Placeholder 2">
            <a:extLst>
              <a:ext uri="{FF2B5EF4-FFF2-40B4-BE49-F238E27FC236}">
                <a16:creationId xmlns:a16="http://schemas.microsoft.com/office/drawing/2014/main" id="{D269E98C-AF75-489B-B845-9BD992A90F3A}"/>
              </a:ext>
            </a:extLst>
          </p:cNvPr>
          <p:cNvSpPr>
            <a:spLocks noGrp="1"/>
          </p:cNvSpPr>
          <p:nvPr>
            <p:ph type="sldNum" sz="quarter" idx="12"/>
          </p:nvPr>
        </p:nvSpPr>
        <p:spPr/>
        <p:txBody>
          <a:bodyPr/>
          <a:lstStyle/>
          <a:p>
            <a:fld id="{31640669-3FD2-4B34-9A2D-584949EF09F8}" type="slidenum">
              <a:rPr lang="en-US" smtClean="0"/>
              <a:pPr/>
              <a:t>26</a:t>
            </a:fld>
            <a:endParaRPr lang="en-US"/>
          </a:p>
        </p:txBody>
      </p:sp>
      <p:sp>
        <p:nvSpPr>
          <p:cNvPr id="4" name="Title 3">
            <a:extLst>
              <a:ext uri="{FF2B5EF4-FFF2-40B4-BE49-F238E27FC236}">
                <a16:creationId xmlns:a16="http://schemas.microsoft.com/office/drawing/2014/main" id="{4D5AB03A-5244-4257-9AB9-57B8FFD72C4F}"/>
              </a:ext>
            </a:extLst>
          </p:cNvPr>
          <p:cNvSpPr>
            <a:spLocks noGrp="1"/>
          </p:cNvSpPr>
          <p:nvPr>
            <p:ph type="title"/>
          </p:nvPr>
        </p:nvSpPr>
        <p:spPr>
          <a:xfrm>
            <a:off x="1595887" y="92076"/>
            <a:ext cx="7162800" cy="1003394"/>
          </a:xfrm>
        </p:spPr>
        <p:txBody>
          <a:bodyPr/>
          <a:lstStyle/>
          <a:p>
            <a:r>
              <a:rPr lang="en-US"/>
              <a:t>Processing Supplemental Claims Requesting DIC</a:t>
            </a:r>
          </a:p>
        </p:txBody>
      </p:sp>
    </p:spTree>
    <p:extLst>
      <p:ext uri="{BB962C8B-B14F-4D97-AF65-F5344CB8AC3E}">
        <p14:creationId xmlns:p14="http://schemas.microsoft.com/office/powerpoint/2010/main" val="24074673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9B9B6A18-BD56-48AB-9A04-CD55E6464773}"/>
              </a:ext>
            </a:extLst>
          </p:cNvPr>
          <p:cNvGraphicFramePr>
            <a:graphicFrameLocks noGrp="1"/>
          </p:cNvGraphicFramePr>
          <p:nvPr>
            <p:ph idx="1"/>
            <p:extLst>
              <p:ext uri="{D42A27DB-BD31-4B8C-83A1-F6EECF244321}">
                <p14:modId xmlns:p14="http://schemas.microsoft.com/office/powerpoint/2010/main" val="4227841276"/>
              </p:ext>
            </p:extLst>
          </p:nvPr>
        </p:nvGraphicFramePr>
        <p:xfrm>
          <a:off x="0" y="1066800"/>
          <a:ext cx="9067800" cy="5170371"/>
        </p:xfrm>
        <a:graphic>
          <a:graphicData uri="http://schemas.openxmlformats.org/drawingml/2006/table">
            <a:tbl>
              <a:tblPr firstRow="1" bandRow="1">
                <a:tableStyleId>{5C22544A-7EE6-4342-B048-85BDC9FD1C3A}</a:tableStyleId>
              </a:tblPr>
              <a:tblGrid>
                <a:gridCol w="1007533">
                  <a:extLst>
                    <a:ext uri="{9D8B030D-6E8A-4147-A177-3AD203B41FA5}">
                      <a16:colId xmlns:a16="http://schemas.microsoft.com/office/drawing/2014/main" val="1443916563"/>
                    </a:ext>
                  </a:extLst>
                </a:gridCol>
                <a:gridCol w="8060267">
                  <a:extLst>
                    <a:ext uri="{9D8B030D-6E8A-4147-A177-3AD203B41FA5}">
                      <a16:colId xmlns:a16="http://schemas.microsoft.com/office/drawing/2014/main" val="1441340166"/>
                    </a:ext>
                  </a:extLst>
                </a:gridCol>
              </a:tblGrid>
              <a:tr h="453869">
                <a:tc>
                  <a:txBody>
                    <a:bodyPr/>
                    <a:lstStyle/>
                    <a:p>
                      <a:pPr algn="ctr"/>
                      <a:r>
                        <a:rPr lang="en-US" sz="2400"/>
                        <a:t>Step</a:t>
                      </a:r>
                    </a:p>
                  </a:txBody>
                  <a:tcPr/>
                </a:tc>
                <a:tc>
                  <a:txBody>
                    <a:bodyPr/>
                    <a:lstStyle/>
                    <a:p>
                      <a:pPr algn="ctr"/>
                      <a:r>
                        <a:rPr lang="en-US" sz="2400"/>
                        <a:t>Action</a:t>
                      </a:r>
                    </a:p>
                  </a:txBody>
                  <a:tcPr/>
                </a:tc>
                <a:extLst>
                  <a:ext uri="{0D108BD9-81ED-4DB2-BD59-A6C34878D82A}">
                    <a16:rowId xmlns:a16="http://schemas.microsoft.com/office/drawing/2014/main" val="664632766"/>
                  </a:ext>
                </a:extLst>
              </a:tr>
              <a:tr h="4713171">
                <a:tc>
                  <a:txBody>
                    <a:bodyPr/>
                    <a:lstStyle/>
                    <a:p>
                      <a:r>
                        <a:rPr lang="en-US" sz="2400">
                          <a:solidFill>
                            <a:schemeClr val="tx2"/>
                          </a:solidFill>
                        </a:rPr>
                        <a:t>5</a:t>
                      </a:r>
                    </a:p>
                  </a:txBody>
                  <a:tcPr/>
                </a:tc>
                <a:tc>
                  <a:txBody>
                    <a:bodyPr/>
                    <a:lstStyle/>
                    <a:p>
                      <a:r>
                        <a:rPr lang="en-US" sz="2400">
                          <a:solidFill>
                            <a:schemeClr val="tx2"/>
                          </a:solidFill>
                        </a:rPr>
                        <a:t>Continue processing the claim under existing DIC processing guidance unless otherwise specified. </a:t>
                      </a:r>
                    </a:p>
                    <a:p>
                      <a:endParaRPr lang="en-US" sz="2400">
                        <a:solidFill>
                          <a:schemeClr val="tx2"/>
                        </a:solidFill>
                      </a:endParaRPr>
                    </a:p>
                    <a:p>
                      <a:r>
                        <a:rPr lang="en-US" sz="2400">
                          <a:solidFill>
                            <a:schemeClr val="tx2"/>
                          </a:solidFill>
                        </a:rPr>
                        <a:t>References: For more information on:</a:t>
                      </a:r>
                    </a:p>
                    <a:p>
                      <a:pPr marL="342900" indent="-342900">
                        <a:buFont typeface="Arial" panose="020B0604020202020204" pitchFamily="34" charset="0"/>
                        <a:buChar char="•"/>
                      </a:pPr>
                      <a:r>
                        <a:rPr lang="en-US" sz="2400">
                          <a:solidFill>
                            <a:schemeClr val="tx2"/>
                          </a:solidFill>
                        </a:rPr>
                        <a:t>Development guidance, see the content titled </a:t>
                      </a:r>
                      <a:r>
                        <a:rPr lang="en-US" sz="2400" i="1">
                          <a:solidFill>
                            <a:schemeClr val="tx2"/>
                          </a:solidFill>
                        </a:rPr>
                        <a:t>Development Guidance for Service-Connected Death Claims.</a:t>
                      </a:r>
                    </a:p>
                    <a:p>
                      <a:pPr marL="342900" indent="-342900">
                        <a:buFont typeface="Arial" panose="020B0604020202020204" pitchFamily="34" charset="0"/>
                        <a:buChar char="•"/>
                      </a:pPr>
                      <a:r>
                        <a:rPr lang="en-US" sz="2400">
                          <a:solidFill>
                            <a:schemeClr val="tx2"/>
                          </a:solidFill>
                        </a:rPr>
                        <a:t>Rating guidance, see the content titled </a:t>
                      </a:r>
                      <a:r>
                        <a:rPr lang="en-US" sz="2400" i="1">
                          <a:solidFill>
                            <a:schemeClr val="tx2"/>
                          </a:solidFill>
                        </a:rPr>
                        <a:t>Rating Guidance for Service-Connected Death Claims.</a:t>
                      </a:r>
                    </a:p>
                    <a:p>
                      <a:pPr marL="342900" indent="-342900">
                        <a:buFont typeface="Arial" panose="020B0604020202020204" pitchFamily="34" charset="0"/>
                        <a:buChar char="•"/>
                      </a:pPr>
                      <a:r>
                        <a:rPr lang="en-US" sz="2400">
                          <a:solidFill>
                            <a:schemeClr val="tx2"/>
                          </a:solidFill>
                        </a:rPr>
                        <a:t>Effective dates, see the content titled </a:t>
                      </a:r>
                      <a:r>
                        <a:rPr lang="en-US" sz="2400" i="1">
                          <a:solidFill>
                            <a:schemeClr val="tx2"/>
                          </a:solidFill>
                        </a:rPr>
                        <a:t>Service-Connected Death Benefit Effective Dates</a:t>
                      </a:r>
                      <a:r>
                        <a:rPr lang="en-US" sz="2400">
                          <a:solidFill>
                            <a:schemeClr val="tx2"/>
                          </a:solidFill>
                        </a:rPr>
                        <a:t>.</a:t>
                      </a:r>
                    </a:p>
                  </a:txBody>
                  <a:tcPr/>
                </a:tc>
                <a:extLst>
                  <a:ext uri="{0D108BD9-81ED-4DB2-BD59-A6C34878D82A}">
                    <a16:rowId xmlns:a16="http://schemas.microsoft.com/office/drawing/2014/main" val="3431687609"/>
                  </a:ext>
                </a:extLst>
              </a:tr>
            </a:tbl>
          </a:graphicData>
        </a:graphic>
      </p:graphicFrame>
      <p:sp>
        <p:nvSpPr>
          <p:cNvPr id="3" name="Slide Number Placeholder 2">
            <a:extLst>
              <a:ext uri="{FF2B5EF4-FFF2-40B4-BE49-F238E27FC236}">
                <a16:creationId xmlns:a16="http://schemas.microsoft.com/office/drawing/2014/main" id="{60B962C4-6BD7-4906-8D6E-CF21DF92A33E}"/>
              </a:ext>
            </a:extLst>
          </p:cNvPr>
          <p:cNvSpPr>
            <a:spLocks noGrp="1"/>
          </p:cNvSpPr>
          <p:nvPr>
            <p:ph type="sldNum" sz="quarter" idx="12"/>
          </p:nvPr>
        </p:nvSpPr>
        <p:spPr/>
        <p:txBody>
          <a:bodyPr/>
          <a:lstStyle/>
          <a:p>
            <a:fld id="{31640669-3FD2-4B34-9A2D-584949EF09F8}" type="slidenum">
              <a:rPr lang="en-US" smtClean="0"/>
              <a:pPr/>
              <a:t>27</a:t>
            </a:fld>
            <a:endParaRPr lang="en-US"/>
          </a:p>
        </p:txBody>
      </p:sp>
      <p:sp>
        <p:nvSpPr>
          <p:cNvPr id="4" name="Title 3">
            <a:extLst>
              <a:ext uri="{FF2B5EF4-FFF2-40B4-BE49-F238E27FC236}">
                <a16:creationId xmlns:a16="http://schemas.microsoft.com/office/drawing/2014/main" id="{85EDFF20-506A-4961-B02C-0B678AEC0241}"/>
              </a:ext>
            </a:extLst>
          </p:cNvPr>
          <p:cNvSpPr>
            <a:spLocks noGrp="1"/>
          </p:cNvSpPr>
          <p:nvPr>
            <p:ph type="title"/>
          </p:nvPr>
        </p:nvSpPr>
        <p:spPr>
          <a:xfrm>
            <a:off x="1595887" y="92075"/>
            <a:ext cx="7162800" cy="868303"/>
          </a:xfrm>
        </p:spPr>
        <p:txBody>
          <a:bodyPr/>
          <a:lstStyle/>
          <a:p>
            <a:r>
              <a:rPr lang="en-US" sz="2400"/>
              <a:t>Processing Supplemental Claims Requesting DIC</a:t>
            </a:r>
          </a:p>
        </p:txBody>
      </p:sp>
    </p:spTree>
    <p:extLst>
      <p:ext uri="{BB962C8B-B14F-4D97-AF65-F5344CB8AC3E}">
        <p14:creationId xmlns:p14="http://schemas.microsoft.com/office/powerpoint/2010/main" val="12762302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E13B80-47C0-4272-B62B-2E13E8D6C6CA}"/>
              </a:ext>
            </a:extLst>
          </p:cNvPr>
          <p:cNvSpPr>
            <a:spLocks noGrp="1"/>
          </p:cNvSpPr>
          <p:nvPr>
            <p:ph idx="1"/>
          </p:nvPr>
        </p:nvSpPr>
        <p:spPr>
          <a:xfrm>
            <a:off x="457200" y="1129554"/>
            <a:ext cx="8229600" cy="4737818"/>
          </a:xfrm>
        </p:spPr>
        <p:txBody>
          <a:bodyPr>
            <a:normAutofit lnSpcReduction="10000"/>
          </a:bodyPr>
          <a:lstStyle/>
          <a:p>
            <a:pPr marL="0" indent="0">
              <a:buNone/>
            </a:pPr>
            <a:r>
              <a:rPr lang="en-US" dirty="0"/>
              <a:t>You should now be able to: </a:t>
            </a:r>
          </a:p>
          <a:p>
            <a:r>
              <a:rPr lang="en-US" dirty="0"/>
              <a:t>Define how to establish PACT Act-related claims and apply special issues. </a:t>
            </a:r>
          </a:p>
          <a:p>
            <a:r>
              <a:rPr lang="en-US" dirty="0"/>
              <a:t>Identify service-connected burial criteria associated with the PACT Act.</a:t>
            </a:r>
          </a:p>
          <a:p>
            <a:r>
              <a:rPr lang="en-US" dirty="0"/>
              <a:t>Identify accrued claims and requests for substitution based on criteria associated with the PACT Act.</a:t>
            </a:r>
          </a:p>
          <a:p>
            <a:r>
              <a:rPr lang="en-US" dirty="0"/>
              <a:t>Explain how to utilize current accrued/substitution procedures outlined in </a:t>
            </a:r>
            <a:r>
              <a:rPr lang="en-US" dirty="0">
                <a:hlinkClick r:id="rId2">
                  <a:extLst>
                    <a:ext uri="{A12FA001-AC4F-418D-AE19-62706E023703}">
                      <ahyp:hlinkClr xmlns:ahyp="http://schemas.microsoft.com/office/drawing/2018/hyperlinkcolor" val="tx"/>
                    </a:ext>
                  </a:extLst>
                </a:hlinkClick>
              </a:rPr>
              <a:t>M21-1, Part XI, subpart ii, Chapter 3</a:t>
            </a:r>
            <a:r>
              <a:rPr lang="en-US" dirty="0"/>
              <a:t>, for claims pending at death to address potential entitlement under the PACT Act.</a:t>
            </a:r>
          </a:p>
          <a:p>
            <a:r>
              <a:rPr lang="en-US" dirty="0"/>
              <a:t>Identify supplemental claims received that relate to criteria associated with the PACT Act.</a:t>
            </a:r>
          </a:p>
          <a:p>
            <a:pPr marL="0" indent="0">
              <a:buNone/>
            </a:pPr>
            <a:endParaRPr lang="en-US" dirty="0"/>
          </a:p>
        </p:txBody>
      </p:sp>
      <p:sp>
        <p:nvSpPr>
          <p:cNvPr id="4" name="Slide Number Placeholder 3">
            <a:extLst>
              <a:ext uri="{FF2B5EF4-FFF2-40B4-BE49-F238E27FC236}">
                <a16:creationId xmlns:a16="http://schemas.microsoft.com/office/drawing/2014/main" id="{AB067812-6AB9-4066-B795-D276C44770DD}"/>
              </a:ext>
            </a:extLst>
          </p:cNvPr>
          <p:cNvSpPr>
            <a:spLocks noGrp="1"/>
          </p:cNvSpPr>
          <p:nvPr>
            <p:ph type="sldNum" sz="quarter" idx="12"/>
          </p:nvPr>
        </p:nvSpPr>
        <p:spPr/>
        <p:txBody>
          <a:bodyPr/>
          <a:lstStyle/>
          <a:p>
            <a:fld id="{31640669-3FD2-4B34-9A2D-584949EF09F8}" type="slidenum">
              <a:rPr lang="en-US" smtClean="0"/>
              <a:pPr/>
              <a:t>28</a:t>
            </a:fld>
            <a:endParaRPr lang="en-US"/>
          </a:p>
        </p:txBody>
      </p:sp>
      <p:sp>
        <p:nvSpPr>
          <p:cNvPr id="5" name="Title 1">
            <a:extLst>
              <a:ext uri="{FF2B5EF4-FFF2-40B4-BE49-F238E27FC236}">
                <a16:creationId xmlns:a16="http://schemas.microsoft.com/office/drawing/2014/main" id="{00911588-C441-4208-8D26-C7122F0E278C}"/>
              </a:ext>
            </a:extLst>
          </p:cNvPr>
          <p:cNvSpPr txBox="1">
            <a:spLocks/>
          </p:cNvSpPr>
          <p:nvPr/>
        </p:nvSpPr>
        <p:spPr>
          <a:xfrm>
            <a:off x="1615441" y="241764"/>
            <a:ext cx="7162800" cy="577158"/>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b="0" i="0" u="none" kern="1200">
                <a:solidFill>
                  <a:schemeClr val="accent1">
                    <a:lumMod val="75000"/>
                  </a:schemeClr>
                </a:solidFill>
                <a:latin typeface="+mj-lt"/>
                <a:ea typeface="+mj-ea"/>
                <a:cs typeface="+mj-cs"/>
              </a:defRPr>
            </a:lvl1pPr>
          </a:lstStyle>
          <a:p>
            <a:r>
              <a:rPr lang="en-US">
                <a:solidFill>
                  <a:schemeClr val="bg1"/>
                </a:solidFill>
              </a:rPr>
              <a:t>Summary</a:t>
            </a:r>
          </a:p>
        </p:txBody>
      </p:sp>
    </p:spTree>
    <p:extLst>
      <p:ext uri="{BB962C8B-B14F-4D97-AF65-F5344CB8AC3E}">
        <p14:creationId xmlns:p14="http://schemas.microsoft.com/office/powerpoint/2010/main" val="42818412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DC96D4-9114-494E-82BD-72B642B2DDEB}"/>
              </a:ext>
            </a:extLst>
          </p:cNvPr>
          <p:cNvSpPr>
            <a:spLocks noGrp="1"/>
          </p:cNvSpPr>
          <p:nvPr>
            <p:ph idx="1"/>
          </p:nvPr>
        </p:nvSpPr>
        <p:spPr/>
        <p:txBody>
          <a:bodyPr/>
          <a:lstStyle/>
          <a:p>
            <a:r>
              <a:rPr lang="en-US" dirty="0"/>
              <a:t>An assessment and a</a:t>
            </a:r>
            <a:r>
              <a:rPr lang="en-US" dirty="0">
                <a:solidFill>
                  <a:srgbClr val="FF0000"/>
                </a:solidFill>
              </a:rPr>
              <a:t> </a:t>
            </a:r>
            <a:r>
              <a:rPr lang="en-US" dirty="0"/>
              <a:t>satisfaction survey have been assigned to you in TMS.</a:t>
            </a:r>
          </a:p>
          <a:p>
            <a:r>
              <a:rPr lang="en-US" dirty="0"/>
              <a:t>You should be able to complete the survey and assessment within ten minutes.</a:t>
            </a:r>
          </a:p>
          <a:p>
            <a:r>
              <a:rPr lang="en-US" dirty="0"/>
              <a:t>Be sure to complete the survey and assessment to receive credit for this training.</a:t>
            </a:r>
          </a:p>
          <a:p>
            <a:r>
              <a:rPr lang="en-US" dirty="0"/>
              <a:t>TMS #4637103</a:t>
            </a:r>
          </a:p>
          <a:p>
            <a:pPr marL="0" indent="0">
              <a:buNone/>
            </a:pPr>
            <a:endParaRPr lang="en-US" dirty="0"/>
          </a:p>
        </p:txBody>
      </p:sp>
      <p:sp>
        <p:nvSpPr>
          <p:cNvPr id="3" name="Slide Number Placeholder 2">
            <a:extLst>
              <a:ext uri="{FF2B5EF4-FFF2-40B4-BE49-F238E27FC236}">
                <a16:creationId xmlns:a16="http://schemas.microsoft.com/office/drawing/2014/main" id="{C123C2E2-97A7-46F0-A9C0-22D5A5863B53}"/>
              </a:ext>
            </a:extLst>
          </p:cNvPr>
          <p:cNvSpPr>
            <a:spLocks noGrp="1"/>
          </p:cNvSpPr>
          <p:nvPr>
            <p:ph type="sldNum" sz="quarter" idx="12"/>
          </p:nvPr>
        </p:nvSpPr>
        <p:spPr/>
        <p:txBody>
          <a:bodyPr/>
          <a:lstStyle/>
          <a:p>
            <a:fld id="{31640669-3FD2-4B34-9A2D-584949EF09F8}" type="slidenum">
              <a:rPr lang="en-US" smtClean="0"/>
              <a:pPr/>
              <a:t>29</a:t>
            </a:fld>
            <a:endParaRPr lang="en-US"/>
          </a:p>
        </p:txBody>
      </p:sp>
      <p:sp>
        <p:nvSpPr>
          <p:cNvPr id="4" name="Title 3">
            <a:extLst>
              <a:ext uri="{FF2B5EF4-FFF2-40B4-BE49-F238E27FC236}">
                <a16:creationId xmlns:a16="http://schemas.microsoft.com/office/drawing/2014/main" id="{B891A1C4-B649-499F-BC92-EAAD265CD429}"/>
              </a:ext>
            </a:extLst>
          </p:cNvPr>
          <p:cNvSpPr>
            <a:spLocks noGrp="1"/>
          </p:cNvSpPr>
          <p:nvPr>
            <p:ph type="title"/>
          </p:nvPr>
        </p:nvSpPr>
        <p:spPr/>
        <p:txBody>
          <a:bodyPr/>
          <a:lstStyle/>
          <a:p>
            <a:r>
              <a:rPr lang="en-US"/>
              <a:t>TMS Survey and Assessment</a:t>
            </a:r>
          </a:p>
        </p:txBody>
      </p:sp>
    </p:spTree>
    <p:extLst>
      <p:ext uri="{BB962C8B-B14F-4D97-AF65-F5344CB8AC3E}">
        <p14:creationId xmlns:p14="http://schemas.microsoft.com/office/powerpoint/2010/main" val="3485831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CA4B76-7D06-4766-8B3B-4354B7A918A9}"/>
              </a:ext>
            </a:extLst>
          </p:cNvPr>
          <p:cNvSpPr>
            <a:spLocks noGrp="1"/>
          </p:cNvSpPr>
          <p:nvPr>
            <p:ph idx="1"/>
          </p:nvPr>
        </p:nvSpPr>
        <p:spPr>
          <a:xfrm>
            <a:off x="331694" y="1089818"/>
            <a:ext cx="8229600" cy="5095829"/>
          </a:xfrm>
        </p:spPr>
        <p:txBody>
          <a:bodyPr>
            <a:normAutofit fontScale="55000" lnSpcReduction="20000"/>
          </a:bodyPr>
          <a:lstStyle/>
          <a:p>
            <a:r>
              <a:rPr lang="en-US" sz="4400" u="sng" dirty="0">
                <a:effectLst/>
                <a:ea typeface="Arial" panose="020B0604020202020204" pitchFamily="34" charset="0"/>
                <a:hlinkClick r:id="rId2">
                  <a:extLst>
                    <a:ext uri="{A12FA001-AC4F-418D-AE19-62706E023703}">
                      <ahyp:hlinkClr xmlns:ahyp="http://schemas.microsoft.com/office/drawing/2018/hyperlinkcolor" val="tx"/>
                    </a:ext>
                  </a:extLst>
                </a:hlinkClick>
              </a:rPr>
              <a:t>M21-1</a:t>
            </a:r>
            <a:r>
              <a:rPr lang="en-US" sz="4400" u="sng" dirty="0">
                <a:ea typeface="Arial" panose="020B0604020202020204" pitchFamily="34" charset="0"/>
                <a:hlinkClick r:id="rId2">
                  <a:extLst>
                    <a:ext uri="{A12FA001-AC4F-418D-AE19-62706E023703}">
                      <ahyp:hlinkClr xmlns:ahyp="http://schemas.microsoft.com/office/drawing/2018/hyperlinkcolor" val="tx"/>
                    </a:ext>
                  </a:extLst>
                </a:hlinkClick>
              </a:rPr>
              <a:t>, </a:t>
            </a:r>
            <a:r>
              <a:rPr lang="en-US" sz="4400" u="sng" dirty="0">
                <a:effectLst/>
                <a:ea typeface="Arial" panose="020B0604020202020204" pitchFamily="34" charset="0"/>
                <a:hlinkClick r:id="rId2">
                  <a:extLst>
                    <a:ext uri="{A12FA001-AC4F-418D-AE19-62706E023703}">
                      <ahyp:hlinkClr xmlns:ahyp="http://schemas.microsoft.com/office/drawing/2018/hyperlinkcolor" val="tx"/>
                    </a:ext>
                  </a:extLst>
                </a:hlinkClick>
              </a:rPr>
              <a:t>Part XI</a:t>
            </a:r>
            <a:r>
              <a:rPr lang="en-US" sz="4400" u="sng" dirty="0">
                <a:ea typeface="Arial" panose="020B0604020202020204" pitchFamily="34" charset="0"/>
                <a:hlinkClick r:id="rId2">
                  <a:extLst>
                    <a:ext uri="{A12FA001-AC4F-418D-AE19-62706E023703}">
                      <ahyp:hlinkClr xmlns:ahyp="http://schemas.microsoft.com/office/drawing/2018/hyperlinkcolor" val="tx"/>
                    </a:ext>
                  </a:extLst>
                </a:hlinkClick>
              </a:rPr>
              <a:t>, Subpart </a:t>
            </a:r>
            <a:r>
              <a:rPr lang="en-US" sz="4400" u="sng" dirty="0">
                <a:effectLst/>
                <a:ea typeface="Arial" panose="020B0604020202020204" pitchFamily="34" charset="0"/>
                <a:hlinkClick r:id="rId2">
                  <a:extLst>
                    <a:ext uri="{A12FA001-AC4F-418D-AE19-62706E023703}">
                      <ahyp:hlinkClr xmlns:ahyp="http://schemas.microsoft.com/office/drawing/2018/hyperlinkcolor" val="tx"/>
                    </a:ext>
                  </a:extLst>
                </a:hlinkClick>
              </a:rPr>
              <a:t>ii</a:t>
            </a:r>
            <a:r>
              <a:rPr lang="en-US" sz="4400" u="sng" dirty="0">
                <a:ea typeface="Arial" panose="020B0604020202020204" pitchFamily="34" charset="0"/>
                <a:hlinkClick r:id="rId2">
                  <a:extLst>
                    <a:ext uri="{A12FA001-AC4F-418D-AE19-62706E023703}">
                      <ahyp:hlinkClr xmlns:ahyp="http://schemas.microsoft.com/office/drawing/2018/hyperlinkcolor" val="tx"/>
                    </a:ext>
                  </a:extLst>
                </a:hlinkClick>
              </a:rPr>
              <a:t>, Chapter </a:t>
            </a:r>
            <a:r>
              <a:rPr lang="en-US" sz="4400" u="sng" dirty="0">
                <a:effectLst/>
                <a:ea typeface="Arial" panose="020B0604020202020204" pitchFamily="34" charset="0"/>
                <a:hlinkClick r:id="rId2">
                  <a:extLst>
                    <a:ext uri="{A12FA001-AC4F-418D-AE19-62706E023703}">
                      <ahyp:hlinkClr xmlns:ahyp="http://schemas.microsoft.com/office/drawing/2018/hyperlinkcolor" val="tx"/>
                    </a:ext>
                  </a:extLst>
                </a:hlinkClick>
              </a:rPr>
              <a:t>3</a:t>
            </a:r>
            <a:r>
              <a:rPr lang="en-US" sz="4400" u="sng" dirty="0">
                <a:effectLst/>
                <a:ea typeface="Arial" panose="020B0604020202020204" pitchFamily="34" charset="0"/>
              </a:rPr>
              <a:t>,</a:t>
            </a:r>
            <a:r>
              <a:rPr lang="en-US" sz="4400" u="sng" dirty="0"/>
              <a:t> </a:t>
            </a:r>
            <a:r>
              <a:rPr lang="en-US" sz="4400" dirty="0"/>
              <a:t>Accrued and Substitution</a:t>
            </a:r>
          </a:p>
          <a:p>
            <a:r>
              <a:rPr lang="en-US" sz="4400" u="sng" dirty="0">
                <a:effectLst/>
                <a:ea typeface="Arial" panose="020B0604020202020204" pitchFamily="34" charset="0"/>
                <a:hlinkClick r:id="rId3">
                  <a:extLst>
                    <a:ext uri="{A12FA001-AC4F-418D-AE19-62706E023703}">
                      <ahyp:hlinkClr xmlns:ahyp="http://schemas.microsoft.com/office/drawing/2018/hyperlinkcolor" val="tx"/>
                    </a:ext>
                  </a:extLst>
                </a:hlinkClick>
              </a:rPr>
              <a:t>38 CFR. § 3.1010(g)</a:t>
            </a:r>
            <a:r>
              <a:rPr lang="en-US" sz="4400" dirty="0">
                <a:ea typeface="Arial" panose="020B0604020202020204" pitchFamily="34" charset="0"/>
              </a:rPr>
              <a:t> Limitations on substitution</a:t>
            </a:r>
            <a:endParaRPr lang="en-US" sz="4400" u="sng" dirty="0">
              <a:effectLst/>
              <a:ea typeface="Arial" panose="020B0604020202020204" pitchFamily="34" charset="0"/>
            </a:endParaRPr>
          </a:p>
          <a:p>
            <a:pPr>
              <a:lnSpc>
                <a:spcPct val="107000"/>
              </a:lnSpc>
              <a:spcBef>
                <a:spcPts val="0"/>
              </a:spcBef>
              <a:spcAft>
                <a:spcPts val="800"/>
              </a:spcAft>
            </a:pPr>
            <a:r>
              <a:rPr lang="en-US" sz="4400" u="sng" dirty="0">
                <a:solidFill>
                  <a:schemeClr val="accent1">
                    <a:lumMod val="75000"/>
                  </a:schemeClr>
                </a:solidFill>
                <a:effectLst/>
                <a:ea typeface="Calibri" panose="020F0502020204030204" pitchFamily="34" charset="0"/>
                <a:hlinkClick r:id="rId4">
                  <a:extLst>
                    <a:ext uri="{A12FA001-AC4F-418D-AE19-62706E023703}">
                      <ahyp:hlinkClr xmlns:ahyp="http://schemas.microsoft.com/office/drawing/2018/hyperlinkcolor" val="tx"/>
                    </a:ext>
                  </a:extLst>
                </a:hlinkClick>
              </a:rPr>
              <a:t>M21-1, Part III</a:t>
            </a:r>
            <a:r>
              <a:rPr lang="en-US" sz="4400" u="sng" dirty="0">
                <a:ea typeface="Calibri" panose="020F0502020204030204" pitchFamily="34" charset="0"/>
                <a:hlinkClick r:id="rId4">
                  <a:extLst>
                    <a:ext uri="{A12FA001-AC4F-418D-AE19-62706E023703}">
                      <ahyp:hlinkClr xmlns:ahyp="http://schemas.microsoft.com/office/drawing/2018/hyperlinkcolor" val="tx"/>
                    </a:ext>
                  </a:extLst>
                </a:hlinkClick>
              </a:rPr>
              <a:t>, Subpart </a:t>
            </a:r>
            <a:r>
              <a:rPr lang="en-US" sz="4400" u="sng" dirty="0">
                <a:solidFill>
                  <a:schemeClr val="accent1">
                    <a:lumMod val="75000"/>
                  </a:schemeClr>
                </a:solidFill>
                <a:effectLst/>
                <a:ea typeface="Calibri" panose="020F0502020204030204" pitchFamily="34" charset="0"/>
                <a:hlinkClick r:id="rId4">
                  <a:extLst>
                    <a:ext uri="{A12FA001-AC4F-418D-AE19-62706E023703}">
                      <ahyp:hlinkClr xmlns:ahyp="http://schemas.microsoft.com/office/drawing/2018/hyperlinkcolor" val="tx"/>
                    </a:ext>
                  </a:extLst>
                </a:hlinkClick>
              </a:rPr>
              <a:t>ii, Chapte</a:t>
            </a:r>
            <a:r>
              <a:rPr lang="en-US" sz="4400" u="sng" dirty="0">
                <a:ea typeface="Calibri" panose="020F0502020204030204" pitchFamily="34" charset="0"/>
                <a:hlinkClick r:id="rId4">
                  <a:extLst>
                    <a:ext uri="{A12FA001-AC4F-418D-AE19-62706E023703}">
                      <ahyp:hlinkClr xmlns:ahyp="http://schemas.microsoft.com/office/drawing/2018/hyperlinkcolor" val="tx"/>
                    </a:ext>
                  </a:extLst>
                </a:hlinkClick>
              </a:rPr>
              <a:t>r </a:t>
            </a:r>
            <a:r>
              <a:rPr lang="en-US" sz="4400" u="sng" dirty="0">
                <a:solidFill>
                  <a:schemeClr val="accent1">
                    <a:lumMod val="75000"/>
                  </a:schemeClr>
                </a:solidFill>
                <a:effectLst/>
                <a:ea typeface="Calibri" panose="020F0502020204030204" pitchFamily="34" charset="0"/>
                <a:hlinkClick r:id="rId4">
                  <a:extLst>
                    <a:ext uri="{A12FA001-AC4F-418D-AE19-62706E023703}">
                      <ahyp:hlinkClr xmlns:ahyp="http://schemas.microsoft.com/office/drawing/2018/hyperlinkcolor" val="tx"/>
                    </a:ext>
                  </a:extLst>
                </a:hlinkClick>
              </a:rPr>
              <a:t>2</a:t>
            </a:r>
            <a:r>
              <a:rPr lang="en-US" sz="4400" u="sng" dirty="0">
                <a:ea typeface="Calibri" panose="020F0502020204030204" pitchFamily="34" charset="0"/>
                <a:hlinkClick r:id="rId4">
                  <a:extLst>
                    <a:ext uri="{A12FA001-AC4F-418D-AE19-62706E023703}">
                      <ahyp:hlinkClr xmlns:ahyp="http://schemas.microsoft.com/office/drawing/2018/hyperlinkcolor" val="tx"/>
                    </a:ext>
                  </a:extLst>
                </a:hlinkClick>
              </a:rPr>
              <a:t>, Section </a:t>
            </a:r>
            <a:r>
              <a:rPr lang="en-US" sz="4400" u="sng" dirty="0">
                <a:solidFill>
                  <a:schemeClr val="accent1">
                    <a:lumMod val="75000"/>
                  </a:schemeClr>
                </a:solidFill>
                <a:effectLst/>
                <a:ea typeface="Calibri" panose="020F0502020204030204" pitchFamily="34" charset="0"/>
                <a:hlinkClick r:id="rId4">
                  <a:extLst>
                    <a:ext uri="{A12FA001-AC4F-418D-AE19-62706E023703}">
                      <ahyp:hlinkClr xmlns:ahyp="http://schemas.microsoft.com/office/drawing/2018/hyperlinkcolor" val="tx"/>
                    </a:ext>
                  </a:extLst>
                </a:hlinkClick>
              </a:rPr>
              <a:t>B</a:t>
            </a:r>
            <a:r>
              <a:rPr lang="en-US" sz="4400" u="sng" dirty="0">
                <a:solidFill>
                  <a:schemeClr val="accent1">
                    <a:lumMod val="75000"/>
                  </a:schemeClr>
                </a:solidFill>
                <a:effectLst/>
                <a:ea typeface="Calibri" panose="020F0502020204030204" pitchFamily="34" charset="0"/>
              </a:rPr>
              <a:t>,</a:t>
            </a:r>
            <a:r>
              <a:rPr lang="en-US" sz="4400" u="sng" dirty="0">
                <a:ea typeface="Calibri" panose="020F0502020204030204" pitchFamily="34" charset="0"/>
              </a:rPr>
              <a:t> </a:t>
            </a:r>
            <a:r>
              <a:rPr lang="en-US" sz="4400" dirty="0">
                <a:solidFill>
                  <a:schemeClr val="accent1">
                    <a:lumMod val="75000"/>
                  </a:schemeClr>
                </a:solidFill>
                <a:effectLst/>
                <a:ea typeface="Calibri" panose="020F0502020204030204" pitchFamily="34" charset="0"/>
              </a:rPr>
              <a:t>Procedures for Obtaining STRs</a:t>
            </a:r>
          </a:p>
          <a:p>
            <a:pPr>
              <a:lnSpc>
                <a:spcPct val="107000"/>
              </a:lnSpc>
              <a:spcBef>
                <a:spcPts val="0"/>
              </a:spcBef>
              <a:spcAft>
                <a:spcPts val="800"/>
              </a:spcAft>
            </a:pPr>
            <a:r>
              <a:rPr lang="en-US" sz="4400" u="sng" dirty="0">
                <a:solidFill>
                  <a:schemeClr val="accent1">
                    <a:lumMod val="75000"/>
                  </a:schemeClr>
                </a:solidFill>
                <a:effectLst/>
                <a:ea typeface="Calibri" panose="020F0502020204030204" pitchFamily="34" charset="0"/>
                <a:hlinkClick r:id="rId5">
                  <a:extLst>
                    <a:ext uri="{A12FA001-AC4F-418D-AE19-62706E023703}">
                      <ahyp:hlinkClr xmlns:ahyp="http://schemas.microsoft.com/office/drawing/2018/hyperlinkcolor" val="tx"/>
                    </a:ext>
                  </a:extLst>
                </a:hlinkClick>
              </a:rPr>
              <a:t>M21-1, Part XII</a:t>
            </a:r>
            <a:r>
              <a:rPr lang="en-US" sz="4400" u="sng" dirty="0">
                <a:ea typeface="Calibri" panose="020F0502020204030204" pitchFamily="34" charset="0"/>
                <a:hlinkClick r:id="rId5">
                  <a:extLst>
                    <a:ext uri="{A12FA001-AC4F-418D-AE19-62706E023703}">
                      <ahyp:hlinkClr xmlns:ahyp="http://schemas.microsoft.com/office/drawing/2018/hyperlinkcolor" val="tx"/>
                    </a:ext>
                  </a:extLst>
                </a:hlinkClick>
              </a:rPr>
              <a:t>, Subpart </a:t>
            </a:r>
            <a:r>
              <a:rPr lang="en-US" sz="4400" u="sng" dirty="0">
                <a:solidFill>
                  <a:schemeClr val="accent1">
                    <a:lumMod val="75000"/>
                  </a:schemeClr>
                </a:solidFill>
                <a:effectLst/>
                <a:ea typeface="Calibri" panose="020F0502020204030204" pitchFamily="34" charset="0"/>
                <a:hlinkClick r:id="rId5">
                  <a:extLst>
                    <a:ext uri="{A12FA001-AC4F-418D-AE19-62706E023703}">
                      <ahyp:hlinkClr xmlns:ahyp="http://schemas.microsoft.com/office/drawing/2018/hyperlinkcolor" val="tx"/>
                    </a:ext>
                  </a:extLst>
                </a:hlinkClick>
              </a:rPr>
              <a:t>I, Chapter </a:t>
            </a:r>
            <a:r>
              <a:rPr lang="en-US" sz="4400" u="sng" dirty="0">
                <a:ea typeface="Calibri" panose="020F0502020204030204" pitchFamily="34" charset="0"/>
                <a:hlinkClick r:id="rId5">
                  <a:extLst>
                    <a:ext uri="{A12FA001-AC4F-418D-AE19-62706E023703}">
                      <ahyp:hlinkClr xmlns:ahyp="http://schemas.microsoft.com/office/drawing/2018/hyperlinkcolor" val="tx"/>
                    </a:ext>
                  </a:extLst>
                </a:hlinkClick>
              </a:rPr>
              <a:t>1, Section </a:t>
            </a:r>
            <a:r>
              <a:rPr lang="en-US" sz="4400" u="sng" dirty="0">
                <a:solidFill>
                  <a:schemeClr val="accent1">
                    <a:lumMod val="75000"/>
                  </a:schemeClr>
                </a:solidFill>
                <a:effectLst/>
                <a:ea typeface="Calibri" panose="020F0502020204030204" pitchFamily="34" charset="0"/>
                <a:hlinkClick r:id="rId5">
                  <a:extLst>
                    <a:ext uri="{A12FA001-AC4F-418D-AE19-62706E023703}">
                      <ahyp:hlinkClr xmlns:ahyp="http://schemas.microsoft.com/office/drawing/2018/hyperlinkcolor" val="tx"/>
                    </a:ext>
                  </a:extLst>
                </a:hlinkClick>
              </a:rPr>
              <a:t>B</a:t>
            </a:r>
            <a:r>
              <a:rPr lang="en-US" sz="4400" u="sng" dirty="0">
                <a:solidFill>
                  <a:schemeClr val="accent1">
                    <a:lumMod val="75000"/>
                  </a:schemeClr>
                </a:solidFill>
                <a:effectLst/>
                <a:ea typeface="Calibri" panose="020F0502020204030204" pitchFamily="34" charset="0"/>
              </a:rPr>
              <a:t>,</a:t>
            </a:r>
            <a:r>
              <a:rPr lang="en-US" sz="4400" dirty="0">
                <a:solidFill>
                  <a:schemeClr val="accent1">
                    <a:lumMod val="75000"/>
                  </a:schemeClr>
                </a:solidFill>
                <a:effectLst/>
                <a:ea typeface="Calibri" panose="020F0502020204030204" pitchFamily="34" charset="0"/>
              </a:rPr>
              <a:t> </a:t>
            </a:r>
            <a:r>
              <a:rPr lang="en-US" sz="4400" dirty="0">
                <a:effectLst/>
              </a:rPr>
              <a:t>Common Dependency and Indemnity Compensation (DIC) Processing Issues</a:t>
            </a:r>
          </a:p>
          <a:p>
            <a:pPr>
              <a:lnSpc>
                <a:spcPct val="107000"/>
              </a:lnSpc>
              <a:spcBef>
                <a:spcPts val="0"/>
              </a:spcBef>
              <a:spcAft>
                <a:spcPts val="800"/>
              </a:spcAft>
            </a:pPr>
            <a:r>
              <a:rPr lang="en-US" sz="4400" dirty="0">
                <a:hlinkClick r:id="rId6">
                  <a:extLst>
                    <a:ext uri="{A12FA001-AC4F-418D-AE19-62706E023703}">
                      <ahyp:hlinkClr xmlns:ahyp="http://schemas.microsoft.com/office/drawing/2018/hyperlinkcolor" val="tx"/>
                    </a:ext>
                  </a:extLst>
                </a:hlinkClick>
              </a:rPr>
              <a:t>M21-1, Part I, Subpart I, Chapter 1, Section A, 4.F</a:t>
            </a:r>
            <a:r>
              <a:rPr lang="en-US" sz="4400" dirty="0"/>
              <a:t> </a:t>
            </a:r>
            <a:r>
              <a:rPr lang="en-US" sz="4400" dirty="0">
                <a:solidFill>
                  <a:schemeClr val="accent1">
                    <a:lumMod val="75000"/>
                  </a:schemeClr>
                </a:solidFill>
              </a:rPr>
              <a:t>Definition: Substantially Complete Application </a:t>
            </a:r>
          </a:p>
          <a:p>
            <a:pPr>
              <a:lnSpc>
                <a:spcPct val="107000"/>
              </a:lnSpc>
              <a:spcBef>
                <a:spcPts val="0"/>
              </a:spcBef>
              <a:spcAft>
                <a:spcPts val="800"/>
              </a:spcAft>
            </a:pPr>
            <a:r>
              <a:rPr lang="en-US" sz="4400" u="sng" dirty="0">
                <a:effectLst/>
                <a:ea typeface="Calibri" panose="020F0502020204030204" pitchFamily="34" charset="0"/>
                <a:hlinkClick r:id="rId7">
                  <a:extLst>
                    <a:ext uri="{A12FA001-AC4F-418D-AE19-62706E023703}">
                      <ahyp:hlinkClr xmlns:ahyp="http://schemas.microsoft.com/office/drawing/2018/hyperlinkcolor" val="tx"/>
                    </a:ext>
                  </a:extLst>
                </a:hlinkClick>
              </a:rPr>
              <a:t>M21-1, Part II</a:t>
            </a:r>
            <a:r>
              <a:rPr lang="en-US" sz="4400" u="sng" dirty="0">
                <a:ea typeface="Calibri" panose="020F0502020204030204" pitchFamily="34" charset="0"/>
                <a:hlinkClick r:id="rId7">
                  <a:extLst>
                    <a:ext uri="{A12FA001-AC4F-418D-AE19-62706E023703}">
                      <ahyp:hlinkClr xmlns:ahyp="http://schemas.microsoft.com/office/drawing/2018/hyperlinkcolor" val="tx"/>
                    </a:ext>
                  </a:extLst>
                </a:hlinkClick>
              </a:rPr>
              <a:t>, Subpart </a:t>
            </a:r>
            <a:r>
              <a:rPr lang="en-US" sz="4400" u="sng" dirty="0">
                <a:effectLst/>
                <a:ea typeface="Calibri" panose="020F0502020204030204" pitchFamily="34" charset="0"/>
                <a:hlinkClick r:id="rId7">
                  <a:extLst>
                    <a:ext uri="{A12FA001-AC4F-418D-AE19-62706E023703}">
                      <ahyp:hlinkClr xmlns:ahyp="http://schemas.microsoft.com/office/drawing/2018/hyperlinkcolor" val="tx"/>
                    </a:ext>
                  </a:extLst>
                </a:hlinkClick>
              </a:rPr>
              <a:t>iii</a:t>
            </a:r>
            <a:r>
              <a:rPr lang="en-US" sz="4400" u="sng" dirty="0">
                <a:ea typeface="Calibri" panose="020F0502020204030204" pitchFamily="34" charset="0"/>
                <a:hlinkClick r:id="rId7">
                  <a:extLst>
                    <a:ext uri="{A12FA001-AC4F-418D-AE19-62706E023703}">
                      <ahyp:hlinkClr xmlns:ahyp="http://schemas.microsoft.com/office/drawing/2018/hyperlinkcolor" val="tx"/>
                    </a:ext>
                  </a:extLst>
                </a:hlinkClick>
              </a:rPr>
              <a:t>, Chapter </a:t>
            </a:r>
            <a:r>
              <a:rPr lang="en-US" sz="4400" u="sng" dirty="0">
                <a:effectLst/>
                <a:ea typeface="Calibri" panose="020F0502020204030204" pitchFamily="34" charset="0"/>
                <a:hlinkClick r:id="rId7">
                  <a:extLst>
                    <a:ext uri="{A12FA001-AC4F-418D-AE19-62706E023703}">
                      <ahyp:hlinkClr xmlns:ahyp="http://schemas.microsoft.com/office/drawing/2018/hyperlinkcolor" val="tx"/>
                    </a:ext>
                  </a:extLst>
                </a:hlinkClick>
              </a:rPr>
              <a:t>2</a:t>
            </a:r>
            <a:r>
              <a:rPr lang="en-US" sz="4400" u="sng" dirty="0">
                <a:ea typeface="Calibri" panose="020F0502020204030204" pitchFamily="34" charset="0"/>
                <a:hlinkClick r:id="rId7">
                  <a:extLst>
                    <a:ext uri="{A12FA001-AC4F-418D-AE19-62706E023703}">
                      <ahyp:hlinkClr xmlns:ahyp="http://schemas.microsoft.com/office/drawing/2018/hyperlinkcolor" val="tx"/>
                    </a:ext>
                  </a:extLst>
                </a:hlinkClick>
              </a:rPr>
              <a:t>, Section </a:t>
            </a:r>
            <a:r>
              <a:rPr lang="en-US" sz="4400" u="sng" dirty="0">
                <a:effectLst/>
                <a:ea typeface="Calibri" panose="020F0502020204030204" pitchFamily="34" charset="0"/>
                <a:hlinkClick r:id="rId7">
                  <a:extLst>
                    <a:ext uri="{A12FA001-AC4F-418D-AE19-62706E023703}">
                      <ahyp:hlinkClr xmlns:ahyp="http://schemas.microsoft.com/office/drawing/2018/hyperlinkcolor" val="tx"/>
                    </a:ext>
                  </a:extLst>
                </a:hlinkClick>
              </a:rPr>
              <a:t>A</a:t>
            </a:r>
            <a:r>
              <a:rPr lang="en-US" sz="4400" u="sng" dirty="0">
                <a:effectLst/>
                <a:ea typeface="Calibri" panose="020F0502020204030204" pitchFamily="34" charset="0"/>
              </a:rPr>
              <a:t>,</a:t>
            </a:r>
            <a:r>
              <a:rPr lang="en-US" sz="4400" dirty="0">
                <a:ea typeface="Calibri" panose="020F0502020204030204" pitchFamily="34" charset="0"/>
              </a:rPr>
              <a:t> </a:t>
            </a:r>
            <a:r>
              <a:rPr lang="en-US" sz="4400" dirty="0">
                <a:effectLst/>
                <a:ea typeface="Calibri" panose="020F0502020204030204" pitchFamily="34" charset="0"/>
              </a:rPr>
              <a:t>Intent to File (ITF)</a:t>
            </a:r>
          </a:p>
          <a:p>
            <a:pPr>
              <a:lnSpc>
                <a:spcPct val="107000"/>
              </a:lnSpc>
              <a:spcBef>
                <a:spcPts val="0"/>
              </a:spcBef>
              <a:spcAft>
                <a:spcPts val="800"/>
              </a:spcAft>
            </a:pPr>
            <a:endParaRPr lang="en-US" sz="2600" dirty="0"/>
          </a:p>
          <a:p>
            <a:pPr>
              <a:lnSpc>
                <a:spcPct val="107000"/>
              </a:lnSpc>
              <a:spcBef>
                <a:spcPts val="0"/>
              </a:spcBef>
              <a:spcAft>
                <a:spcPts val="800"/>
              </a:spcAft>
            </a:pPr>
            <a:endParaRPr lang="en-US" dirty="0">
              <a:effectLst/>
              <a:ea typeface="Calibri" panose="020F0502020204030204" pitchFamily="34" charset="0"/>
            </a:endParaRPr>
          </a:p>
          <a:p>
            <a:pPr>
              <a:lnSpc>
                <a:spcPct val="107000"/>
              </a:lnSpc>
              <a:spcBef>
                <a:spcPts val="0"/>
              </a:spcBef>
              <a:spcAft>
                <a:spcPts val="800"/>
              </a:spcAft>
            </a:pPr>
            <a:endParaRPr lang="en-US" sz="2400" dirty="0">
              <a:solidFill>
                <a:schemeClr val="accent1">
                  <a:lumMod val="75000"/>
                </a:schemeClr>
              </a:solidFill>
            </a:endParaRPr>
          </a:p>
          <a:p>
            <a:pPr marL="0" indent="0">
              <a:buNone/>
            </a:pPr>
            <a:endParaRPr lang="en-US" sz="2400" b="0" i="0" kern="1200" dirty="0">
              <a:solidFill>
                <a:schemeClr val="accent1">
                  <a:lumMod val="75000"/>
                </a:schemeClr>
              </a:solidFill>
              <a:effectLst/>
              <a:latin typeface="+mn-lt"/>
              <a:ea typeface="+mn-ea"/>
              <a:cs typeface="+mn-cs"/>
            </a:endParaRPr>
          </a:p>
          <a:p>
            <a:pPr marL="0" indent="0">
              <a:buNone/>
            </a:pPr>
            <a:endParaRPr lang="en-US" dirty="0"/>
          </a:p>
        </p:txBody>
      </p:sp>
      <p:sp>
        <p:nvSpPr>
          <p:cNvPr id="4" name="Slide Number Placeholder 3">
            <a:extLst>
              <a:ext uri="{FF2B5EF4-FFF2-40B4-BE49-F238E27FC236}">
                <a16:creationId xmlns:a16="http://schemas.microsoft.com/office/drawing/2014/main" id="{BB7C0BDE-6024-4F40-A2E5-F1A68090155B}"/>
              </a:ext>
            </a:extLst>
          </p:cNvPr>
          <p:cNvSpPr>
            <a:spLocks noGrp="1"/>
          </p:cNvSpPr>
          <p:nvPr>
            <p:ph type="sldNum" sz="quarter" idx="12"/>
          </p:nvPr>
        </p:nvSpPr>
        <p:spPr/>
        <p:txBody>
          <a:bodyPr/>
          <a:lstStyle/>
          <a:p>
            <a:fld id="{31640669-3FD2-4B34-9A2D-584949EF09F8}" type="slidenum">
              <a:rPr lang="en-US" smtClean="0"/>
              <a:pPr/>
              <a:t>3</a:t>
            </a:fld>
            <a:endParaRPr lang="en-US"/>
          </a:p>
        </p:txBody>
      </p:sp>
      <p:sp>
        <p:nvSpPr>
          <p:cNvPr id="6" name="TextBox 5">
            <a:extLst>
              <a:ext uri="{FF2B5EF4-FFF2-40B4-BE49-F238E27FC236}">
                <a16:creationId xmlns:a16="http://schemas.microsoft.com/office/drawing/2014/main" id="{EE74F442-A9B8-4CE9-A388-45756D16FFFA}"/>
              </a:ext>
            </a:extLst>
          </p:cNvPr>
          <p:cNvSpPr txBox="1"/>
          <p:nvPr/>
        </p:nvSpPr>
        <p:spPr>
          <a:xfrm>
            <a:off x="1580606" y="301545"/>
            <a:ext cx="6135188" cy="523220"/>
          </a:xfrm>
          <a:prstGeom prst="rect">
            <a:avLst/>
          </a:prstGeom>
          <a:noFill/>
        </p:spPr>
        <p:txBody>
          <a:bodyPr wrap="square">
            <a:spAutoFit/>
          </a:bodyPr>
          <a:lstStyle/>
          <a:p>
            <a:r>
              <a:rPr lang="en-US" sz="2800">
                <a:solidFill>
                  <a:schemeClr val="bg1"/>
                </a:solidFill>
              </a:rPr>
              <a:t>References</a:t>
            </a:r>
          </a:p>
        </p:txBody>
      </p:sp>
    </p:spTree>
    <p:extLst>
      <p:ext uri="{BB962C8B-B14F-4D97-AF65-F5344CB8AC3E}">
        <p14:creationId xmlns:p14="http://schemas.microsoft.com/office/powerpoint/2010/main" val="40478337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8F07EEB7-D7F5-445D-9BD3-F724D6AF2DB6}"/>
              </a:ext>
            </a:extLst>
          </p:cNvPr>
          <p:cNvSpPr>
            <a:spLocks noGrp="1"/>
          </p:cNvSpPr>
          <p:nvPr>
            <p:ph type="sldNum" sz="quarter" idx="12"/>
          </p:nvPr>
        </p:nvSpPr>
        <p:spPr/>
        <p:txBody>
          <a:bodyPr/>
          <a:lstStyle/>
          <a:p>
            <a:fld id="{D983F1FA-211D-3044-9E35-958DFBC26156}" type="slidenum">
              <a:rPr lang="en-US" smtClean="0">
                <a:solidFill>
                  <a:prstClr val="white"/>
                </a:solidFill>
              </a:rPr>
              <a:pPr/>
              <a:t>30</a:t>
            </a:fld>
            <a:endParaRPr lang="en-US">
              <a:solidFill>
                <a:prstClr val="white"/>
              </a:solidFill>
            </a:endParaRPr>
          </a:p>
        </p:txBody>
      </p:sp>
      <p:pic>
        <p:nvPicPr>
          <p:cNvPr id="5" name="Picture 2">
            <a:extLst>
              <a:ext uri="{FF2B5EF4-FFF2-40B4-BE49-F238E27FC236}">
                <a16:creationId xmlns:a16="http://schemas.microsoft.com/office/drawing/2014/main" id="{A81A38F8-F931-451C-8258-004628E7CBF4}"/>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bwMode="auto">
          <a:xfrm>
            <a:off x="2860254" y="990600"/>
            <a:ext cx="3423491" cy="33024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a:extLst>
              <a:ext uri="{FF2B5EF4-FFF2-40B4-BE49-F238E27FC236}">
                <a16:creationId xmlns:a16="http://schemas.microsoft.com/office/drawing/2014/main" id="{A2908CE4-3ADE-4FFD-9CBE-5CDA2E125D53}"/>
              </a:ext>
            </a:extLst>
          </p:cNvPr>
          <p:cNvSpPr txBox="1"/>
          <p:nvPr/>
        </p:nvSpPr>
        <p:spPr>
          <a:xfrm>
            <a:off x="371959" y="4417016"/>
            <a:ext cx="8493072" cy="1477328"/>
          </a:xfrm>
          <a:prstGeom prst="rect">
            <a:avLst/>
          </a:prstGeom>
          <a:noFill/>
        </p:spPr>
        <p:txBody>
          <a:bodyPr wrap="square" rtlCol="0">
            <a:spAutoFit/>
          </a:bodyPr>
          <a:lstStyle/>
          <a:p>
            <a:r>
              <a:rPr lang="en-US" sz="2400" dirty="0">
                <a:solidFill>
                  <a:schemeClr val="tx2"/>
                </a:solidFill>
                <a:latin typeface="Arial" panose="020B0604020202020204" pitchFamily="34" charset="0"/>
                <a:cs typeface="Arial" panose="020B0604020202020204" pitchFamily="34" charset="0"/>
              </a:rPr>
              <a:t>Questions should be filtered through your </a:t>
            </a:r>
            <a:r>
              <a:rPr lang="en-US" sz="2400" dirty="0">
                <a:solidFill>
                  <a:srgbClr val="002060"/>
                </a:solidFill>
                <a:latin typeface="Arial" panose="020B0604020202020204" pitchFamily="34" charset="0"/>
                <a:cs typeface="Arial" panose="020B0604020202020204" pitchFamily="34" charset="0"/>
              </a:rPr>
              <a:t>Quality Review Team</a:t>
            </a:r>
            <a:r>
              <a:rPr lang="en-US" sz="2400" dirty="0">
                <a:solidFill>
                  <a:schemeClr val="tx2"/>
                </a:solidFill>
                <a:latin typeface="Arial" panose="020B0604020202020204" pitchFamily="34" charset="0"/>
                <a:cs typeface="Arial" panose="020B0604020202020204" pitchFamily="34" charset="0"/>
              </a:rPr>
              <a:t>. They will submit your questions to the </a:t>
            </a:r>
            <a:r>
              <a:rPr lang="en-US" sz="2400" dirty="0">
                <a:solidFill>
                  <a:schemeClr val="tx2"/>
                </a:solidFill>
                <a:latin typeface="Arial" panose="020B0604020202020204" pitchFamily="34" charset="0"/>
                <a:cs typeface="Arial" panose="020B0604020202020204" pitchFamily="34" charset="0"/>
                <a:hlinkClick r:id="rId4"/>
              </a:rPr>
              <a:t>field inquiry tool (FIT) </a:t>
            </a:r>
            <a:r>
              <a:rPr lang="en-US" sz="2400" dirty="0">
                <a:solidFill>
                  <a:schemeClr val="tx2"/>
                </a:solidFill>
                <a:latin typeface="Arial" panose="020B0604020202020204" pitchFamily="34" charset="0"/>
                <a:cs typeface="Arial" panose="020B0604020202020204" pitchFamily="34" charset="0"/>
              </a:rPr>
              <a:t>on your behalf. </a:t>
            </a:r>
          </a:p>
          <a:p>
            <a:endParaRPr lang="en-US" sz="1800" dirty="0">
              <a:solidFill>
                <a:schemeClr val="accent1"/>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9E0F412E-E4EB-458D-AE57-4914E1AD5311}"/>
              </a:ext>
            </a:extLst>
          </p:cNvPr>
          <p:cNvSpPr txBox="1">
            <a:spLocks/>
          </p:cNvSpPr>
          <p:nvPr/>
        </p:nvSpPr>
        <p:spPr>
          <a:xfrm>
            <a:off x="1615441" y="241764"/>
            <a:ext cx="7162800" cy="577158"/>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b="0" i="0" u="none" kern="1200">
                <a:solidFill>
                  <a:schemeClr val="accent1">
                    <a:lumMod val="75000"/>
                  </a:schemeClr>
                </a:solidFill>
                <a:latin typeface="+mj-lt"/>
                <a:ea typeface="+mj-ea"/>
                <a:cs typeface="+mj-cs"/>
              </a:defRPr>
            </a:lvl1pPr>
          </a:lstStyle>
          <a:p>
            <a:r>
              <a:rPr lang="en-US">
                <a:solidFill>
                  <a:schemeClr val="bg1"/>
                </a:solidFill>
              </a:rPr>
              <a:t>Questions</a:t>
            </a:r>
          </a:p>
        </p:txBody>
      </p:sp>
    </p:spTree>
    <p:extLst>
      <p:ext uri="{BB962C8B-B14F-4D97-AF65-F5344CB8AC3E}">
        <p14:creationId xmlns:p14="http://schemas.microsoft.com/office/powerpoint/2010/main" val="1898276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CA4B76-7D06-4766-8B3B-4354B7A918A9}"/>
              </a:ext>
            </a:extLst>
          </p:cNvPr>
          <p:cNvSpPr>
            <a:spLocks noGrp="1"/>
          </p:cNvSpPr>
          <p:nvPr>
            <p:ph idx="1"/>
          </p:nvPr>
        </p:nvSpPr>
        <p:spPr>
          <a:xfrm>
            <a:off x="331694" y="1089818"/>
            <a:ext cx="8229600" cy="5095829"/>
          </a:xfrm>
        </p:spPr>
        <p:txBody>
          <a:bodyPr>
            <a:normAutofit/>
          </a:bodyPr>
          <a:lstStyle/>
          <a:p>
            <a:pPr>
              <a:lnSpc>
                <a:spcPct val="107000"/>
              </a:lnSpc>
              <a:spcBef>
                <a:spcPts val="0"/>
              </a:spcBef>
              <a:spcAft>
                <a:spcPts val="800"/>
              </a:spcAft>
            </a:pPr>
            <a:r>
              <a:rPr lang="en-US" dirty="0">
                <a:hlinkClick r:id="rId2">
                  <a:extLst>
                    <a:ext uri="{A12FA001-AC4F-418D-AE19-62706E023703}">
                      <ahyp:hlinkClr xmlns:ahyp="http://schemas.microsoft.com/office/drawing/2018/hyperlinkcolor" val="tx"/>
                    </a:ext>
                  </a:extLst>
                </a:hlinkClick>
              </a:rPr>
              <a:t>M21-1, Part IX, Subpart iii, Chapter 1, </a:t>
            </a:r>
            <a:r>
              <a:rPr lang="en-US" dirty="0"/>
              <a:t>Pension, Survivors’ Pension, and Parents DIC Authorization Issues</a:t>
            </a:r>
          </a:p>
          <a:p>
            <a:pPr>
              <a:lnSpc>
                <a:spcPct val="107000"/>
              </a:lnSpc>
              <a:spcBef>
                <a:spcPts val="0"/>
              </a:spcBef>
              <a:spcAft>
                <a:spcPts val="800"/>
              </a:spcAft>
            </a:pPr>
            <a:r>
              <a:rPr lang="en-US" dirty="0">
                <a:effectLst/>
                <a:hlinkClick r:id="rId3">
                  <a:extLst>
                    <a:ext uri="{A12FA001-AC4F-418D-AE19-62706E023703}">
                      <ahyp:hlinkClr xmlns:ahyp="http://schemas.microsoft.com/office/drawing/2018/hyperlinkcolor" val="tx"/>
                    </a:ext>
                  </a:extLst>
                </a:hlinkClick>
              </a:rPr>
              <a:t>Standard Operating Procedure v6</a:t>
            </a:r>
            <a:endParaRPr lang="en-US" dirty="0">
              <a:effectLst/>
            </a:endParaRPr>
          </a:p>
          <a:p>
            <a:pPr>
              <a:lnSpc>
                <a:spcPct val="107000"/>
              </a:lnSpc>
              <a:spcBef>
                <a:spcPts val="0"/>
              </a:spcBef>
              <a:spcAft>
                <a:spcPts val="800"/>
              </a:spcAft>
            </a:pPr>
            <a:r>
              <a:rPr lang="en-US" dirty="0">
                <a:hlinkClick r:id="rId4">
                  <a:extLst>
                    <a:ext uri="{A12FA001-AC4F-418D-AE19-62706E023703}">
                      <ahyp:hlinkClr xmlns:ahyp="http://schemas.microsoft.com/office/drawing/2018/hyperlinkcolor" val="tx"/>
                    </a:ext>
                  </a:extLst>
                </a:hlinkClick>
              </a:rPr>
              <a:t>VBA Letter 20-24-06</a:t>
            </a:r>
            <a:endParaRPr lang="en-US" dirty="0">
              <a:effectLst/>
            </a:endParaRPr>
          </a:p>
          <a:p>
            <a:pPr>
              <a:lnSpc>
                <a:spcPct val="107000"/>
              </a:lnSpc>
              <a:spcBef>
                <a:spcPts val="0"/>
              </a:spcBef>
              <a:spcAft>
                <a:spcPts val="800"/>
              </a:spcAft>
            </a:pPr>
            <a:endParaRPr lang="en-US" sz="2600" dirty="0"/>
          </a:p>
          <a:p>
            <a:pPr>
              <a:lnSpc>
                <a:spcPct val="107000"/>
              </a:lnSpc>
              <a:spcBef>
                <a:spcPts val="0"/>
              </a:spcBef>
              <a:spcAft>
                <a:spcPts val="800"/>
              </a:spcAft>
            </a:pPr>
            <a:endParaRPr lang="en-US" dirty="0">
              <a:effectLst/>
              <a:ea typeface="Calibri" panose="020F0502020204030204" pitchFamily="34" charset="0"/>
            </a:endParaRPr>
          </a:p>
          <a:p>
            <a:pPr>
              <a:lnSpc>
                <a:spcPct val="107000"/>
              </a:lnSpc>
              <a:spcBef>
                <a:spcPts val="0"/>
              </a:spcBef>
              <a:spcAft>
                <a:spcPts val="800"/>
              </a:spcAft>
            </a:pPr>
            <a:endParaRPr lang="en-US" sz="2400" dirty="0">
              <a:solidFill>
                <a:schemeClr val="accent1">
                  <a:lumMod val="75000"/>
                </a:schemeClr>
              </a:solidFill>
            </a:endParaRPr>
          </a:p>
          <a:p>
            <a:pPr marL="0" indent="0">
              <a:buNone/>
            </a:pPr>
            <a:endParaRPr lang="en-US" sz="2400" b="0" i="0" kern="1200" dirty="0">
              <a:solidFill>
                <a:schemeClr val="accent1">
                  <a:lumMod val="75000"/>
                </a:schemeClr>
              </a:solidFill>
              <a:effectLst/>
              <a:latin typeface="+mn-lt"/>
              <a:ea typeface="+mn-ea"/>
              <a:cs typeface="+mn-cs"/>
            </a:endParaRPr>
          </a:p>
          <a:p>
            <a:pPr marL="0" indent="0">
              <a:buNone/>
            </a:pPr>
            <a:endParaRPr lang="en-US" dirty="0"/>
          </a:p>
        </p:txBody>
      </p:sp>
      <p:sp>
        <p:nvSpPr>
          <p:cNvPr id="4" name="Slide Number Placeholder 3">
            <a:extLst>
              <a:ext uri="{FF2B5EF4-FFF2-40B4-BE49-F238E27FC236}">
                <a16:creationId xmlns:a16="http://schemas.microsoft.com/office/drawing/2014/main" id="{BB7C0BDE-6024-4F40-A2E5-F1A68090155B}"/>
              </a:ext>
            </a:extLst>
          </p:cNvPr>
          <p:cNvSpPr>
            <a:spLocks noGrp="1"/>
          </p:cNvSpPr>
          <p:nvPr>
            <p:ph type="sldNum" sz="quarter" idx="12"/>
          </p:nvPr>
        </p:nvSpPr>
        <p:spPr/>
        <p:txBody>
          <a:bodyPr/>
          <a:lstStyle/>
          <a:p>
            <a:fld id="{31640669-3FD2-4B34-9A2D-584949EF09F8}" type="slidenum">
              <a:rPr lang="en-US" smtClean="0"/>
              <a:pPr/>
              <a:t>4</a:t>
            </a:fld>
            <a:endParaRPr lang="en-US"/>
          </a:p>
        </p:txBody>
      </p:sp>
      <p:sp>
        <p:nvSpPr>
          <p:cNvPr id="6" name="TextBox 5">
            <a:extLst>
              <a:ext uri="{FF2B5EF4-FFF2-40B4-BE49-F238E27FC236}">
                <a16:creationId xmlns:a16="http://schemas.microsoft.com/office/drawing/2014/main" id="{EE74F442-A9B8-4CE9-A388-45756D16FFFA}"/>
              </a:ext>
            </a:extLst>
          </p:cNvPr>
          <p:cNvSpPr txBox="1"/>
          <p:nvPr/>
        </p:nvSpPr>
        <p:spPr>
          <a:xfrm>
            <a:off x="1580606" y="301545"/>
            <a:ext cx="6135188" cy="523220"/>
          </a:xfrm>
          <a:prstGeom prst="rect">
            <a:avLst/>
          </a:prstGeom>
          <a:noFill/>
        </p:spPr>
        <p:txBody>
          <a:bodyPr wrap="square">
            <a:spAutoFit/>
          </a:bodyPr>
          <a:lstStyle/>
          <a:p>
            <a:r>
              <a:rPr lang="en-US" sz="2800" dirty="0">
                <a:solidFill>
                  <a:schemeClr val="bg1"/>
                </a:solidFill>
              </a:rPr>
              <a:t>References Cont.</a:t>
            </a:r>
          </a:p>
        </p:txBody>
      </p:sp>
    </p:spTree>
    <p:extLst>
      <p:ext uri="{BB962C8B-B14F-4D97-AF65-F5344CB8AC3E}">
        <p14:creationId xmlns:p14="http://schemas.microsoft.com/office/powerpoint/2010/main" val="4085712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D0AD060-4D58-4390-BC81-0B7DDCD9B264}"/>
              </a:ext>
            </a:extLst>
          </p:cNvPr>
          <p:cNvSpPr>
            <a:spLocks noGrp="1"/>
          </p:cNvSpPr>
          <p:nvPr>
            <p:ph idx="1"/>
          </p:nvPr>
        </p:nvSpPr>
        <p:spPr>
          <a:xfrm>
            <a:off x="529087" y="1242218"/>
            <a:ext cx="8229600" cy="4373563"/>
          </a:xfrm>
        </p:spPr>
        <p:txBody>
          <a:bodyPr>
            <a:normAutofit fontScale="92500" lnSpcReduction="20000"/>
          </a:bodyPr>
          <a:lstStyle/>
          <a:p>
            <a:pPr marL="0" indent="0">
              <a:buNone/>
            </a:pPr>
            <a:r>
              <a:rPr lang="en-US" sz="2600" dirty="0"/>
              <a:t>On August 10, 2022, President Biden signed </a:t>
            </a:r>
            <a:r>
              <a:rPr lang="en-US" sz="2600" dirty="0">
                <a:latin typeface="+mj-lt"/>
              </a:rPr>
              <a:t>the </a:t>
            </a:r>
            <a:r>
              <a:rPr lang="en-US" sz="2600" dirty="0">
                <a:effectLst/>
                <a:latin typeface="+mj-lt"/>
              </a:rPr>
              <a:t>Public Law (PL) 117-168, Sergeant First Class Heath Robinson Honoring our Promise to Address Comprehensive Toxics Act of 2022 </a:t>
            </a:r>
            <a:r>
              <a:rPr lang="en-US" sz="2600" dirty="0">
                <a:latin typeface="+mj-lt"/>
              </a:rPr>
              <a:t>into law.</a:t>
            </a:r>
          </a:p>
          <a:p>
            <a:pPr marL="0" indent="0">
              <a:buNone/>
            </a:pPr>
            <a:endParaRPr lang="en-US" sz="2600" dirty="0"/>
          </a:p>
          <a:p>
            <a:pPr marL="0" indent="0">
              <a:buNone/>
            </a:pPr>
            <a:r>
              <a:rPr lang="en-US" sz="2600" dirty="0">
                <a:effectLst/>
                <a:ea typeface="Arial" panose="020B0604020202020204" pitchFamily="34" charset="0"/>
              </a:rPr>
              <a:t>The PACT Act Implementation Standard Operating Procedure (SOP) was created to provide guidance for processing </a:t>
            </a:r>
            <a:r>
              <a:rPr lang="en-US" sz="2600" dirty="0">
                <a:ea typeface="Arial" panose="020B0604020202020204" pitchFamily="34" charset="0"/>
              </a:rPr>
              <a:t>PACT Act claims, including but not limited to:</a:t>
            </a:r>
          </a:p>
          <a:p>
            <a:pPr marL="0" indent="0">
              <a:buNone/>
            </a:pPr>
            <a:endParaRPr lang="en-US" sz="2600" dirty="0">
              <a:ea typeface="Arial" panose="020B0604020202020204" pitchFamily="34" charset="0"/>
            </a:endParaRPr>
          </a:p>
          <a:p>
            <a:r>
              <a:rPr lang="en-US" sz="2600" b="1" dirty="0">
                <a:ea typeface="Arial" panose="020B0604020202020204" pitchFamily="34" charset="0"/>
              </a:rPr>
              <a:t>Burial claims</a:t>
            </a:r>
          </a:p>
          <a:p>
            <a:r>
              <a:rPr lang="en-US" sz="2600" b="1" dirty="0">
                <a:ea typeface="Arial" panose="020B0604020202020204" pitchFamily="34" charset="0"/>
              </a:rPr>
              <a:t>A</a:t>
            </a:r>
            <a:r>
              <a:rPr lang="en-US" sz="2600" b="1" dirty="0">
                <a:effectLst/>
                <a:ea typeface="Arial" panose="020B0604020202020204" pitchFamily="34" charset="0"/>
              </a:rPr>
              <a:t>ccrued/substitution</a:t>
            </a:r>
          </a:p>
          <a:p>
            <a:r>
              <a:rPr lang="en-US" sz="2600" b="1" dirty="0">
                <a:ea typeface="Arial" panose="020B0604020202020204" pitchFamily="34" charset="0"/>
              </a:rPr>
              <a:t>S</a:t>
            </a:r>
            <a:r>
              <a:rPr lang="en-US" sz="2600" b="1" dirty="0">
                <a:effectLst/>
                <a:ea typeface="Arial" panose="020B0604020202020204" pitchFamily="34" charset="0"/>
              </a:rPr>
              <a:t>upplemental claims</a:t>
            </a:r>
          </a:p>
          <a:p>
            <a:pPr marL="0" indent="0">
              <a:buNone/>
            </a:pPr>
            <a:endParaRPr lang="en-US" dirty="0"/>
          </a:p>
          <a:p>
            <a:pPr marL="0" indent="0">
              <a:buNone/>
            </a:pPr>
            <a:endParaRPr lang="en-US" dirty="0"/>
          </a:p>
          <a:p>
            <a:pPr marL="0" indent="0">
              <a:buNone/>
            </a:pPr>
            <a:endParaRPr lang="en-US" b="0" i="0" dirty="0">
              <a:effectLst/>
              <a:latin typeface="Arial" panose="020B0604020202020204" pitchFamily="34" charset="0"/>
            </a:endParaRPr>
          </a:p>
        </p:txBody>
      </p:sp>
      <p:sp>
        <p:nvSpPr>
          <p:cNvPr id="3" name="Slide Number Placeholder 2">
            <a:extLst>
              <a:ext uri="{FF2B5EF4-FFF2-40B4-BE49-F238E27FC236}">
                <a16:creationId xmlns:a16="http://schemas.microsoft.com/office/drawing/2014/main" id="{1FD8DFB2-47E0-4B27-9FBA-24795A7F5890}"/>
              </a:ext>
            </a:extLst>
          </p:cNvPr>
          <p:cNvSpPr>
            <a:spLocks noGrp="1"/>
          </p:cNvSpPr>
          <p:nvPr>
            <p:ph type="sldNum" sz="quarter" idx="12"/>
          </p:nvPr>
        </p:nvSpPr>
        <p:spPr/>
        <p:txBody>
          <a:bodyPr/>
          <a:lstStyle/>
          <a:p>
            <a:fld id="{31640669-3FD2-4B34-9A2D-584949EF09F8}" type="slidenum">
              <a:rPr lang="en-US" smtClean="0"/>
              <a:pPr/>
              <a:t>5</a:t>
            </a:fld>
            <a:endParaRPr lang="en-US"/>
          </a:p>
        </p:txBody>
      </p:sp>
      <p:sp>
        <p:nvSpPr>
          <p:cNvPr id="4" name="Title 3">
            <a:extLst>
              <a:ext uri="{FF2B5EF4-FFF2-40B4-BE49-F238E27FC236}">
                <a16:creationId xmlns:a16="http://schemas.microsoft.com/office/drawing/2014/main" id="{B3BD83CC-58DA-417D-9AE3-BEFC99E35C19}"/>
              </a:ext>
            </a:extLst>
          </p:cNvPr>
          <p:cNvSpPr>
            <a:spLocks noGrp="1"/>
          </p:cNvSpPr>
          <p:nvPr>
            <p:ph type="title"/>
          </p:nvPr>
        </p:nvSpPr>
        <p:spPr/>
        <p:txBody>
          <a:bodyPr/>
          <a:lstStyle/>
          <a:p>
            <a:r>
              <a:rPr lang="en-US"/>
              <a:t>Introduction</a:t>
            </a:r>
          </a:p>
        </p:txBody>
      </p:sp>
    </p:spTree>
    <p:extLst>
      <p:ext uri="{BB962C8B-B14F-4D97-AF65-F5344CB8AC3E}">
        <p14:creationId xmlns:p14="http://schemas.microsoft.com/office/powerpoint/2010/main" val="982092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8473776-45AD-BF32-A2EB-B6D0AF1EAA16}"/>
              </a:ext>
            </a:extLst>
          </p:cNvPr>
          <p:cNvSpPr>
            <a:spLocks noGrp="1"/>
          </p:cNvSpPr>
          <p:nvPr>
            <p:ph idx="1"/>
          </p:nvPr>
        </p:nvSpPr>
        <p:spPr>
          <a:xfrm>
            <a:off x="233082" y="1242218"/>
            <a:ext cx="8229600" cy="5015147"/>
          </a:xfrm>
        </p:spPr>
        <p:txBody>
          <a:bodyPr>
            <a:normAutofit fontScale="55000" lnSpcReduction="20000"/>
          </a:bodyPr>
          <a:lstStyle/>
          <a:p>
            <a:pPr marL="0" indent="0">
              <a:buNone/>
            </a:pPr>
            <a:r>
              <a:rPr lang="en-US" sz="4400" dirty="0"/>
              <a:t>The following questions will assist in determining whether a PACT Act-related claim has been received:</a:t>
            </a:r>
          </a:p>
          <a:p>
            <a:pPr marL="0" indent="0">
              <a:buNone/>
            </a:pPr>
            <a:endParaRPr lang="en-US" sz="3400" dirty="0"/>
          </a:p>
          <a:p>
            <a:r>
              <a:rPr lang="en-US" sz="4400" dirty="0"/>
              <a:t>Does the Veteran’s service fall within one of the presumptive locations recognized under the PACT Act?</a:t>
            </a:r>
          </a:p>
          <a:p>
            <a:pPr marL="0" indent="0">
              <a:buNone/>
            </a:pPr>
            <a:endParaRPr lang="en-US" sz="3400" dirty="0"/>
          </a:p>
          <a:p>
            <a:r>
              <a:rPr lang="en-US" sz="4400" dirty="0"/>
              <a:t>Is there explicit evidence indicating that the Veteran’s death was caused by, or is secondary to, one of the existing or newly recognized presumptive conditions associated with toxic exposure in that location?</a:t>
            </a:r>
          </a:p>
          <a:p>
            <a:endParaRPr lang="en-US" sz="4400" dirty="0"/>
          </a:p>
          <a:p>
            <a:r>
              <a:rPr lang="en-US" sz="4400" dirty="0"/>
              <a:t>Is there explicit evidence indicating that the principal or contributory cause of the Veteran’s death is, or is secondary to, one of the presumptive conditions recognized under the PACT Act?</a:t>
            </a:r>
          </a:p>
          <a:p>
            <a:pPr marL="0" indent="0">
              <a:buNone/>
            </a:pPr>
            <a:endParaRPr lang="en-US" dirty="0"/>
          </a:p>
        </p:txBody>
      </p:sp>
      <p:sp>
        <p:nvSpPr>
          <p:cNvPr id="3" name="Slide Number Placeholder 2">
            <a:extLst>
              <a:ext uri="{FF2B5EF4-FFF2-40B4-BE49-F238E27FC236}">
                <a16:creationId xmlns:a16="http://schemas.microsoft.com/office/drawing/2014/main" id="{71ABD3D9-EDEB-04F8-C9E4-BDB7080A59EA}"/>
              </a:ext>
            </a:extLst>
          </p:cNvPr>
          <p:cNvSpPr>
            <a:spLocks noGrp="1"/>
          </p:cNvSpPr>
          <p:nvPr>
            <p:ph type="sldNum" sz="quarter" idx="12"/>
          </p:nvPr>
        </p:nvSpPr>
        <p:spPr/>
        <p:txBody>
          <a:bodyPr/>
          <a:lstStyle/>
          <a:p>
            <a:fld id="{31640669-3FD2-4B34-9A2D-584949EF09F8}" type="slidenum">
              <a:rPr lang="en-US" smtClean="0"/>
              <a:pPr/>
              <a:t>6</a:t>
            </a:fld>
            <a:endParaRPr lang="en-US"/>
          </a:p>
        </p:txBody>
      </p:sp>
      <p:sp>
        <p:nvSpPr>
          <p:cNvPr id="4" name="Title 3">
            <a:extLst>
              <a:ext uri="{FF2B5EF4-FFF2-40B4-BE49-F238E27FC236}">
                <a16:creationId xmlns:a16="http://schemas.microsoft.com/office/drawing/2014/main" id="{E636576D-0602-1994-A603-311AAF4DCCFF}"/>
              </a:ext>
            </a:extLst>
          </p:cNvPr>
          <p:cNvSpPr>
            <a:spLocks noGrp="1"/>
          </p:cNvSpPr>
          <p:nvPr>
            <p:ph type="title"/>
          </p:nvPr>
        </p:nvSpPr>
        <p:spPr>
          <a:xfrm>
            <a:off x="1595887" y="347932"/>
            <a:ext cx="7162800" cy="197191"/>
          </a:xfrm>
        </p:spPr>
        <p:txBody>
          <a:bodyPr/>
          <a:lstStyle/>
          <a:p>
            <a:r>
              <a:rPr lang="en-US"/>
              <a:t>How to Identify Service-Connected Death PACT Act Related Claims</a:t>
            </a:r>
          </a:p>
        </p:txBody>
      </p:sp>
    </p:spTree>
    <p:extLst>
      <p:ext uri="{BB962C8B-B14F-4D97-AF65-F5344CB8AC3E}">
        <p14:creationId xmlns:p14="http://schemas.microsoft.com/office/powerpoint/2010/main" val="2744225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8473776-45AD-BF32-A2EB-B6D0AF1EAA16}"/>
              </a:ext>
            </a:extLst>
          </p:cNvPr>
          <p:cNvSpPr>
            <a:spLocks noGrp="1"/>
          </p:cNvSpPr>
          <p:nvPr>
            <p:ph idx="1"/>
          </p:nvPr>
        </p:nvSpPr>
        <p:spPr/>
        <p:txBody>
          <a:bodyPr>
            <a:normAutofit/>
          </a:bodyPr>
          <a:lstStyle/>
          <a:p>
            <a:r>
              <a:rPr lang="en-US" dirty="0"/>
              <a:t>Did the Veteran serve in a presumptive location, either recognized prior to the PACT Act or added by the PACT Act?</a:t>
            </a:r>
          </a:p>
          <a:p>
            <a:r>
              <a:rPr lang="en-US" dirty="0"/>
              <a:t>Is there a specific and explicit allegation of eligibility by the claimant under the PACT Act? </a:t>
            </a:r>
          </a:p>
          <a:p>
            <a:pPr marL="0" indent="0">
              <a:buNone/>
            </a:pPr>
            <a:endParaRPr lang="en-US" dirty="0"/>
          </a:p>
        </p:txBody>
      </p:sp>
      <p:sp>
        <p:nvSpPr>
          <p:cNvPr id="3" name="Slide Number Placeholder 2">
            <a:extLst>
              <a:ext uri="{FF2B5EF4-FFF2-40B4-BE49-F238E27FC236}">
                <a16:creationId xmlns:a16="http://schemas.microsoft.com/office/drawing/2014/main" id="{71ABD3D9-EDEB-04F8-C9E4-BDB7080A59EA}"/>
              </a:ext>
            </a:extLst>
          </p:cNvPr>
          <p:cNvSpPr>
            <a:spLocks noGrp="1"/>
          </p:cNvSpPr>
          <p:nvPr>
            <p:ph type="sldNum" sz="quarter" idx="12"/>
          </p:nvPr>
        </p:nvSpPr>
        <p:spPr/>
        <p:txBody>
          <a:bodyPr/>
          <a:lstStyle/>
          <a:p>
            <a:fld id="{31640669-3FD2-4B34-9A2D-584949EF09F8}" type="slidenum">
              <a:rPr lang="en-US" smtClean="0"/>
              <a:pPr/>
              <a:t>7</a:t>
            </a:fld>
            <a:endParaRPr lang="en-US"/>
          </a:p>
        </p:txBody>
      </p:sp>
      <p:sp>
        <p:nvSpPr>
          <p:cNvPr id="4" name="Title 3">
            <a:extLst>
              <a:ext uri="{FF2B5EF4-FFF2-40B4-BE49-F238E27FC236}">
                <a16:creationId xmlns:a16="http://schemas.microsoft.com/office/drawing/2014/main" id="{E636576D-0602-1994-A603-311AAF4DCCFF}"/>
              </a:ext>
            </a:extLst>
          </p:cNvPr>
          <p:cNvSpPr>
            <a:spLocks noGrp="1"/>
          </p:cNvSpPr>
          <p:nvPr>
            <p:ph type="title"/>
          </p:nvPr>
        </p:nvSpPr>
        <p:spPr>
          <a:xfrm>
            <a:off x="1595887" y="347932"/>
            <a:ext cx="7162800" cy="197191"/>
          </a:xfrm>
        </p:spPr>
        <p:txBody>
          <a:bodyPr/>
          <a:lstStyle/>
          <a:p>
            <a:r>
              <a:rPr lang="en-US"/>
              <a:t>How to Identify Service-Connected Death PACT Act Related Claims Cont.</a:t>
            </a:r>
          </a:p>
        </p:txBody>
      </p:sp>
    </p:spTree>
    <p:extLst>
      <p:ext uri="{BB962C8B-B14F-4D97-AF65-F5344CB8AC3E}">
        <p14:creationId xmlns:p14="http://schemas.microsoft.com/office/powerpoint/2010/main" val="1143205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B9C517F-4D00-5D00-5F53-1A12EB2899F7}"/>
              </a:ext>
            </a:extLst>
          </p:cNvPr>
          <p:cNvSpPr>
            <a:spLocks noGrp="1"/>
          </p:cNvSpPr>
          <p:nvPr>
            <p:ph idx="1"/>
          </p:nvPr>
        </p:nvSpPr>
        <p:spPr>
          <a:xfrm>
            <a:off x="340659" y="1242218"/>
            <a:ext cx="8229600" cy="4373563"/>
          </a:xfrm>
        </p:spPr>
        <p:txBody>
          <a:bodyPr>
            <a:normAutofit lnSpcReduction="10000"/>
          </a:bodyPr>
          <a:lstStyle/>
          <a:p>
            <a:pPr marL="0" indent="0">
              <a:buNone/>
            </a:pPr>
            <a:r>
              <a:rPr lang="en-US" b="1">
                <a:solidFill>
                  <a:schemeClr val="tx2"/>
                </a:solidFill>
                <a:effectLst/>
                <a:latin typeface="Arial" panose="020B0604020202020204" pitchFamily="34" charset="0"/>
              </a:rPr>
              <a:t>Burial</a:t>
            </a:r>
            <a:r>
              <a:rPr lang="en-US" b="0" i="0">
                <a:solidFill>
                  <a:schemeClr val="tx2"/>
                </a:solidFill>
                <a:effectLst/>
                <a:latin typeface="Helvetica Neue"/>
              </a:rPr>
              <a:t> includes all recognized methods of disposing of the remains of deceased persons.</a:t>
            </a:r>
          </a:p>
          <a:p>
            <a:pPr marL="0" indent="0">
              <a:buNone/>
            </a:pPr>
            <a:endParaRPr lang="en-US">
              <a:solidFill>
                <a:schemeClr val="tx2"/>
              </a:solidFill>
            </a:endParaRPr>
          </a:p>
          <a:p>
            <a:r>
              <a:rPr lang="en-US"/>
              <a:t>The PACT Act did not establish statutory changes specific to the processing rules for burial benefits. When a claim is received for service-connected burial benefits based on newly recognized presumptive eligibility under the PACT Act, claims processors should:</a:t>
            </a:r>
          </a:p>
          <a:p>
            <a:pPr lvl="1">
              <a:buFont typeface="Arial" panose="020B0604020202020204" pitchFamily="34" charset="0"/>
              <a:buChar char="•"/>
            </a:pPr>
            <a:r>
              <a:rPr lang="en-US"/>
              <a:t>Confirm that a PACT Act-related claim has been received.</a:t>
            </a:r>
          </a:p>
          <a:p>
            <a:pPr lvl="1">
              <a:buFont typeface="Arial" panose="020B0604020202020204" pitchFamily="34" charset="0"/>
              <a:buChar char="•"/>
            </a:pPr>
            <a:r>
              <a:rPr lang="en-US"/>
              <a:t>Establish the claim.</a:t>
            </a:r>
          </a:p>
        </p:txBody>
      </p:sp>
      <p:sp>
        <p:nvSpPr>
          <p:cNvPr id="3" name="Slide Number Placeholder 2">
            <a:extLst>
              <a:ext uri="{FF2B5EF4-FFF2-40B4-BE49-F238E27FC236}">
                <a16:creationId xmlns:a16="http://schemas.microsoft.com/office/drawing/2014/main" id="{3620C1C7-12E9-213C-0352-B4458CB982E8}"/>
              </a:ext>
            </a:extLst>
          </p:cNvPr>
          <p:cNvSpPr>
            <a:spLocks noGrp="1"/>
          </p:cNvSpPr>
          <p:nvPr>
            <p:ph type="sldNum" sz="quarter" idx="12"/>
          </p:nvPr>
        </p:nvSpPr>
        <p:spPr/>
        <p:txBody>
          <a:bodyPr/>
          <a:lstStyle/>
          <a:p>
            <a:fld id="{31640669-3FD2-4B34-9A2D-584949EF09F8}" type="slidenum">
              <a:rPr lang="en-US" smtClean="0"/>
              <a:pPr/>
              <a:t>8</a:t>
            </a:fld>
            <a:endParaRPr lang="en-US"/>
          </a:p>
        </p:txBody>
      </p:sp>
      <p:sp>
        <p:nvSpPr>
          <p:cNvPr id="4" name="Title 3">
            <a:extLst>
              <a:ext uri="{FF2B5EF4-FFF2-40B4-BE49-F238E27FC236}">
                <a16:creationId xmlns:a16="http://schemas.microsoft.com/office/drawing/2014/main" id="{6A917730-F4A9-4DF0-AA93-CFE57731E14E}"/>
              </a:ext>
            </a:extLst>
          </p:cNvPr>
          <p:cNvSpPr>
            <a:spLocks noGrp="1"/>
          </p:cNvSpPr>
          <p:nvPr>
            <p:ph type="title"/>
          </p:nvPr>
        </p:nvSpPr>
        <p:spPr/>
        <p:txBody>
          <a:bodyPr/>
          <a:lstStyle/>
          <a:p>
            <a:r>
              <a:rPr lang="en-US"/>
              <a:t>Burial Claims</a:t>
            </a:r>
          </a:p>
        </p:txBody>
      </p:sp>
    </p:spTree>
    <p:extLst>
      <p:ext uri="{BB962C8B-B14F-4D97-AF65-F5344CB8AC3E}">
        <p14:creationId xmlns:p14="http://schemas.microsoft.com/office/powerpoint/2010/main" val="128645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AC396FA-7A56-7BBA-B9C7-C7A2156F6457}"/>
              </a:ext>
            </a:extLst>
          </p:cNvPr>
          <p:cNvSpPr>
            <a:spLocks noGrp="1"/>
          </p:cNvSpPr>
          <p:nvPr>
            <p:ph idx="1"/>
          </p:nvPr>
        </p:nvSpPr>
        <p:spPr>
          <a:xfrm>
            <a:off x="340659" y="1072467"/>
            <a:ext cx="8229600" cy="5140074"/>
          </a:xfrm>
        </p:spPr>
        <p:txBody>
          <a:bodyPr>
            <a:normAutofit fontScale="92500"/>
          </a:bodyPr>
          <a:lstStyle/>
          <a:p>
            <a:r>
              <a:rPr lang="en-US" sz="2600" b="1" dirty="0"/>
              <a:t>Important</a:t>
            </a:r>
            <a:r>
              <a:rPr lang="en-US" sz="2600" dirty="0"/>
              <a:t>: Eligibility for standalone service-connected burial claims involving expanded presumptions under the PACT Act is not</a:t>
            </a:r>
            <a:r>
              <a:rPr lang="en-US" sz="2600" i="1" dirty="0"/>
              <a:t> </a:t>
            </a:r>
            <a:r>
              <a:rPr lang="en-US" sz="2600" dirty="0"/>
              <a:t>dependent on the Veteran’s date of death occurring on or after August 10, 2022. </a:t>
            </a:r>
          </a:p>
          <a:p>
            <a:endParaRPr lang="en-US" sz="2600" dirty="0"/>
          </a:p>
          <a:p>
            <a:r>
              <a:rPr lang="en-US" sz="2600" dirty="0"/>
              <a:t>Therefore, a claim for service-connected (SC) burial benefits may be granted based on any of the expanded provisions within the PACT Act, regardless of the Veteran’s date of death. This includes situations where the claimant is not currently receiving Dependency and Indemnity Compensation (DIC), has not previously filed a claim for DIC, or where DIC is not currently at issue.</a:t>
            </a:r>
          </a:p>
          <a:p>
            <a:endParaRPr lang="en-US" dirty="0"/>
          </a:p>
        </p:txBody>
      </p:sp>
      <p:sp>
        <p:nvSpPr>
          <p:cNvPr id="3" name="Slide Number Placeholder 2">
            <a:extLst>
              <a:ext uri="{FF2B5EF4-FFF2-40B4-BE49-F238E27FC236}">
                <a16:creationId xmlns:a16="http://schemas.microsoft.com/office/drawing/2014/main" id="{9F9CB7D1-9C3C-4AEE-F589-335C9E0EA8F7}"/>
              </a:ext>
            </a:extLst>
          </p:cNvPr>
          <p:cNvSpPr>
            <a:spLocks noGrp="1"/>
          </p:cNvSpPr>
          <p:nvPr>
            <p:ph type="sldNum" sz="quarter" idx="12"/>
          </p:nvPr>
        </p:nvSpPr>
        <p:spPr/>
        <p:txBody>
          <a:bodyPr/>
          <a:lstStyle/>
          <a:p>
            <a:fld id="{31640669-3FD2-4B34-9A2D-584949EF09F8}" type="slidenum">
              <a:rPr lang="en-US" smtClean="0"/>
              <a:pPr/>
              <a:t>9</a:t>
            </a:fld>
            <a:endParaRPr lang="en-US"/>
          </a:p>
        </p:txBody>
      </p:sp>
      <p:sp>
        <p:nvSpPr>
          <p:cNvPr id="4" name="Title 3">
            <a:extLst>
              <a:ext uri="{FF2B5EF4-FFF2-40B4-BE49-F238E27FC236}">
                <a16:creationId xmlns:a16="http://schemas.microsoft.com/office/drawing/2014/main" id="{DAF7CC3F-784F-D37B-7F7A-B732D1D561CB}"/>
              </a:ext>
            </a:extLst>
          </p:cNvPr>
          <p:cNvSpPr>
            <a:spLocks noGrp="1"/>
          </p:cNvSpPr>
          <p:nvPr>
            <p:ph type="title"/>
          </p:nvPr>
        </p:nvSpPr>
        <p:spPr/>
        <p:txBody>
          <a:bodyPr/>
          <a:lstStyle/>
          <a:p>
            <a:r>
              <a:rPr lang="en-US"/>
              <a:t>Burial</a:t>
            </a:r>
          </a:p>
        </p:txBody>
      </p:sp>
    </p:spTree>
    <p:extLst>
      <p:ext uri="{BB962C8B-B14F-4D97-AF65-F5344CB8AC3E}">
        <p14:creationId xmlns:p14="http://schemas.microsoft.com/office/powerpoint/2010/main" val="2226277819"/>
      </p:ext>
    </p:extLst>
  </p:cSld>
  <p:clrMapOvr>
    <a:masterClrMapping/>
  </p:clrMapOvr>
</p:sld>
</file>

<file path=ppt/theme/theme1.xml><?xml version="1.0" encoding="utf-8"?>
<a:theme xmlns:a="http://schemas.openxmlformats.org/drawingml/2006/main" name="New Pension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ew Pension Theme" id="{E9ADCBC9-27F9-4C8D-8D92-7263E766B834}" vid="{2D215376-2DF6-4442-BB6B-B27D4C114E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B7CB7AB8B27BC469E47114C293B973D" ma:contentTypeVersion="13" ma:contentTypeDescription="Create a new document." ma:contentTypeScope="" ma:versionID="f892b3cc8af900a61d547a5ad6115125">
  <xsd:schema xmlns:xsd="http://www.w3.org/2001/XMLSchema" xmlns:xs="http://www.w3.org/2001/XMLSchema" xmlns:p="http://schemas.microsoft.com/office/2006/metadata/properties" xmlns:ns1="http://schemas.microsoft.com/sharepoint/v3" xmlns:ns3="9c866f26-4f32-4004-870c-24a937c482ed" xmlns:ns4="ac3299ae-dc1f-4fa7-8db4-a486681263d0" targetNamespace="http://schemas.microsoft.com/office/2006/metadata/properties" ma:root="true" ma:fieldsID="8022c3b9939240bbb231fbd234b7cac7" ns1:_="" ns3:_="" ns4:_="">
    <xsd:import namespace="http://schemas.microsoft.com/sharepoint/v3"/>
    <xsd:import namespace="9c866f26-4f32-4004-870c-24a937c482ed"/>
    <xsd:import namespace="ac3299ae-dc1f-4fa7-8db4-a486681263d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LengthInSecond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c866f26-4f32-4004-870c-24a937c482e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c3299ae-dc1f-4fa7-8db4-a486681263d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304CD26-6A24-4DD9-B2BB-6E0C5F14E496}">
  <ds:schemaRefs>
    <ds:schemaRef ds:uri="http://schemas.microsoft.com/sharepoint/v3/contenttype/forms"/>
  </ds:schemaRefs>
</ds:datastoreItem>
</file>

<file path=customXml/itemProps2.xml><?xml version="1.0" encoding="utf-8"?>
<ds:datastoreItem xmlns:ds="http://schemas.openxmlformats.org/officeDocument/2006/customXml" ds:itemID="{6567FAAC-D636-494E-88D0-9B097F0987F2}">
  <ds:schemaRefs>
    <ds:schemaRef ds:uri="9c866f26-4f32-4004-870c-24a937c482ed"/>
    <ds:schemaRef ds:uri="http://schemas.microsoft.com/sharepoint/v3"/>
    <ds:schemaRef ds:uri="http://purl.org/dc/terms/"/>
    <ds:schemaRef ds:uri="ac3299ae-dc1f-4fa7-8db4-a486681263d0"/>
    <ds:schemaRef ds:uri="http://purl.org/dc/dcmitype/"/>
    <ds:schemaRef ds:uri="http://schemas.microsoft.com/office/infopath/2007/PartnerControls"/>
    <ds:schemaRef ds:uri="http://purl.org/dc/elements/1.1/"/>
    <ds:schemaRef ds:uri="http://schemas.microsoft.com/office/2006/documentManagement/types"/>
    <ds:schemaRef ds:uri="http://schemas.openxmlformats.org/package/2006/metadata/core-propertie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FB4D02A0-236E-4B11-967F-199331B2FA71}">
  <ds:schemaRefs>
    <ds:schemaRef ds:uri="9c866f26-4f32-4004-870c-24a937c482ed"/>
    <ds:schemaRef ds:uri="ac3299ae-dc1f-4fa7-8db4-a486681263d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New Pension Theme</Template>
  <TotalTime>335</TotalTime>
  <Words>2462</Words>
  <Application>Microsoft Office PowerPoint</Application>
  <PresentationFormat>On-screen Show (4:3)</PresentationFormat>
  <Paragraphs>237</Paragraphs>
  <Slides>30</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Aptos</vt:lpstr>
      <vt:lpstr>Arial</vt:lpstr>
      <vt:lpstr>Arial</vt:lpstr>
      <vt:lpstr>Calibri</vt:lpstr>
      <vt:lpstr>Helvetica Neue</vt:lpstr>
      <vt:lpstr>Times New Roman</vt:lpstr>
      <vt:lpstr>New Pension Theme</vt:lpstr>
      <vt:lpstr>PACT Act Effect on Burial Claims, Accrued Claims, and Supplemental Claims</vt:lpstr>
      <vt:lpstr>PowerPoint Presentation</vt:lpstr>
      <vt:lpstr>PowerPoint Presentation</vt:lpstr>
      <vt:lpstr>PowerPoint Presentation</vt:lpstr>
      <vt:lpstr>Introduction</vt:lpstr>
      <vt:lpstr>How to Identify Service-Connected Death PACT Act Related Claims</vt:lpstr>
      <vt:lpstr>How to Identify Service-Connected Death PACT Act Related Claims Cont.</vt:lpstr>
      <vt:lpstr>Burial Claims</vt:lpstr>
      <vt:lpstr>Burial</vt:lpstr>
      <vt:lpstr>Burial Claims End Products and Special Issues</vt:lpstr>
      <vt:lpstr>Scenario One</vt:lpstr>
      <vt:lpstr>Scenario One Response </vt:lpstr>
      <vt:lpstr>Accrued Claims and Requests for Substitution Related to PACT Act</vt:lpstr>
      <vt:lpstr>Accrued Claims and Requests for Substitution Related to PACT Act</vt:lpstr>
      <vt:lpstr>Accrued Claims and Requests for Substitution Related to PACT Act</vt:lpstr>
      <vt:lpstr>Accrued Claims and Requests for Substitution Related to PACT Act</vt:lpstr>
      <vt:lpstr>End Products and Special Issues</vt:lpstr>
      <vt:lpstr>Scenario Two</vt:lpstr>
      <vt:lpstr>Scenario Two Response</vt:lpstr>
      <vt:lpstr>Processing Supplemental Claims Requesting DIC</vt:lpstr>
      <vt:lpstr>Processing Supplemental Claims Requesting DIC</vt:lpstr>
      <vt:lpstr>Processing Supplemental Claims Requesting DIC</vt:lpstr>
      <vt:lpstr>Processing Supplemental Claims Requesting DIC</vt:lpstr>
      <vt:lpstr>Processing Supplemental Claims Requesting DIC</vt:lpstr>
      <vt:lpstr>Processing Supplemental Claims Requesting DIC Cont.</vt:lpstr>
      <vt:lpstr>Processing Supplemental Claims Requesting DIC</vt:lpstr>
      <vt:lpstr>Processing Supplemental Claims Requesting DIC</vt:lpstr>
      <vt:lpstr>PowerPoint Presentation</vt:lpstr>
      <vt:lpstr>TMS Survey and Assessment</vt:lpstr>
      <vt:lpstr>PowerPoint Presentation</vt:lpstr>
    </vt:vector>
  </TitlesOfParts>
  <Company>Veterans Benefits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Survivors Benefits Under PACT Act PowerPoint Presentation</dc:title>
  <dc:creator>Department of Veterans Affairs, Veterans Benefits Administration, Pension and Fiduciary Service, STAFF</dc:creator>
  <cp:lastModifiedBy>Harper, Gorgeous T. VBACO</cp:lastModifiedBy>
  <cp:revision>8</cp:revision>
  <dcterms:created xsi:type="dcterms:W3CDTF">2022-10-24T15:26:46Z</dcterms:created>
  <dcterms:modified xsi:type="dcterms:W3CDTF">2025-05-28T05:38:16Z</dcterms:modified>
  <cp:category>NTC Curriculum</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0x0101007B7CB7AB8B27BC469E47114C293B973D</vt:lpwstr>
  </property>
  <property fmtid="{D5CDD505-2E9C-101B-9397-08002B2CF9AE}" pid="3" name="Language">
    <vt:lpwstr>en</vt:lpwstr>
  </property>
  <property fmtid="{D5CDD505-2E9C-101B-9397-08002B2CF9AE}" pid="4" name="Type">
    <vt:lpwstr>Presentation</vt:lpwstr>
  </property>
</Properties>
</file>