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8"/>
  </p:notesMasterIdLst>
  <p:sldIdLst>
    <p:sldId id="256" r:id="rId2"/>
    <p:sldId id="288" r:id="rId3"/>
    <p:sldId id="299" r:id="rId4"/>
    <p:sldId id="300" r:id="rId5"/>
    <p:sldId id="302" r:id="rId6"/>
    <p:sldId id="304" r:id="rId7"/>
    <p:sldId id="303" r:id="rId8"/>
    <p:sldId id="344" r:id="rId9"/>
    <p:sldId id="345" r:id="rId10"/>
    <p:sldId id="301" r:id="rId11"/>
    <p:sldId id="346" r:id="rId12"/>
    <p:sldId id="347" r:id="rId13"/>
    <p:sldId id="348" r:id="rId14"/>
    <p:sldId id="349" r:id="rId15"/>
    <p:sldId id="305" r:id="rId16"/>
    <p:sldId id="319" r:id="rId17"/>
    <p:sldId id="318" r:id="rId18"/>
    <p:sldId id="316" r:id="rId19"/>
    <p:sldId id="315" r:id="rId20"/>
    <p:sldId id="314" r:id="rId21"/>
    <p:sldId id="313" r:id="rId22"/>
    <p:sldId id="312" r:id="rId23"/>
    <p:sldId id="322" r:id="rId24"/>
    <p:sldId id="323" r:id="rId25"/>
    <p:sldId id="329" r:id="rId26"/>
    <p:sldId id="326" r:id="rId27"/>
    <p:sldId id="332" r:id="rId28"/>
    <p:sldId id="331" r:id="rId29"/>
    <p:sldId id="350" r:id="rId30"/>
    <p:sldId id="351" r:id="rId31"/>
    <p:sldId id="330" r:id="rId32"/>
    <p:sldId id="328" r:id="rId33"/>
    <p:sldId id="334" r:id="rId34"/>
    <p:sldId id="333" r:id="rId35"/>
    <p:sldId id="327" r:id="rId36"/>
    <p:sldId id="324" r:id="rId37"/>
    <p:sldId id="325" r:id="rId38"/>
    <p:sldId id="321" r:id="rId39"/>
    <p:sldId id="320" r:id="rId40"/>
    <p:sldId id="311" r:id="rId41"/>
    <p:sldId id="310" r:id="rId42"/>
    <p:sldId id="309" r:id="rId43"/>
    <p:sldId id="308" r:id="rId44"/>
    <p:sldId id="296" r:id="rId45"/>
    <p:sldId id="343" r:id="rId46"/>
    <p:sldId id="298"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59C74B-3E1D-E69E-CAC3-6846F970B39A}" name="Henderson, Ebony, VBAVACO" initials="EH" userId="S::Ebony.Henderson@va.gov::1aedbcac-3de4-4fe8-a451-9660ca1a5253" providerId="AD"/>
  <p188:author id="{0BDFD14F-DAA7-6324-5028-67D34797B5FD}" name="Hanson, Christina L., VBAVACO" initials="CH" userId="S::Christina.Hanson2@va.gov::7e101431-ef84-421d-b836-87828498e7a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78" autoAdjust="0"/>
  </p:normalViewPr>
  <p:slideViewPr>
    <p:cSldViewPr snapToGrid="0">
      <p:cViewPr varScale="1">
        <p:scale>
          <a:sx n="95" d="100"/>
          <a:sy n="95" d="100"/>
        </p:scale>
        <p:origin x="82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y Poole" userId="d6dc803a-28a7-4613-ac20-29e8cd493b7a" providerId="ADAL" clId="{89AE47AE-7FBF-4328-B185-FC66082DDD64}"/>
    <pc:docChg chg="modSld">
      <pc:chgData name="Kathy Poole" userId="d6dc803a-28a7-4613-ac20-29e8cd493b7a" providerId="ADAL" clId="{89AE47AE-7FBF-4328-B185-FC66082DDD64}" dt="2026-06-25T14:19:36.567" v="8" actId="20577"/>
      <pc:docMkLst>
        <pc:docMk/>
      </pc:docMkLst>
      <pc:sldChg chg="modSp mod">
        <pc:chgData name="Kathy Poole" userId="d6dc803a-28a7-4613-ac20-29e8cd493b7a" providerId="ADAL" clId="{89AE47AE-7FBF-4328-B185-FC66082DDD64}" dt="2026-06-25T14:19:36.567" v="8" actId="20577"/>
        <pc:sldMkLst>
          <pc:docMk/>
          <pc:sldMk cId="849304696" sldId="304"/>
        </pc:sldMkLst>
        <pc:spChg chg="mod">
          <ac:chgData name="Kathy Poole" userId="d6dc803a-28a7-4613-ac20-29e8cd493b7a" providerId="ADAL" clId="{89AE47AE-7FBF-4328-B185-FC66082DDD64}" dt="2026-06-25T14:19:36.567" v="8" actId="20577"/>
          <ac:spMkLst>
            <pc:docMk/>
            <pc:sldMk cId="849304696" sldId="304"/>
            <ac:spMk id="3" creationId="{8B1353EC-D2C8-4D3A-A098-D553F3BB883F}"/>
          </ac:spMkLst>
        </pc:spChg>
      </pc:sldChg>
      <pc:sldChg chg="modSp mod">
        <pc:chgData name="Kathy Poole" userId="d6dc803a-28a7-4613-ac20-29e8cd493b7a" providerId="ADAL" clId="{89AE47AE-7FBF-4328-B185-FC66082DDD64}" dt="2026-06-25T14:07:59.107" v="5" actId="6549"/>
        <pc:sldMkLst>
          <pc:docMk/>
          <pc:sldMk cId="217540973" sldId="313"/>
        </pc:sldMkLst>
        <pc:spChg chg="mod">
          <ac:chgData name="Kathy Poole" userId="d6dc803a-28a7-4613-ac20-29e8cd493b7a" providerId="ADAL" clId="{89AE47AE-7FBF-4328-B185-FC66082DDD64}" dt="2026-06-25T14:07:59.107" v="5" actId="6549"/>
          <ac:spMkLst>
            <pc:docMk/>
            <pc:sldMk cId="217540973" sldId="313"/>
            <ac:spMk id="3" creationId="{5C92869E-0B8E-48FB-9379-C6CFA223FF4C}"/>
          </ac:spMkLst>
        </pc:spChg>
      </pc:sldChg>
      <pc:sldChg chg="modSp mod">
        <pc:chgData name="Kathy Poole" userId="d6dc803a-28a7-4613-ac20-29e8cd493b7a" providerId="ADAL" clId="{89AE47AE-7FBF-4328-B185-FC66082DDD64}" dt="2026-06-25T14:11:55.294" v="6" actId="20577"/>
        <pc:sldMkLst>
          <pc:docMk/>
          <pc:sldMk cId="2577687265" sldId="314"/>
        </pc:sldMkLst>
        <pc:spChg chg="mod">
          <ac:chgData name="Kathy Poole" userId="d6dc803a-28a7-4613-ac20-29e8cd493b7a" providerId="ADAL" clId="{89AE47AE-7FBF-4328-B185-FC66082DDD64}" dt="2026-06-25T14:11:55.294" v="6" actId="20577"/>
          <ac:spMkLst>
            <pc:docMk/>
            <pc:sldMk cId="2577687265" sldId="314"/>
            <ac:spMk id="2" creationId="{B22B897C-E60B-47F5-AC5C-698A4D3033DF}"/>
          </ac:spMkLst>
        </pc:spChg>
      </pc:sldChg>
      <pc:sldChg chg="modSp mod">
        <pc:chgData name="Kathy Poole" userId="d6dc803a-28a7-4613-ac20-29e8cd493b7a" providerId="ADAL" clId="{89AE47AE-7FBF-4328-B185-FC66082DDD64}" dt="2026-06-25T14:02:59.138" v="1" actId="20577"/>
        <pc:sldMkLst>
          <pc:docMk/>
          <pc:sldMk cId="2525408600" sldId="324"/>
        </pc:sldMkLst>
        <pc:spChg chg="mod">
          <ac:chgData name="Kathy Poole" userId="d6dc803a-28a7-4613-ac20-29e8cd493b7a" providerId="ADAL" clId="{89AE47AE-7FBF-4328-B185-FC66082DDD64}" dt="2026-06-25T14:02:59.138" v="1" actId="20577"/>
          <ac:spMkLst>
            <pc:docMk/>
            <pc:sldMk cId="2525408600" sldId="324"/>
            <ac:spMk id="3" creationId="{2B8E58AB-C0B4-4999-A2BE-AB1A5DE49B1C}"/>
          </ac:spMkLst>
        </pc:spChg>
      </pc:sldChg>
      <pc:sldChg chg="modSp mod">
        <pc:chgData name="Kathy Poole" userId="d6dc803a-28a7-4613-ac20-29e8cd493b7a" providerId="ADAL" clId="{89AE47AE-7FBF-4328-B185-FC66082DDD64}" dt="2026-06-25T14:02:33.364" v="0" actId="20577"/>
        <pc:sldMkLst>
          <pc:docMk/>
          <pc:sldMk cId="2229201215" sldId="325"/>
        </pc:sldMkLst>
        <pc:spChg chg="mod">
          <ac:chgData name="Kathy Poole" userId="d6dc803a-28a7-4613-ac20-29e8cd493b7a" providerId="ADAL" clId="{89AE47AE-7FBF-4328-B185-FC66082DDD64}" dt="2026-06-25T14:02:33.364" v="0" actId="20577"/>
          <ac:spMkLst>
            <pc:docMk/>
            <pc:sldMk cId="2229201215" sldId="325"/>
            <ac:spMk id="3" creationId="{F7588A02-AF5F-4AA4-B8E9-9596AB0FC1E4}"/>
          </ac:spMkLst>
        </pc:spChg>
      </pc:sldChg>
      <pc:sldChg chg="modSp mod">
        <pc:chgData name="Kathy Poole" userId="d6dc803a-28a7-4613-ac20-29e8cd493b7a" providerId="ADAL" clId="{89AE47AE-7FBF-4328-B185-FC66082DDD64}" dt="2026-06-25T14:05:13.139" v="4" actId="6549"/>
        <pc:sldMkLst>
          <pc:docMk/>
          <pc:sldMk cId="3547536510" sldId="332"/>
        </pc:sldMkLst>
        <pc:spChg chg="mod">
          <ac:chgData name="Kathy Poole" userId="d6dc803a-28a7-4613-ac20-29e8cd493b7a" providerId="ADAL" clId="{89AE47AE-7FBF-4328-B185-FC66082DDD64}" dt="2026-06-25T14:04:50.634" v="2" actId="20577"/>
          <ac:spMkLst>
            <pc:docMk/>
            <pc:sldMk cId="3547536510" sldId="332"/>
            <ac:spMk id="3" creationId="{284C7C50-16EA-46FF-83BC-F99C74840A35}"/>
          </ac:spMkLst>
        </pc:spChg>
        <pc:spChg chg="mod">
          <ac:chgData name="Kathy Poole" userId="d6dc803a-28a7-4613-ac20-29e8cd493b7a" providerId="ADAL" clId="{89AE47AE-7FBF-4328-B185-FC66082DDD64}" dt="2026-06-25T14:05:13.139" v="4" actId="6549"/>
          <ac:spMkLst>
            <pc:docMk/>
            <pc:sldMk cId="3547536510" sldId="332"/>
            <ac:spMk id="5" creationId="{B2FD6D8C-C1E6-0490-9919-2A2DE5D6843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736E4-B942-4230-A0A4-B7E5D77C8BEA}" type="datetimeFigureOut">
              <a:rPr lang="en-US" smtClean="0"/>
              <a:t>6/25/2026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BFDD2B-82EE-46C8-80FE-1723737B91A4}" type="slidenum">
              <a:rPr lang="en-US" smtClean="0"/>
              <a:t>‹#›</a:t>
            </a:fld>
            <a:endParaRPr lang="en-US"/>
          </a:p>
        </p:txBody>
      </p:sp>
    </p:spTree>
    <p:extLst>
      <p:ext uri="{BB962C8B-B14F-4D97-AF65-F5344CB8AC3E}">
        <p14:creationId xmlns:p14="http://schemas.microsoft.com/office/powerpoint/2010/main" val="49050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1</a:t>
            </a:fld>
            <a:endParaRPr lang="en-US"/>
          </a:p>
        </p:txBody>
      </p:sp>
    </p:spTree>
    <p:extLst>
      <p:ext uri="{BB962C8B-B14F-4D97-AF65-F5344CB8AC3E}">
        <p14:creationId xmlns:p14="http://schemas.microsoft.com/office/powerpoint/2010/main" val="2095985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14350">
              <a:defRPr/>
            </a:pPr>
            <a:endParaRPr lang="en-US" b="1"/>
          </a:p>
        </p:txBody>
      </p:sp>
      <p:sp>
        <p:nvSpPr>
          <p:cNvPr id="4" name="Slide Number Placeholder 3"/>
          <p:cNvSpPr>
            <a:spLocks noGrp="1"/>
          </p:cNvSpPr>
          <p:nvPr>
            <p:ph type="sldNum" sz="quarter" idx="10"/>
          </p:nvPr>
        </p:nvSpPr>
        <p:spPr/>
        <p:txBody>
          <a:bodyPr/>
          <a:lstStyle/>
          <a:p>
            <a:fld id="{03CECF49-2165-4CE7-B39E-10D80CF3C557}" type="slidenum">
              <a:rPr lang="en-US" smtClean="0"/>
              <a:t>45</a:t>
            </a:fld>
            <a:endParaRPr lang="en-US"/>
          </a:p>
        </p:txBody>
      </p:sp>
    </p:spTree>
    <p:extLst>
      <p:ext uri="{BB962C8B-B14F-4D97-AF65-F5344CB8AC3E}">
        <p14:creationId xmlns:p14="http://schemas.microsoft.com/office/powerpoint/2010/main" val="920349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CECF49-2165-4CE7-B39E-10D80CF3C557}" type="slidenum">
              <a:rPr lang="en-US" smtClean="0"/>
              <a:t>46</a:t>
            </a:fld>
            <a:endParaRPr lang="en-US"/>
          </a:p>
        </p:txBody>
      </p:sp>
    </p:spTree>
    <p:extLst>
      <p:ext uri="{BB962C8B-B14F-4D97-AF65-F5344CB8AC3E}">
        <p14:creationId xmlns:p14="http://schemas.microsoft.com/office/powerpoint/2010/main" val="3702871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a:p>
        </p:txBody>
      </p:sp>
      <p:sp>
        <p:nvSpPr>
          <p:cNvPr id="4" name="Slide Number Placeholder 3"/>
          <p:cNvSpPr>
            <a:spLocks noGrp="1"/>
          </p:cNvSpPr>
          <p:nvPr>
            <p:ph type="sldNum" sz="quarter" idx="10"/>
          </p:nvPr>
        </p:nvSpPr>
        <p:spPr/>
        <p:txBody>
          <a:bodyPr/>
          <a:lstStyle/>
          <a:p>
            <a:fld id="{03CECF49-2165-4CE7-B39E-10D80CF3C557}" type="slidenum">
              <a:rPr lang="en-US" smtClean="0"/>
              <a:t>2</a:t>
            </a:fld>
            <a:endParaRPr lang="en-US"/>
          </a:p>
        </p:txBody>
      </p:sp>
    </p:spTree>
    <p:extLst>
      <p:ext uri="{BB962C8B-B14F-4D97-AF65-F5344CB8AC3E}">
        <p14:creationId xmlns:p14="http://schemas.microsoft.com/office/powerpoint/2010/main" val="1958915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5</a:t>
            </a:fld>
            <a:endParaRPr lang="en-US"/>
          </a:p>
        </p:txBody>
      </p:sp>
    </p:spTree>
    <p:extLst>
      <p:ext uri="{BB962C8B-B14F-4D97-AF65-F5344CB8AC3E}">
        <p14:creationId xmlns:p14="http://schemas.microsoft.com/office/powerpoint/2010/main" val="534743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7</a:t>
            </a:fld>
            <a:endParaRPr lang="en-US"/>
          </a:p>
        </p:txBody>
      </p:sp>
    </p:spTree>
    <p:extLst>
      <p:ext uri="{BB962C8B-B14F-4D97-AF65-F5344CB8AC3E}">
        <p14:creationId xmlns:p14="http://schemas.microsoft.com/office/powerpoint/2010/main" val="1894621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8</a:t>
            </a:fld>
            <a:endParaRPr lang="en-US"/>
          </a:p>
        </p:txBody>
      </p:sp>
    </p:spTree>
    <p:extLst>
      <p:ext uri="{BB962C8B-B14F-4D97-AF65-F5344CB8AC3E}">
        <p14:creationId xmlns:p14="http://schemas.microsoft.com/office/powerpoint/2010/main" val="308247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14</a:t>
            </a:fld>
            <a:endParaRPr lang="en-US"/>
          </a:p>
        </p:txBody>
      </p:sp>
    </p:spTree>
    <p:extLst>
      <p:ext uri="{BB962C8B-B14F-4D97-AF65-F5344CB8AC3E}">
        <p14:creationId xmlns:p14="http://schemas.microsoft.com/office/powerpoint/2010/main" val="4107763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34</a:t>
            </a:fld>
            <a:endParaRPr lang="en-US"/>
          </a:p>
        </p:txBody>
      </p:sp>
    </p:spTree>
    <p:extLst>
      <p:ext uri="{BB962C8B-B14F-4D97-AF65-F5344CB8AC3E}">
        <p14:creationId xmlns:p14="http://schemas.microsoft.com/office/powerpoint/2010/main" val="3986028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BFDD2B-82EE-46C8-80FE-1723737B91A4}" type="slidenum">
              <a:rPr lang="en-US" smtClean="0"/>
              <a:t>35</a:t>
            </a:fld>
            <a:endParaRPr lang="en-US"/>
          </a:p>
        </p:txBody>
      </p:sp>
    </p:spTree>
    <p:extLst>
      <p:ext uri="{BB962C8B-B14F-4D97-AF65-F5344CB8AC3E}">
        <p14:creationId xmlns:p14="http://schemas.microsoft.com/office/powerpoint/2010/main" val="4099138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CECF49-2165-4CE7-B39E-10D80CF3C557}" type="slidenum">
              <a:rPr lang="en-US" smtClean="0"/>
              <a:t>44</a:t>
            </a:fld>
            <a:endParaRPr lang="en-US"/>
          </a:p>
        </p:txBody>
      </p:sp>
    </p:spTree>
    <p:extLst>
      <p:ext uri="{BB962C8B-B14F-4D97-AF65-F5344CB8AC3E}">
        <p14:creationId xmlns:p14="http://schemas.microsoft.com/office/powerpoint/2010/main" val="3379762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BE90FE-40E7-477F-B886-6AA2496E71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2" name="Title 1"/>
          <p:cNvSpPr>
            <a:spLocks noGrp="1"/>
          </p:cNvSpPr>
          <p:nvPr>
            <p:ph type="ctrTitle"/>
          </p:nvPr>
        </p:nvSpPr>
        <p:spPr>
          <a:xfrm>
            <a:off x="2590800" y="1927417"/>
            <a:ext cx="6553200" cy="968184"/>
          </a:xfrm>
        </p:spPr>
        <p:txBody>
          <a:bodyPr>
            <a:normAutofit/>
          </a:bodyPr>
          <a:lstStyle>
            <a:lvl1pPr algn="l">
              <a:defRPr sz="4000">
                <a:solidFill>
                  <a:schemeClr val="bg1"/>
                </a:solidFill>
              </a:defRPr>
            </a:lvl1pPr>
          </a:lstStyle>
          <a:p>
            <a:r>
              <a:rPr lang="en-US"/>
              <a:t>Click to edit Master title style</a:t>
            </a:r>
          </a:p>
        </p:txBody>
      </p:sp>
      <p:sp>
        <p:nvSpPr>
          <p:cNvPr id="10" name="Title 1"/>
          <p:cNvSpPr txBox="1">
            <a:spLocks/>
          </p:cNvSpPr>
          <p:nvPr/>
        </p:nvSpPr>
        <p:spPr>
          <a:xfrm>
            <a:off x="838200" y="2819400"/>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11" name="Subtitle 2"/>
          <p:cNvSpPr txBox="1">
            <a:spLocks/>
          </p:cNvSpPr>
          <p:nvPr/>
        </p:nvSpPr>
        <p:spPr>
          <a:xfrm>
            <a:off x="1524000" y="4419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a:p>
        </p:txBody>
      </p:sp>
    </p:spTree>
    <p:extLst>
      <p:ext uri="{BB962C8B-B14F-4D97-AF65-F5344CB8AC3E}">
        <p14:creationId xmlns:p14="http://schemas.microsoft.com/office/powerpoint/2010/main" val="166297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7162800" cy="381000"/>
          </a:xfrm>
        </p:spPr>
        <p:txBody>
          <a:bodyPr/>
          <a:lstStyle>
            <a:lvl1pPr>
              <a:defRPr sz="3200">
                <a:solidFill>
                  <a:schemeClr val="accent1">
                    <a:lumMod val="75000"/>
                  </a:schemeClr>
                </a:solidFill>
              </a:defRPr>
            </a:lvl1pPr>
          </a:lstStyle>
          <a:p>
            <a:r>
              <a:rPr lang="en-US"/>
              <a:t>Click to edit Master title style</a:t>
            </a:r>
          </a:p>
        </p:txBody>
      </p:sp>
      <p:sp>
        <p:nvSpPr>
          <p:cNvPr id="3" name="Content Placeholder 2"/>
          <p:cNvSpPr>
            <a:spLocks noGrp="1"/>
          </p:cNvSpPr>
          <p:nvPr>
            <p:ph idx="1"/>
          </p:nvPr>
        </p:nvSpPr>
        <p:spPr>
          <a:xfrm>
            <a:off x="457200" y="1752600"/>
            <a:ext cx="8229600" cy="4373563"/>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934200" y="6400800"/>
            <a:ext cx="2133600" cy="365125"/>
          </a:xfrm>
          <a:prstGeom prst="rect">
            <a:avLst/>
          </a:prstGeom>
        </p:spPr>
        <p:txBody>
          <a:bodyPr/>
          <a:lstStyle>
            <a:lvl1pPr algn="r">
              <a:defRPr b="0">
                <a:solidFill>
                  <a:schemeClr val="accent1">
                    <a:lumMod val="75000"/>
                  </a:schemeClr>
                </a:solidFill>
              </a:defRPr>
            </a:lvl1pPr>
          </a:lstStyle>
          <a:p>
            <a:fld id="{31640669-3FD2-4B34-9A2D-584949EF09F8}" type="slidenum">
              <a:rPr lang="en-US" smtClean="0"/>
              <a:pPr/>
              <a:t>‹#›</a:t>
            </a:fld>
            <a:endParaRPr lang="en-US"/>
          </a:p>
        </p:txBody>
      </p:sp>
      <p:sp>
        <p:nvSpPr>
          <p:cNvPr id="7" name="Slide Number Placeholder 5">
            <a:extLst>
              <a:ext uri="{FF2B5EF4-FFF2-40B4-BE49-F238E27FC236}">
                <a16:creationId xmlns:a16="http://schemas.microsoft.com/office/drawing/2014/main" id="{CF466D11-6C64-49E4-BEC0-E77201C91FBB}"/>
              </a:ext>
            </a:extLst>
          </p:cNvPr>
          <p:cNvSpPr txBox="1">
            <a:spLocks/>
          </p:cNvSpPr>
          <p:nvPr/>
        </p:nvSpPr>
        <p:spPr>
          <a:xfrm>
            <a:off x="88392" y="6400800"/>
            <a:ext cx="3035808" cy="365125"/>
          </a:xfrm>
          <a:prstGeom prst="rect">
            <a:avLst/>
          </a:prstGeom>
        </p:spPr>
        <p:txBody>
          <a:bodyPr/>
          <a:lstStyle>
            <a:defPPr>
              <a:defRPr lang="en-US"/>
            </a:defPPr>
            <a:lvl1pPr marL="0" algn="r" defTabSz="914400" rtl="0" eaLnBrk="1" latinLnBrk="0" hangingPunct="1">
              <a:defRPr sz="1800" b="0" kern="1200">
                <a:solidFill>
                  <a:schemeClr val="accent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t>Pension and Fiduciary Service</a:t>
            </a:r>
          </a:p>
        </p:txBody>
      </p:sp>
    </p:spTree>
    <p:extLst>
      <p:ext uri="{BB962C8B-B14F-4D97-AF65-F5344CB8AC3E}">
        <p14:creationId xmlns:p14="http://schemas.microsoft.com/office/powerpoint/2010/main" val="688579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934200" y="6492875"/>
            <a:ext cx="2133600" cy="365125"/>
          </a:xfrm>
          <a:prstGeom prst="rect">
            <a:avLst/>
          </a:prstGeom>
        </p:spPr>
        <p:txBody>
          <a:bodyPr/>
          <a:lstStyle>
            <a:lvl1pPr algn="r">
              <a:defRPr b="0">
                <a:solidFill>
                  <a:schemeClr val="accent1">
                    <a:lumMod val="75000"/>
                  </a:schemeClr>
                </a:solidFill>
              </a:defRPr>
            </a:lvl1pPr>
          </a:lstStyle>
          <a:p>
            <a:fld id="{31640669-3FD2-4B34-9A2D-584949EF09F8}" type="slidenum">
              <a:rPr lang="en-US" smtClean="0"/>
              <a:pPr/>
              <a:t>‹#›</a:t>
            </a:fld>
            <a:endParaRPr lang="en-US"/>
          </a:p>
        </p:txBody>
      </p:sp>
      <p:sp>
        <p:nvSpPr>
          <p:cNvPr id="8" name="TextBox 7">
            <a:extLst>
              <a:ext uri="{FF2B5EF4-FFF2-40B4-BE49-F238E27FC236}">
                <a16:creationId xmlns:a16="http://schemas.microsoft.com/office/drawing/2014/main" id="{8C6606EC-B8E4-AC54-90B3-88DCD695C227}"/>
              </a:ext>
            </a:extLst>
          </p:cNvPr>
          <p:cNvSpPr txBox="1"/>
          <p:nvPr/>
        </p:nvSpPr>
        <p:spPr>
          <a:xfrm>
            <a:off x="46121" y="6472459"/>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accent1">
                    <a:lumMod val="75000"/>
                  </a:schemeClr>
                </a:solidFill>
              </a:rPr>
              <a:t>Pension and Fiduciary Service</a:t>
            </a:r>
          </a:p>
        </p:txBody>
      </p:sp>
    </p:spTree>
    <p:extLst>
      <p:ext uri="{BB962C8B-B14F-4D97-AF65-F5344CB8AC3E}">
        <p14:creationId xmlns:p14="http://schemas.microsoft.com/office/powerpoint/2010/main" val="21244752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0" y="-2"/>
            <a:ext cx="9144000" cy="1044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Placeholder 1"/>
          <p:cNvSpPr>
            <a:spLocks noGrp="1"/>
          </p:cNvSpPr>
          <p:nvPr>
            <p:ph type="title"/>
          </p:nvPr>
        </p:nvSpPr>
        <p:spPr>
          <a:xfrm>
            <a:off x="1563624" y="143256"/>
            <a:ext cx="7162800" cy="381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C9B0C31-1D58-41AF-AF6C-AC3774E493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295430"/>
            <a:ext cx="9144000" cy="562570"/>
          </a:xfrm>
          <a:prstGeom prst="rect">
            <a:avLst/>
          </a:prstGeom>
        </p:spPr>
      </p:pic>
    </p:spTree>
    <p:extLst>
      <p:ext uri="{BB962C8B-B14F-4D97-AF65-F5344CB8AC3E}">
        <p14:creationId xmlns:p14="http://schemas.microsoft.com/office/powerpoint/2010/main" val="39885855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914400" rtl="0" eaLnBrk="1" latinLnBrk="0" hangingPunct="1">
        <a:spcBef>
          <a:spcPct val="0"/>
        </a:spcBef>
        <a:buNone/>
        <a:defRPr sz="2400" b="0" i="0" u="none"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vaww.vrm.km.va.gov/system/templates/selfservice/va_kanew/help/agent/locale/en-US/portal/554400000001030/content/554400000177522/M21-1-Part-IX-Subpart-iii-Chapter-1-Section-G-Pension-Deductible-Medical-Expens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vaww.vrm.km.va.gov/system/templates/selfservice/va_kanew/help/agent/locale/en-US/portal/554400000001030/content/554400000177522/M21-1-Part-IX-Subpart-iii-Chapter-1-Section-G-Pension-Deductible-Medical-Expens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vaww.vrm.km.va.gov/system/templates/selfservice/va_kanew/help/agent/locale/en-US/portal/554400000001030/content/554400000177522/M21-1-Part-IX-Subpart-iii-Chapter-1-Section-G-Pension-Deductible-Medical-Expens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hyperlink" Target="https://vaww.vrm.km.va.gov/system/templates/selfservice/va_kanew/help/agent/locale/en-US/portal/554400000001030/content/554400000177522/M21-1-Part-IX-Subpart-iii-Chapter-1-Section-G-Pension-Deductible-Medical-Expense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gcc02.safelinks.protection.outlook.com/?url=https%3A%2F%2Fapps.gov.powerapps.us%2Fplay%2Fe%2Fdefault-e95f1b23-abaf-45ee-821d-b7ab251ab3bf%2Fa%2F020fd6a3-0920-4fdd-aa7f-b2738264218e%3FtenantId%3De95f1b23-abaf-45ee-821d-b7ab251ab3bf%26hint%3D3033d727-bd9a-4996-ad9e-1dbd7ed2be3c%26sourcetime%3D1727662207701%26source%3Dportal&amp;data=05%7C02%7C%7Cc970590e36ee4caf38f308dd841e7f06%7Ce95f1b23abaf45ee821db7ab251ab3bf%7C0%7C0%7C638811988690859782%7CUnknown%7CTWFpbGZsb3d8eyJFbXB0eU1hcGkiOnRydWUsIlYiOiIwLjAuMDAwMCIsIlAiOiJXaW4zMiIsIkFOIjoiTWFpbCIsIldUIjoyfQ%3D%3D%7C0%7C%7C%7C&amp;sdata=uWDGHTv9WxMd%2FfrGBtpz53Fn8nJRwvlUkYEe4uuu%2BVQ%3D&amp;reserved=0"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hyperlink" Target="https://vaww.vrm.km.va.gov/system/templates/selfservice/va_kanew/help/agent/locale/en-US/portal/554400000001030/content/554400000177522/M21-1-Part-IX-Subpart-iii-Chapter-1-Section-G-Pension-Deductible-Medical-Expens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F28D4-4CE8-6CED-D765-9DBFC255B0C5}"/>
              </a:ext>
            </a:extLst>
          </p:cNvPr>
          <p:cNvSpPr>
            <a:spLocks noGrp="1"/>
          </p:cNvSpPr>
          <p:nvPr>
            <p:ph type="ctrTitle"/>
          </p:nvPr>
        </p:nvSpPr>
        <p:spPr>
          <a:xfrm>
            <a:off x="2590800" y="2277936"/>
            <a:ext cx="6553200" cy="968184"/>
          </a:xfrm>
        </p:spPr>
        <p:txBody>
          <a:bodyPr/>
          <a:lstStyle/>
          <a:p>
            <a:r>
              <a:rPr lang="en-US" dirty="0"/>
              <a:t>Deductible Medical Expenses</a:t>
            </a:r>
          </a:p>
        </p:txBody>
      </p:sp>
      <p:sp>
        <p:nvSpPr>
          <p:cNvPr id="4" name="TextBox 3">
            <a:extLst>
              <a:ext uri="{FF2B5EF4-FFF2-40B4-BE49-F238E27FC236}">
                <a16:creationId xmlns:a16="http://schemas.microsoft.com/office/drawing/2014/main" id="{D72300A9-BDC6-1B6D-540F-0095D9EE7598}"/>
              </a:ext>
            </a:extLst>
          </p:cNvPr>
          <p:cNvSpPr txBox="1"/>
          <p:nvPr/>
        </p:nvSpPr>
        <p:spPr>
          <a:xfrm>
            <a:off x="3065930" y="6423852"/>
            <a:ext cx="4141694" cy="369332"/>
          </a:xfrm>
          <a:prstGeom prst="rect">
            <a:avLst/>
          </a:prstGeom>
          <a:noFill/>
        </p:spPr>
        <p:txBody>
          <a:bodyPr wrap="square" rtlCol="0">
            <a:spAutoFit/>
          </a:bodyPr>
          <a:lstStyle/>
          <a:p>
            <a:r>
              <a:rPr lang="en-US" dirty="0">
                <a:solidFill>
                  <a:schemeClr val="bg1"/>
                </a:solidFill>
              </a:rPr>
              <a:t>Pension and Fiduciary Service | June 2026</a:t>
            </a:r>
          </a:p>
        </p:txBody>
      </p:sp>
    </p:spTree>
    <p:extLst>
      <p:ext uri="{BB962C8B-B14F-4D97-AF65-F5344CB8AC3E}">
        <p14:creationId xmlns:p14="http://schemas.microsoft.com/office/powerpoint/2010/main" val="1075372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C5E94-0198-4AE7-A093-C56545EF3866}"/>
              </a:ext>
            </a:extLst>
          </p:cNvPr>
          <p:cNvSpPr>
            <a:spLocks noGrp="1"/>
          </p:cNvSpPr>
          <p:nvPr>
            <p:ph type="title"/>
          </p:nvPr>
        </p:nvSpPr>
        <p:spPr/>
        <p:txBody>
          <a:bodyPr/>
          <a:lstStyle/>
          <a:p>
            <a:r>
              <a:rPr lang="en-US" dirty="0"/>
              <a:t>Common Allowable Medical Expenses</a:t>
            </a:r>
          </a:p>
        </p:txBody>
      </p:sp>
      <p:sp>
        <p:nvSpPr>
          <p:cNvPr id="3" name="Content Placeholder 2">
            <a:extLst>
              <a:ext uri="{FF2B5EF4-FFF2-40B4-BE49-F238E27FC236}">
                <a16:creationId xmlns:a16="http://schemas.microsoft.com/office/drawing/2014/main" id="{8B1353EC-D2C8-4D3A-A098-D553F3BB883F}"/>
              </a:ext>
            </a:extLst>
          </p:cNvPr>
          <p:cNvSpPr>
            <a:spLocks noGrp="1"/>
          </p:cNvSpPr>
          <p:nvPr>
            <p:ph idx="1"/>
          </p:nvPr>
        </p:nvSpPr>
        <p:spPr>
          <a:xfrm>
            <a:off x="457200" y="1783080"/>
            <a:ext cx="8229600" cy="4373563"/>
          </a:xfrm>
        </p:spPr>
        <p:txBody>
          <a:bodyPr>
            <a:normAutofit/>
          </a:bodyPr>
          <a:lstStyle/>
          <a:p>
            <a:r>
              <a:rPr lang="en-US" dirty="0"/>
              <a:t>Adaptive equipment</a:t>
            </a:r>
          </a:p>
          <a:p>
            <a:r>
              <a:rPr lang="en-US" dirty="0"/>
              <a:t>Care by a health care provider</a:t>
            </a:r>
          </a:p>
          <a:p>
            <a:r>
              <a:rPr lang="en-US" dirty="0"/>
              <a:t>Approved cosmetic procedure performed by a health care provider</a:t>
            </a:r>
          </a:p>
          <a:p>
            <a:r>
              <a:rPr lang="en-US" dirty="0"/>
              <a:t>Health insurance premiums</a:t>
            </a:r>
          </a:p>
          <a:p>
            <a:r>
              <a:rPr lang="en-US" dirty="0"/>
              <a:t>Institutional forms of care and in-home care</a:t>
            </a:r>
          </a:p>
          <a:p>
            <a:r>
              <a:rPr lang="en-US" dirty="0"/>
              <a:t>Medications, medical supplies/equipment/food, vitamins, and supplements (restrictions may apply)</a:t>
            </a:r>
          </a:p>
          <a:p>
            <a:r>
              <a:rPr lang="en-US" dirty="0"/>
              <a:t>Smoking cessation products</a:t>
            </a:r>
          </a:p>
          <a:p>
            <a:r>
              <a:rPr lang="en-US" dirty="0"/>
              <a:t>Transportation expenses</a:t>
            </a:r>
          </a:p>
        </p:txBody>
      </p:sp>
      <p:sp>
        <p:nvSpPr>
          <p:cNvPr id="4" name="Slide Number Placeholder 3">
            <a:extLst>
              <a:ext uri="{FF2B5EF4-FFF2-40B4-BE49-F238E27FC236}">
                <a16:creationId xmlns:a16="http://schemas.microsoft.com/office/drawing/2014/main" id="{010A08E5-3E44-4C2C-B6C7-86D757E666A1}"/>
              </a:ext>
            </a:extLst>
          </p:cNvPr>
          <p:cNvSpPr>
            <a:spLocks noGrp="1"/>
          </p:cNvSpPr>
          <p:nvPr>
            <p:ph type="sldNum" sz="quarter" idx="12"/>
          </p:nvPr>
        </p:nvSpPr>
        <p:spPr/>
        <p:txBody>
          <a:bodyPr/>
          <a:lstStyle/>
          <a:p>
            <a:fld id="{3FE40F6C-36E6-4965-9D21-698197C3108F}" type="slidenum">
              <a:rPr lang="en-US" smtClean="0"/>
              <a:pPr/>
              <a:t>10</a:t>
            </a:fld>
            <a:endParaRPr lang="en-US"/>
          </a:p>
        </p:txBody>
      </p:sp>
    </p:spTree>
    <p:extLst>
      <p:ext uri="{BB962C8B-B14F-4D97-AF65-F5344CB8AC3E}">
        <p14:creationId xmlns:p14="http://schemas.microsoft.com/office/powerpoint/2010/main" val="698716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D8DEB-2A25-43AE-4BA1-B552B424FADC}"/>
              </a:ext>
            </a:extLst>
          </p:cNvPr>
          <p:cNvSpPr>
            <a:spLocks noGrp="1"/>
          </p:cNvSpPr>
          <p:nvPr>
            <p:ph type="title"/>
          </p:nvPr>
        </p:nvSpPr>
        <p:spPr/>
        <p:txBody>
          <a:bodyPr/>
          <a:lstStyle/>
          <a:p>
            <a:r>
              <a:rPr lang="en-US" dirty="0"/>
              <a:t>Knowledge Check #2		</a:t>
            </a:r>
          </a:p>
        </p:txBody>
      </p:sp>
      <p:sp>
        <p:nvSpPr>
          <p:cNvPr id="3" name="Content Placeholder 2">
            <a:extLst>
              <a:ext uri="{FF2B5EF4-FFF2-40B4-BE49-F238E27FC236}">
                <a16:creationId xmlns:a16="http://schemas.microsoft.com/office/drawing/2014/main" id="{10E5B5FC-F654-AE21-24A2-EB77A59C060A}"/>
              </a:ext>
            </a:extLst>
          </p:cNvPr>
          <p:cNvSpPr>
            <a:spLocks noGrp="1"/>
          </p:cNvSpPr>
          <p:nvPr>
            <p:ph idx="1"/>
          </p:nvPr>
        </p:nvSpPr>
        <p:spPr/>
        <p:txBody>
          <a:bodyPr/>
          <a:lstStyle/>
          <a:p>
            <a:pPr marL="0" indent="0">
              <a:buNone/>
            </a:pPr>
            <a:r>
              <a:rPr lang="en-US" dirty="0"/>
              <a:t>Complete the sentence below by filling in the blanks.</a:t>
            </a:r>
          </a:p>
          <a:p>
            <a:pPr marL="0" indent="0">
              <a:buNone/>
            </a:pPr>
            <a:r>
              <a:rPr lang="en-US" dirty="0"/>
              <a:t>If you need assistance, review </a:t>
            </a:r>
            <a:r>
              <a:rPr lang="en-US" dirty="0">
                <a:hlinkClick r:id="rId2"/>
              </a:rPr>
              <a:t>M21-1 IX.iii.1.G.2.c.</a:t>
            </a:r>
            <a:endParaRPr lang="en-US" dirty="0"/>
          </a:p>
          <a:p>
            <a:pPr marL="0" indent="0">
              <a:buNone/>
            </a:pPr>
            <a:endParaRPr lang="en-US" dirty="0"/>
          </a:p>
          <a:p>
            <a:pPr marL="0" indent="0">
              <a:buNone/>
            </a:pPr>
            <a:r>
              <a:rPr lang="en-US" dirty="0"/>
              <a:t>The deductible transportation expense for medical purposes per mile for calendar year starting January 1, 2022 is ____ cents per mile.</a:t>
            </a:r>
          </a:p>
          <a:p>
            <a:pPr marL="0" indent="0">
              <a:buNone/>
            </a:pPr>
            <a:r>
              <a:rPr lang="en-US" dirty="0"/>
              <a:t>Use a numeric value.</a:t>
            </a:r>
          </a:p>
          <a:p>
            <a:pPr marL="0" indent="0">
              <a:buNone/>
            </a:pPr>
            <a:r>
              <a:rPr lang="en-US" dirty="0"/>
              <a:t>**Be sure to include the cents to the tenths value.</a:t>
            </a:r>
          </a:p>
        </p:txBody>
      </p:sp>
      <p:sp>
        <p:nvSpPr>
          <p:cNvPr id="4" name="Slide Number Placeholder 3">
            <a:extLst>
              <a:ext uri="{FF2B5EF4-FFF2-40B4-BE49-F238E27FC236}">
                <a16:creationId xmlns:a16="http://schemas.microsoft.com/office/drawing/2014/main" id="{D8F97527-F06D-CC29-ADE0-299B3C8F1CEC}"/>
              </a:ext>
            </a:extLst>
          </p:cNvPr>
          <p:cNvSpPr>
            <a:spLocks noGrp="1"/>
          </p:cNvSpPr>
          <p:nvPr>
            <p:ph type="sldNum" sz="quarter" idx="12"/>
          </p:nvPr>
        </p:nvSpPr>
        <p:spPr/>
        <p:txBody>
          <a:bodyPr/>
          <a:lstStyle/>
          <a:p>
            <a:fld id="{31640669-3FD2-4B34-9A2D-584949EF09F8}" type="slidenum">
              <a:rPr lang="en-US" smtClean="0"/>
              <a:pPr/>
              <a:t>11</a:t>
            </a:fld>
            <a:endParaRPr lang="en-US"/>
          </a:p>
        </p:txBody>
      </p:sp>
    </p:spTree>
    <p:extLst>
      <p:ext uri="{BB962C8B-B14F-4D97-AF65-F5344CB8AC3E}">
        <p14:creationId xmlns:p14="http://schemas.microsoft.com/office/powerpoint/2010/main" val="2684096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5646B-5C06-3DD3-4E33-1372FF84F1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532E88-623C-3836-8E0B-0820BAFD9B72}"/>
              </a:ext>
            </a:extLst>
          </p:cNvPr>
          <p:cNvSpPr>
            <a:spLocks noGrp="1"/>
          </p:cNvSpPr>
          <p:nvPr>
            <p:ph type="title"/>
          </p:nvPr>
        </p:nvSpPr>
        <p:spPr/>
        <p:txBody>
          <a:bodyPr/>
          <a:lstStyle/>
          <a:p>
            <a:r>
              <a:rPr lang="en-US"/>
              <a:t>Knowledge Check #2 Answer		</a:t>
            </a:r>
          </a:p>
        </p:txBody>
      </p:sp>
      <p:sp>
        <p:nvSpPr>
          <p:cNvPr id="3" name="Content Placeholder 2">
            <a:extLst>
              <a:ext uri="{FF2B5EF4-FFF2-40B4-BE49-F238E27FC236}">
                <a16:creationId xmlns:a16="http://schemas.microsoft.com/office/drawing/2014/main" id="{4BE2FCF9-B89D-D1F6-D149-3CA607B14BCE}"/>
              </a:ext>
            </a:extLst>
          </p:cNvPr>
          <p:cNvSpPr>
            <a:spLocks noGrp="1"/>
          </p:cNvSpPr>
          <p:nvPr>
            <p:ph idx="1"/>
          </p:nvPr>
        </p:nvSpPr>
        <p:spPr/>
        <p:txBody>
          <a:bodyPr/>
          <a:lstStyle/>
          <a:p>
            <a:pPr marL="0" indent="0">
              <a:buNone/>
            </a:pPr>
            <a:r>
              <a:rPr lang="en-US"/>
              <a:t>Complete the sentence below by filling in the blanks.</a:t>
            </a:r>
          </a:p>
          <a:p>
            <a:pPr marL="0" indent="0">
              <a:buNone/>
            </a:pPr>
            <a:r>
              <a:rPr lang="en-US"/>
              <a:t>If you need assistance, review </a:t>
            </a:r>
            <a:r>
              <a:rPr lang="en-US">
                <a:hlinkClick r:id="rId2"/>
              </a:rPr>
              <a:t>M21-1 IX.iii.1.G.2.c.</a:t>
            </a:r>
            <a:endParaRPr lang="en-US"/>
          </a:p>
          <a:p>
            <a:pPr marL="0" indent="0">
              <a:buNone/>
            </a:pPr>
            <a:endParaRPr lang="en-US"/>
          </a:p>
          <a:p>
            <a:pPr marL="0" indent="0">
              <a:buNone/>
            </a:pPr>
            <a:r>
              <a:rPr lang="en-US"/>
              <a:t>The deductible transportation expense for medical purposes per mile for calendar year starting January 1, 2022 is </a:t>
            </a:r>
            <a:r>
              <a:rPr lang="en-US" b="1" u="sng"/>
              <a:t>58.5</a:t>
            </a:r>
            <a:r>
              <a:rPr lang="en-US"/>
              <a:t> cents per mile.</a:t>
            </a:r>
          </a:p>
          <a:p>
            <a:pPr marL="0" indent="0">
              <a:buNone/>
            </a:pPr>
            <a:r>
              <a:rPr lang="en-US"/>
              <a:t>Use a numeric value.</a:t>
            </a:r>
          </a:p>
          <a:p>
            <a:pPr marL="0" indent="0">
              <a:buNone/>
            </a:pPr>
            <a:r>
              <a:rPr lang="en-US"/>
              <a:t>**Be sure to include the cents to the tenths value.</a:t>
            </a:r>
          </a:p>
        </p:txBody>
      </p:sp>
      <p:sp>
        <p:nvSpPr>
          <p:cNvPr id="4" name="Slide Number Placeholder 3">
            <a:extLst>
              <a:ext uri="{FF2B5EF4-FFF2-40B4-BE49-F238E27FC236}">
                <a16:creationId xmlns:a16="http://schemas.microsoft.com/office/drawing/2014/main" id="{03C0B899-6C73-76D6-CC78-432EF037FF7F}"/>
              </a:ext>
            </a:extLst>
          </p:cNvPr>
          <p:cNvSpPr>
            <a:spLocks noGrp="1"/>
          </p:cNvSpPr>
          <p:nvPr>
            <p:ph type="sldNum" sz="quarter" idx="12"/>
          </p:nvPr>
        </p:nvSpPr>
        <p:spPr/>
        <p:txBody>
          <a:bodyPr/>
          <a:lstStyle/>
          <a:p>
            <a:fld id="{31640669-3FD2-4B34-9A2D-584949EF09F8}" type="slidenum">
              <a:rPr lang="en-US" smtClean="0"/>
              <a:pPr/>
              <a:t>12</a:t>
            </a:fld>
            <a:endParaRPr lang="en-US"/>
          </a:p>
        </p:txBody>
      </p:sp>
      <p:sp>
        <p:nvSpPr>
          <p:cNvPr id="5" name="Oval 4">
            <a:extLst>
              <a:ext uri="{FF2B5EF4-FFF2-40B4-BE49-F238E27FC236}">
                <a16:creationId xmlns:a16="http://schemas.microsoft.com/office/drawing/2014/main" id="{BE3D1EF5-8DFE-B8B9-081E-0F05E62A74CE}"/>
              </a:ext>
            </a:extLst>
          </p:cNvPr>
          <p:cNvSpPr/>
          <p:nvPr/>
        </p:nvSpPr>
        <p:spPr>
          <a:xfrm>
            <a:off x="6516061" y="3429000"/>
            <a:ext cx="706931" cy="471287"/>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4564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A7EA-9C44-2541-B9F7-58EBB14AF252}"/>
              </a:ext>
            </a:extLst>
          </p:cNvPr>
          <p:cNvSpPr>
            <a:spLocks noGrp="1"/>
          </p:cNvSpPr>
          <p:nvPr>
            <p:ph type="title"/>
          </p:nvPr>
        </p:nvSpPr>
        <p:spPr/>
        <p:txBody>
          <a:bodyPr/>
          <a:lstStyle/>
          <a:p>
            <a:r>
              <a:rPr lang="en-US"/>
              <a:t>Common Definitions Part 1</a:t>
            </a:r>
          </a:p>
        </p:txBody>
      </p:sp>
      <p:sp>
        <p:nvSpPr>
          <p:cNvPr id="3" name="Content Placeholder 2">
            <a:extLst>
              <a:ext uri="{FF2B5EF4-FFF2-40B4-BE49-F238E27FC236}">
                <a16:creationId xmlns:a16="http://schemas.microsoft.com/office/drawing/2014/main" id="{A3A864D2-D738-7962-4856-A4A00640B520}"/>
              </a:ext>
            </a:extLst>
          </p:cNvPr>
          <p:cNvSpPr>
            <a:spLocks noGrp="1"/>
          </p:cNvSpPr>
          <p:nvPr>
            <p:ph idx="1"/>
          </p:nvPr>
        </p:nvSpPr>
        <p:spPr/>
        <p:txBody>
          <a:bodyPr>
            <a:normAutofit fontScale="92500"/>
          </a:bodyPr>
          <a:lstStyle/>
          <a:p>
            <a:pPr marL="0" indent="0">
              <a:buNone/>
            </a:pPr>
            <a:r>
              <a:rPr lang="en-US" b="1" u="sng" dirty="0"/>
              <a:t>Nursing home </a:t>
            </a:r>
          </a:p>
          <a:p>
            <a:pPr marL="0" indent="0">
              <a:buNone/>
            </a:pPr>
            <a:r>
              <a:rPr lang="en-US" dirty="0"/>
              <a:t>Any extended care facility which is licensed by a State to provide skilled or intermediate-level nursing care, or</a:t>
            </a:r>
          </a:p>
          <a:p>
            <a:pPr marL="0" indent="0">
              <a:buNone/>
            </a:pPr>
            <a:r>
              <a:rPr lang="en-US" dirty="0"/>
              <a:t>A nursing home care unit in a State Veterans’ home which is approved for payment in 38 U.S.C. 1742</a:t>
            </a:r>
          </a:p>
          <a:p>
            <a:pPr marL="0" indent="0">
              <a:buNone/>
            </a:pPr>
            <a:r>
              <a:rPr lang="en-US" b="1" u="sng" dirty="0"/>
              <a:t>Medical foster home (MFH) </a:t>
            </a:r>
            <a:endParaRPr lang="en-US" dirty="0"/>
          </a:p>
          <a:p>
            <a:pPr marL="0" indent="0">
              <a:buNone/>
            </a:pPr>
            <a:r>
              <a:rPr lang="en-US" dirty="0"/>
              <a:t>A privately owned residence, recognized and approved by VA, that offers a non-institutional alternative to nursing home care for Veterans who are unable to live alone safely due to chronic or terminal illness</a:t>
            </a:r>
          </a:p>
          <a:p>
            <a:pPr marL="0" indent="0">
              <a:buNone/>
            </a:pPr>
            <a:r>
              <a:rPr lang="en-US" dirty="0"/>
              <a:t>For pension purposes, an MFH that VA has recognized and approved under the MFH Program is equivalent to a nursing home</a:t>
            </a:r>
          </a:p>
        </p:txBody>
      </p:sp>
      <p:sp>
        <p:nvSpPr>
          <p:cNvPr id="4" name="Slide Number Placeholder 3">
            <a:extLst>
              <a:ext uri="{FF2B5EF4-FFF2-40B4-BE49-F238E27FC236}">
                <a16:creationId xmlns:a16="http://schemas.microsoft.com/office/drawing/2014/main" id="{771B91CD-4003-B8D3-FC4E-92A32B1590DA}"/>
              </a:ext>
            </a:extLst>
          </p:cNvPr>
          <p:cNvSpPr>
            <a:spLocks noGrp="1"/>
          </p:cNvSpPr>
          <p:nvPr>
            <p:ph type="sldNum" sz="quarter" idx="12"/>
          </p:nvPr>
        </p:nvSpPr>
        <p:spPr/>
        <p:txBody>
          <a:bodyPr/>
          <a:lstStyle/>
          <a:p>
            <a:fld id="{31640669-3FD2-4B34-9A2D-584949EF09F8}" type="slidenum">
              <a:rPr lang="en-US" smtClean="0"/>
              <a:pPr/>
              <a:t>13</a:t>
            </a:fld>
            <a:endParaRPr lang="en-US"/>
          </a:p>
        </p:txBody>
      </p:sp>
    </p:spTree>
    <p:extLst>
      <p:ext uri="{BB962C8B-B14F-4D97-AF65-F5344CB8AC3E}">
        <p14:creationId xmlns:p14="http://schemas.microsoft.com/office/powerpoint/2010/main" val="4195813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6C233-2AA9-49A7-F3B6-C42FEBA92609}"/>
              </a:ext>
            </a:extLst>
          </p:cNvPr>
          <p:cNvSpPr>
            <a:spLocks noGrp="1"/>
          </p:cNvSpPr>
          <p:nvPr>
            <p:ph type="title"/>
          </p:nvPr>
        </p:nvSpPr>
        <p:spPr/>
        <p:txBody>
          <a:bodyPr/>
          <a:lstStyle/>
          <a:p>
            <a:r>
              <a:rPr lang="en-US"/>
              <a:t>Common Definitions Part 2</a:t>
            </a:r>
          </a:p>
        </p:txBody>
      </p:sp>
      <p:sp>
        <p:nvSpPr>
          <p:cNvPr id="3" name="Content Placeholder 2">
            <a:extLst>
              <a:ext uri="{FF2B5EF4-FFF2-40B4-BE49-F238E27FC236}">
                <a16:creationId xmlns:a16="http://schemas.microsoft.com/office/drawing/2014/main" id="{FAE0692A-A8F1-9BB6-5F5C-7DAF0188D59E}"/>
              </a:ext>
            </a:extLst>
          </p:cNvPr>
          <p:cNvSpPr>
            <a:spLocks noGrp="1"/>
          </p:cNvSpPr>
          <p:nvPr>
            <p:ph idx="1"/>
          </p:nvPr>
        </p:nvSpPr>
        <p:spPr/>
        <p:txBody>
          <a:bodyPr>
            <a:normAutofit fontScale="92500" lnSpcReduction="10000"/>
          </a:bodyPr>
          <a:lstStyle/>
          <a:p>
            <a:pPr marL="0" indent="0">
              <a:buNone/>
            </a:pPr>
            <a:r>
              <a:rPr lang="en-US" b="1" u="sng" dirty="0"/>
              <a:t>Care facility other than a nursing home</a:t>
            </a:r>
          </a:p>
          <a:p>
            <a:pPr marL="0" indent="0">
              <a:buNone/>
            </a:pPr>
            <a:r>
              <a:rPr lang="en-US" dirty="0"/>
              <a:t>Facility in which a disabled individual receives health care or custodial care</a:t>
            </a:r>
          </a:p>
          <a:p>
            <a:pPr marL="0" indent="0">
              <a:buNone/>
            </a:pPr>
            <a:r>
              <a:rPr lang="en-US" dirty="0"/>
              <a:t>Must be licensed if facilities of that type are required to be licensed in the State or county in which the facility is located</a:t>
            </a:r>
          </a:p>
          <a:p>
            <a:pPr marL="0" indent="0">
              <a:buNone/>
            </a:pPr>
            <a:r>
              <a:rPr lang="en-US" dirty="0"/>
              <a:t>Residential facilities must be staffed 24 hours per day with care providers</a:t>
            </a:r>
          </a:p>
          <a:p>
            <a:pPr marL="0" indent="0">
              <a:buNone/>
            </a:pPr>
            <a:r>
              <a:rPr lang="en-US" b="1" u="sng" dirty="0"/>
              <a:t>Licensed health care provider</a:t>
            </a:r>
          </a:p>
          <a:p>
            <a:pPr marL="0" indent="0">
              <a:buNone/>
            </a:pPr>
            <a:r>
              <a:rPr lang="en-US" dirty="0"/>
              <a:t>A person licensed to furnish health services by the State or county in which services are provided, such as: a physician, physician assistant, psychologist, chiropractor, registered nurse, licensed vocational/practical nurse, physical or occupational therapist</a:t>
            </a:r>
          </a:p>
        </p:txBody>
      </p:sp>
      <p:sp>
        <p:nvSpPr>
          <p:cNvPr id="4" name="Slide Number Placeholder 3">
            <a:extLst>
              <a:ext uri="{FF2B5EF4-FFF2-40B4-BE49-F238E27FC236}">
                <a16:creationId xmlns:a16="http://schemas.microsoft.com/office/drawing/2014/main" id="{3163A0B6-1C65-5A1D-2BAF-4A8AC6E47B80}"/>
              </a:ext>
            </a:extLst>
          </p:cNvPr>
          <p:cNvSpPr>
            <a:spLocks noGrp="1"/>
          </p:cNvSpPr>
          <p:nvPr>
            <p:ph type="sldNum" sz="quarter" idx="12"/>
          </p:nvPr>
        </p:nvSpPr>
        <p:spPr/>
        <p:txBody>
          <a:bodyPr/>
          <a:lstStyle/>
          <a:p>
            <a:fld id="{31640669-3FD2-4B34-9A2D-584949EF09F8}" type="slidenum">
              <a:rPr lang="en-US" smtClean="0"/>
              <a:pPr/>
              <a:t>14</a:t>
            </a:fld>
            <a:endParaRPr lang="en-US"/>
          </a:p>
        </p:txBody>
      </p:sp>
    </p:spTree>
    <p:extLst>
      <p:ext uri="{BB962C8B-B14F-4D97-AF65-F5344CB8AC3E}">
        <p14:creationId xmlns:p14="http://schemas.microsoft.com/office/powerpoint/2010/main" val="902311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202AA-A848-480E-A610-22348AB0A5FA}"/>
              </a:ext>
            </a:extLst>
          </p:cNvPr>
          <p:cNvSpPr>
            <a:spLocks noGrp="1"/>
          </p:cNvSpPr>
          <p:nvPr>
            <p:ph type="title"/>
          </p:nvPr>
        </p:nvSpPr>
        <p:spPr/>
        <p:txBody>
          <a:bodyPr/>
          <a:lstStyle/>
          <a:p>
            <a:r>
              <a:rPr lang="en-US"/>
              <a:t>Nursing Home</a:t>
            </a:r>
          </a:p>
        </p:txBody>
      </p:sp>
      <p:sp>
        <p:nvSpPr>
          <p:cNvPr id="3" name="Content Placeholder 2">
            <a:extLst>
              <a:ext uri="{FF2B5EF4-FFF2-40B4-BE49-F238E27FC236}">
                <a16:creationId xmlns:a16="http://schemas.microsoft.com/office/drawing/2014/main" id="{166BE106-1D50-4D9C-95EF-A7316638DFA2}"/>
              </a:ext>
            </a:extLst>
          </p:cNvPr>
          <p:cNvSpPr>
            <a:spLocks noGrp="1"/>
          </p:cNvSpPr>
          <p:nvPr>
            <p:ph idx="1"/>
          </p:nvPr>
        </p:nvSpPr>
        <p:spPr/>
        <p:txBody>
          <a:bodyPr/>
          <a:lstStyle/>
          <a:p>
            <a:r>
              <a:rPr lang="en-US" dirty="0"/>
              <a:t>Any extended care facility which is licensed by a State to provide skilled or intermediate-level nursing care, or</a:t>
            </a:r>
          </a:p>
          <a:p>
            <a:r>
              <a:rPr lang="en-US" dirty="0"/>
              <a:t>A nursing home care unit in a State Veterans’ home which is approved for payment in 38 U.S.C.1742</a:t>
            </a:r>
          </a:p>
          <a:p>
            <a:endParaRPr lang="en-US" dirty="0"/>
          </a:p>
        </p:txBody>
      </p:sp>
      <p:sp>
        <p:nvSpPr>
          <p:cNvPr id="4" name="Slide Number Placeholder 3">
            <a:extLst>
              <a:ext uri="{FF2B5EF4-FFF2-40B4-BE49-F238E27FC236}">
                <a16:creationId xmlns:a16="http://schemas.microsoft.com/office/drawing/2014/main" id="{FE59F152-A1C6-4387-B8C9-D4063134013F}"/>
              </a:ext>
            </a:extLst>
          </p:cNvPr>
          <p:cNvSpPr>
            <a:spLocks noGrp="1"/>
          </p:cNvSpPr>
          <p:nvPr>
            <p:ph type="sldNum" sz="quarter" idx="12"/>
          </p:nvPr>
        </p:nvSpPr>
        <p:spPr/>
        <p:txBody>
          <a:bodyPr/>
          <a:lstStyle/>
          <a:p>
            <a:fld id="{3FE40F6C-36E6-4965-9D21-698197C3108F}" type="slidenum">
              <a:rPr lang="en-US" smtClean="0"/>
              <a:pPr/>
              <a:t>15</a:t>
            </a:fld>
            <a:endParaRPr lang="en-US"/>
          </a:p>
        </p:txBody>
      </p:sp>
    </p:spTree>
    <p:extLst>
      <p:ext uri="{BB962C8B-B14F-4D97-AF65-F5344CB8AC3E}">
        <p14:creationId xmlns:p14="http://schemas.microsoft.com/office/powerpoint/2010/main" val="174720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C66E9-F0F0-477D-A229-40B0FD8D9C6C}"/>
              </a:ext>
            </a:extLst>
          </p:cNvPr>
          <p:cNvSpPr>
            <a:spLocks noGrp="1"/>
          </p:cNvSpPr>
          <p:nvPr>
            <p:ph type="title"/>
          </p:nvPr>
        </p:nvSpPr>
        <p:spPr/>
        <p:txBody>
          <a:bodyPr/>
          <a:lstStyle/>
          <a:p>
            <a:r>
              <a:rPr lang="en-US" dirty="0"/>
              <a:t>Medical Foster Home</a:t>
            </a:r>
          </a:p>
        </p:txBody>
      </p:sp>
      <p:sp>
        <p:nvSpPr>
          <p:cNvPr id="3" name="Content Placeholder 2">
            <a:extLst>
              <a:ext uri="{FF2B5EF4-FFF2-40B4-BE49-F238E27FC236}">
                <a16:creationId xmlns:a16="http://schemas.microsoft.com/office/drawing/2014/main" id="{73622390-D4B0-4C13-A678-FBF6F81FEE6E}"/>
              </a:ext>
            </a:extLst>
          </p:cNvPr>
          <p:cNvSpPr>
            <a:spLocks noGrp="1"/>
          </p:cNvSpPr>
          <p:nvPr>
            <p:ph idx="1"/>
          </p:nvPr>
        </p:nvSpPr>
        <p:spPr/>
        <p:txBody>
          <a:bodyPr/>
          <a:lstStyle/>
          <a:p>
            <a:r>
              <a:rPr lang="en-US" dirty="0"/>
              <a:t>A privately owned residence, recognized and approved by VA, that offers a non-institutional alternative to nursing home care for Veterans who are unable to live alone safely due to chronic or terminal illness</a:t>
            </a:r>
          </a:p>
          <a:p>
            <a:r>
              <a:rPr lang="en-US" dirty="0"/>
              <a:t>For pension purposes, An MFH that VA has recognized and approved under the MFH Program is equivalent to a nursing home</a:t>
            </a:r>
          </a:p>
        </p:txBody>
      </p:sp>
      <p:sp>
        <p:nvSpPr>
          <p:cNvPr id="4" name="Slide Number Placeholder 3">
            <a:extLst>
              <a:ext uri="{FF2B5EF4-FFF2-40B4-BE49-F238E27FC236}">
                <a16:creationId xmlns:a16="http://schemas.microsoft.com/office/drawing/2014/main" id="{C0E13DBF-A897-409C-8954-1BA6DB0D6CC4}"/>
              </a:ext>
            </a:extLst>
          </p:cNvPr>
          <p:cNvSpPr>
            <a:spLocks noGrp="1"/>
          </p:cNvSpPr>
          <p:nvPr>
            <p:ph type="sldNum" sz="quarter" idx="12"/>
          </p:nvPr>
        </p:nvSpPr>
        <p:spPr/>
        <p:txBody>
          <a:bodyPr/>
          <a:lstStyle/>
          <a:p>
            <a:fld id="{3FE40F6C-36E6-4965-9D21-698197C3108F}" type="slidenum">
              <a:rPr lang="en-US" smtClean="0"/>
              <a:pPr/>
              <a:t>16</a:t>
            </a:fld>
            <a:endParaRPr lang="en-US"/>
          </a:p>
        </p:txBody>
      </p:sp>
    </p:spTree>
    <p:extLst>
      <p:ext uri="{BB962C8B-B14F-4D97-AF65-F5344CB8AC3E}">
        <p14:creationId xmlns:p14="http://schemas.microsoft.com/office/powerpoint/2010/main" val="2680350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E99ED-FF67-4D83-A5E6-8F34F3F0380C}"/>
              </a:ext>
            </a:extLst>
          </p:cNvPr>
          <p:cNvSpPr>
            <a:spLocks noGrp="1"/>
          </p:cNvSpPr>
          <p:nvPr>
            <p:ph type="title"/>
          </p:nvPr>
        </p:nvSpPr>
        <p:spPr/>
        <p:txBody>
          <a:bodyPr/>
          <a:lstStyle/>
          <a:p>
            <a:r>
              <a:rPr lang="en-US"/>
              <a:t>Care Facility Other Than a Nursing Home</a:t>
            </a:r>
          </a:p>
        </p:txBody>
      </p:sp>
      <p:sp>
        <p:nvSpPr>
          <p:cNvPr id="3" name="Content Placeholder 2">
            <a:extLst>
              <a:ext uri="{FF2B5EF4-FFF2-40B4-BE49-F238E27FC236}">
                <a16:creationId xmlns:a16="http://schemas.microsoft.com/office/drawing/2014/main" id="{52851917-3DF3-444F-A56C-8EB00C39FB21}"/>
              </a:ext>
            </a:extLst>
          </p:cNvPr>
          <p:cNvSpPr>
            <a:spLocks noGrp="1"/>
          </p:cNvSpPr>
          <p:nvPr>
            <p:ph idx="1"/>
          </p:nvPr>
        </p:nvSpPr>
        <p:spPr/>
        <p:txBody>
          <a:bodyPr/>
          <a:lstStyle/>
          <a:p>
            <a:r>
              <a:rPr lang="en-US" dirty="0"/>
              <a:t>Facility in which a disabled individual receives health care or custodial care</a:t>
            </a:r>
          </a:p>
          <a:p>
            <a:r>
              <a:rPr lang="en-US" dirty="0"/>
              <a:t>Must be licensed if facilities of that type are required to be licensed in the State or county in which the facility is located</a:t>
            </a:r>
          </a:p>
          <a:p>
            <a:r>
              <a:rPr lang="en-US" dirty="0"/>
              <a:t>Residential facilities must be staffed 24 hours per day with care providers</a:t>
            </a:r>
          </a:p>
        </p:txBody>
      </p:sp>
      <p:sp>
        <p:nvSpPr>
          <p:cNvPr id="4" name="Slide Number Placeholder 3">
            <a:extLst>
              <a:ext uri="{FF2B5EF4-FFF2-40B4-BE49-F238E27FC236}">
                <a16:creationId xmlns:a16="http://schemas.microsoft.com/office/drawing/2014/main" id="{803961AB-9569-4FB0-8EB4-D5D0F7628198}"/>
              </a:ext>
            </a:extLst>
          </p:cNvPr>
          <p:cNvSpPr>
            <a:spLocks noGrp="1"/>
          </p:cNvSpPr>
          <p:nvPr>
            <p:ph type="sldNum" sz="quarter" idx="12"/>
          </p:nvPr>
        </p:nvSpPr>
        <p:spPr/>
        <p:txBody>
          <a:bodyPr/>
          <a:lstStyle/>
          <a:p>
            <a:fld id="{3FE40F6C-36E6-4965-9D21-698197C3108F}" type="slidenum">
              <a:rPr lang="en-US" smtClean="0"/>
              <a:pPr/>
              <a:t>17</a:t>
            </a:fld>
            <a:endParaRPr lang="en-US"/>
          </a:p>
        </p:txBody>
      </p:sp>
    </p:spTree>
    <p:extLst>
      <p:ext uri="{BB962C8B-B14F-4D97-AF65-F5344CB8AC3E}">
        <p14:creationId xmlns:p14="http://schemas.microsoft.com/office/powerpoint/2010/main" val="3276036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1F1A7-030F-48C2-A280-03155EC9B3B2}"/>
              </a:ext>
            </a:extLst>
          </p:cNvPr>
          <p:cNvSpPr>
            <a:spLocks noGrp="1"/>
          </p:cNvSpPr>
          <p:nvPr>
            <p:ph type="title"/>
          </p:nvPr>
        </p:nvSpPr>
        <p:spPr/>
        <p:txBody>
          <a:bodyPr/>
          <a:lstStyle/>
          <a:p>
            <a:r>
              <a:rPr lang="en-US"/>
              <a:t>Custodial Care</a:t>
            </a:r>
          </a:p>
        </p:txBody>
      </p:sp>
      <p:sp>
        <p:nvSpPr>
          <p:cNvPr id="3" name="Content Placeholder 2">
            <a:extLst>
              <a:ext uri="{FF2B5EF4-FFF2-40B4-BE49-F238E27FC236}">
                <a16:creationId xmlns:a16="http://schemas.microsoft.com/office/drawing/2014/main" id="{75970D87-1F32-463C-98DC-F82D04E4EA3D}"/>
              </a:ext>
            </a:extLst>
          </p:cNvPr>
          <p:cNvSpPr>
            <a:spLocks noGrp="1"/>
          </p:cNvSpPr>
          <p:nvPr>
            <p:ph idx="1"/>
          </p:nvPr>
        </p:nvSpPr>
        <p:spPr/>
        <p:txBody>
          <a:bodyPr/>
          <a:lstStyle/>
          <a:p>
            <a:r>
              <a:rPr lang="en-US"/>
              <a:t>Must be reviewed if claimant claims room and board in a facility other than a nursing home</a:t>
            </a:r>
          </a:p>
          <a:p>
            <a:r>
              <a:rPr lang="en-US"/>
              <a:t>Regular supervision because a person with a physical, mental, developmental, or cognitive disorder requires care or assistance on a regular basis to be protected from hazards or dangers to his or her daily environment</a:t>
            </a:r>
          </a:p>
          <a:p>
            <a:r>
              <a:rPr lang="en-US"/>
              <a:t>Assistance with two or more Activities of Daily Living (ADLs)</a:t>
            </a:r>
          </a:p>
          <a:p>
            <a:endParaRPr lang="en-US"/>
          </a:p>
        </p:txBody>
      </p:sp>
      <p:sp>
        <p:nvSpPr>
          <p:cNvPr id="4" name="Slide Number Placeholder 3">
            <a:extLst>
              <a:ext uri="{FF2B5EF4-FFF2-40B4-BE49-F238E27FC236}">
                <a16:creationId xmlns:a16="http://schemas.microsoft.com/office/drawing/2014/main" id="{690B5333-3C8D-49FD-999D-1F612AC2F2A1}"/>
              </a:ext>
            </a:extLst>
          </p:cNvPr>
          <p:cNvSpPr>
            <a:spLocks noGrp="1"/>
          </p:cNvSpPr>
          <p:nvPr>
            <p:ph type="sldNum" sz="quarter" idx="12"/>
          </p:nvPr>
        </p:nvSpPr>
        <p:spPr/>
        <p:txBody>
          <a:bodyPr/>
          <a:lstStyle/>
          <a:p>
            <a:fld id="{3FE40F6C-36E6-4965-9D21-698197C3108F}" type="slidenum">
              <a:rPr lang="en-US" smtClean="0"/>
              <a:pPr/>
              <a:t>18</a:t>
            </a:fld>
            <a:endParaRPr lang="en-US"/>
          </a:p>
        </p:txBody>
      </p:sp>
    </p:spTree>
    <p:extLst>
      <p:ext uri="{BB962C8B-B14F-4D97-AF65-F5344CB8AC3E}">
        <p14:creationId xmlns:p14="http://schemas.microsoft.com/office/powerpoint/2010/main" val="2527209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F6C19-680F-48FA-9546-2F019B44B3FE}"/>
              </a:ext>
            </a:extLst>
          </p:cNvPr>
          <p:cNvSpPr>
            <a:spLocks noGrp="1"/>
          </p:cNvSpPr>
          <p:nvPr>
            <p:ph type="title"/>
          </p:nvPr>
        </p:nvSpPr>
        <p:spPr/>
        <p:txBody>
          <a:bodyPr/>
          <a:lstStyle/>
          <a:p>
            <a:r>
              <a:rPr lang="en-US"/>
              <a:t>ADL and IADL</a:t>
            </a:r>
          </a:p>
        </p:txBody>
      </p:sp>
      <p:sp>
        <p:nvSpPr>
          <p:cNvPr id="3" name="Content Placeholder 2">
            <a:extLst>
              <a:ext uri="{FF2B5EF4-FFF2-40B4-BE49-F238E27FC236}">
                <a16:creationId xmlns:a16="http://schemas.microsoft.com/office/drawing/2014/main" id="{BC76543E-4661-4A92-A366-AAA6263007BB}"/>
              </a:ext>
            </a:extLst>
          </p:cNvPr>
          <p:cNvSpPr>
            <a:spLocks noGrp="1"/>
          </p:cNvSpPr>
          <p:nvPr>
            <p:ph idx="1"/>
          </p:nvPr>
        </p:nvSpPr>
        <p:spPr/>
        <p:txBody>
          <a:bodyPr/>
          <a:lstStyle/>
          <a:p>
            <a:r>
              <a:rPr lang="en-US" dirty="0"/>
              <a:t>Activities of daily living (ADLs) are basic self-care activities consisting of bathing or showering, dressing, eating,  getting in/out of a bed or chair,  transferring, toileting, and ambulating within the home or living area </a:t>
            </a:r>
          </a:p>
          <a:p>
            <a:r>
              <a:rPr lang="en-US" dirty="0"/>
              <a:t>Instrumental activities of daily living (IADLs) are activities other than basic self-care that are needed for independent living, for example, food shopping, food preparation, housekeeping, laundry, handling medication, managing finances using the telephone, and transportation for non-medical purposes</a:t>
            </a:r>
          </a:p>
        </p:txBody>
      </p:sp>
      <p:sp>
        <p:nvSpPr>
          <p:cNvPr id="4" name="Slide Number Placeholder 3">
            <a:extLst>
              <a:ext uri="{FF2B5EF4-FFF2-40B4-BE49-F238E27FC236}">
                <a16:creationId xmlns:a16="http://schemas.microsoft.com/office/drawing/2014/main" id="{D42DE300-4085-4246-B69A-D694BFE50AB0}"/>
              </a:ext>
            </a:extLst>
          </p:cNvPr>
          <p:cNvSpPr>
            <a:spLocks noGrp="1"/>
          </p:cNvSpPr>
          <p:nvPr>
            <p:ph type="sldNum" sz="quarter" idx="12"/>
          </p:nvPr>
        </p:nvSpPr>
        <p:spPr/>
        <p:txBody>
          <a:bodyPr/>
          <a:lstStyle/>
          <a:p>
            <a:fld id="{3FE40F6C-36E6-4965-9D21-698197C3108F}" type="slidenum">
              <a:rPr lang="en-US" smtClean="0"/>
              <a:pPr/>
              <a:t>19</a:t>
            </a:fld>
            <a:endParaRPr lang="en-US"/>
          </a:p>
        </p:txBody>
      </p:sp>
    </p:spTree>
    <p:extLst>
      <p:ext uri="{BB962C8B-B14F-4D97-AF65-F5344CB8AC3E}">
        <p14:creationId xmlns:p14="http://schemas.microsoft.com/office/powerpoint/2010/main" val="2843251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 Objectives</a:t>
            </a:r>
          </a:p>
        </p:txBody>
      </p:sp>
      <p:sp>
        <p:nvSpPr>
          <p:cNvPr id="3" name="Content Placeholder 2"/>
          <p:cNvSpPr>
            <a:spLocks noGrp="1"/>
          </p:cNvSpPr>
          <p:nvPr>
            <p:ph idx="1"/>
          </p:nvPr>
        </p:nvSpPr>
        <p:spPr/>
        <p:txBody>
          <a:bodyPr/>
          <a:lstStyle/>
          <a:p>
            <a:pPr marL="0" indent="0">
              <a:buNone/>
            </a:pPr>
            <a:r>
              <a:rPr lang="en-US" dirty="0">
                <a:latin typeface="Arial" panose="020B0604020202020204" pitchFamily="34" charset="0"/>
              </a:rPr>
              <a:t>At the end of this lesson, you will be able to:</a:t>
            </a:r>
          </a:p>
          <a:p>
            <a:pPr>
              <a:spcBef>
                <a:spcPts val="0"/>
              </a:spcBef>
            </a:pPr>
            <a:r>
              <a:rPr lang="en-US" dirty="0">
                <a:ea typeface="Times New Roman" panose="02020603050405020304" pitchFamily="18" charset="0"/>
              </a:rPr>
              <a:t>Identify</a:t>
            </a:r>
            <a:r>
              <a:rPr lang="en-US" dirty="0">
                <a:effectLst/>
                <a:ea typeface="Times New Roman" panose="02020603050405020304" pitchFamily="18" charset="0"/>
              </a:rPr>
              <a:t> what qualifies as an unreimbursed medical expense (UME) </a:t>
            </a:r>
          </a:p>
          <a:p>
            <a:pPr>
              <a:spcBef>
                <a:spcPts val="0"/>
              </a:spcBef>
            </a:pPr>
            <a:r>
              <a:rPr lang="en-US" dirty="0">
                <a:effectLst/>
                <a:ea typeface="Times New Roman" panose="02020603050405020304" pitchFamily="18" charset="0"/>
              </a:rPr>
              <a:t>Summarize the key definitions regarding the types of care and medical expenses</a:t>
            </a:r>
          </a:p>
          <a:p>
            <a:pPr>
              <a:spcBef>
                <a:spcPts val="0"/>
              </a:spcBef>
            </a:pPr>
            <a:r>
              <a:rPr lang="en-US" dirty="0">
                <a:effectLst/>
                <a:ea typeface="Times New Roman" panose="02020603050405020304" pitchFamily="18" charset="0"/>
              </a:rPr>
              <a:t>Recognize the requirements for medical expense deductions</a:t>
            </a:r>
          </a:p>
          <a:p>
            <a:pPr>
              <a:spcBef>
                <a:spcPts val="0"/>
              </a:spcBef>
            </a:pPr>
            <a:r>
              <a:rPr lang="en-US" dirty="0">
                <a:effectLst/>
                <a:ea typeface="Times New Roman" panose="02020603050405020304" pitchFamily="18" charset="0"/>
              </a:rPr>
              <a:t>Demonstrate how to break down medical expense reporting periods and when to count them on a beneficiary’s award</a:t>
            </a:r>
          </a:p>
          <a:p>
            <a:pPr>
              <a:spcBef>
                <a:spcPts val="0"/>
              </a:spcBef>
            </a:pPr>
            <a:r>
              <a:rPr lang="en-US" dirty="0">
                <a:effectLst/>
                <a:ea typeface="Times New Roman" panose="02020603050405020304" pitchFamily="18" charset="0"/>
              </a:rPr>
              <a:t>Exhibit how to calculate medical expenses</a:t>
            </a:r>
          </a:p>
          <a:p>
            <a:pPr marL="0" indent="0">
              <a:buNone/>
            </a:pPr>
            <a:endParaRPr lang="en-US" dirty="0"/>
          </a:p>
        </p:txBody>
      </p:sp>
      <p:sp>
        <p:nvSpPr>
          <p:cNvPr id="4" name="Slide Number Placeholder 3"/>
          <p:cNvSpPr>
            <a:spLocks noGrp="1"/>
          </p:cNvSpPr>
          <p:nvPr>
            <p:ph type="sldNum" sz="quarter" idx="12"/>
          </p:nvPr>
        </p:nvSpPr>
        <p:spPr/>
        <p:txBody>
          <a:bodyPr/>
          <a:lstStyle/>
          <a:p>
            <a:fld id="{3FE40F6C-36E6-4965-9D21-698197C3108F}" type="slidenum">
              <a:rPr lang="en-US" smtClean="0"/>
              <a:pPr/>
              <a:t>2</a:t>
            </a:fld>
            <a:endParaRPr lang="en-US"/>
          </a:p>
        </p:txBody>
      </p:sp>
    </p:spTree>
    <p:extLst>
      <p:ext uri="{BB962C8B-B14F-4D97-AF65-F5344CB8AC3E}">
        <p14:creationId xmlns:p14="http://schemas.microsoft.com/office/powerpoint/2010/main" val="1615616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B897C-E60B-47F5-AC5C-698A4D3033DF}"/>
              </a:ext>
            </a:extLst>
          </p:cNvPr>
          <p:cNvSpPr>
            <a:spLocks noGrp="1"/>
          </p:cNvSpPr>
          <p:nvPr>
            <p:ph type="title"/>
          </p:nvPr>
        </p:nvSpPr>
        <p:spPr>
          <a:xfrm>
            <a:off x="457199" y="1219200"/>
            <a:ext cx="8610601" cy="381000"/>
          </a:xfrm>
        </p:spPr>
        <p:txBody>
          <a:bodyPr/>
          <a:lstStyle/>
          <a:p>
            <a:r>
              <a:rPr lang="en-US" sz="2800" dirty="0"/>
              <a:t>Aid and Attendance (A&amp;A) and Housebound (HB) Benefits</a:t>
            </a:r>
          </a:p>
        </p:txBody>
      </p:sp>
      <p:sp>
        <p:nvSpPr>
          <p:cNvPr id="3" name="Content Placeholder 2">
            <a:extLst>
              <a:ext uri="{FF2B5EF4-FFF2-40B4-BE49-F238E27FC236}">
                <a16:creationId xmlns:a16="http://schemas.microsoft.com/office/drawing/2014/main" id="{DE317E88-929F-484B-ABA0-48B79F3E14EE}"/>
              </a:ext>
            </a:extLst>
          </p:cNvPr>
          <p:cNvSpPr>
            <a:spLocks noGrp="1"/>
          </p:cNvSpPr>
          <p:nvPr>
            <p:ph idx="1"/>
          </p:nvPr>
        </p:nvSpPr>
        <p:spPr/>
        <p:txBody>
          <a:bodyPr/>
          <a:lstStyle/>
          <a:p>
            <a:r>
              <a:rPr lang="en-US" dirty="0"/>
              <a:t>Veterans and surviving spouses may be eligible for A&amp;A or HB benefits</a:t>
            </a:r>
          </a:p>
          <a:p>
            <a:r>
              <a:rPr lang="en-US" dirty="0"/>
              <a:t>If a medical expense deduction requires a claimant to be in need of A&amp;A or HB, then VA may deduct the expense during the initial year or calendar year in which VA determined the claimant to be in need of A&amp;A or HB</a:t>
            </a:r>
          </a:p>
          <a:p>
            <a:endParaRPr lang="en-US" dirty="0"/>
          </a:p>
        </p:txBody>
      </p:sp>
      <p:sp>
        <p:nvSpPr>
          <p:cNvPr id="4" name="Slide Number Placeholder 3">
            <a:extLst>
              <a:ext uri="{FF2B5EF4-FFF2-40B4-BE49-F238E27FC236}">
                <a16:creationId xmlns:a16="http://schemas.microsoft.com/office/drawing/2014/main" id="{35DD1FC9-DE1D-483E-9BEB-8746990F913D}"/>
              </a:ext>
            </a:extLst>
          </p:cNvPr>
          <p:cNvSpPr>
            <a:spLocks noGrp="1"/>
          </p:cNvSpPr>
          <p:nvPr>
            <p:ph type="sldNum" sz="quarter" idx="12"/>
          </p:nvPr>
        </p:nvSpPr>
        <p:spPr/>
        <p:txBody>
          <a:bodyPr/>
          <a:lstStyle/>
          <a:p>
            <a:fld id="{3FE40F6C-36E6-4965-9D21-698197C3108F}" type="slidenum">
              <a:rPr lang="en-US" smtClean="0"/>
              <a:pPr/>
              <a:t>20</a:t>
            </a:fld>
            <a:endParaRPr lang="en-US"/>
          </a:p>
        </p:txBody>
      </p:sp>
    </p:spTree>
    <p:extLst>
      <p:ext uri="{BB962C8B-B14F-4D97-AF65-F5344CB8AC3E}">
        <p14:creationId xmlns:p14="http://schemas.microsoft.com/office/powerpoint/2010/main" val="2577687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CF6DC-77FF-4843-98F4-6F86F4768525}"/>
              </a:ext>
            </a:extLst>
          </p:cNvPr>
          <p:cNvSpPr>
            <a:spLocks noGrp="1"/>
          </p:cNvSpPr>
          <p:nvPr>
            <p:ph type="title"/>
          </p:nvPr>
        </p:nvSpPr>
        <p:spPr/>
        <p:txBody>
          <a:bodyPr/>
          <a:lstStyle/>
          <a:p>
            <a:r>
              <a:rPr lang="en-US" dirty="0"/>
              <a:t>Nursing Home Expenses</a:t>
            </a:r>
          </a:p>
        </p:txBody>
      </p:sp>
      <p:sp>
        <p:nvSpPr>
          <p:cNvPr id="3" name="Content Placeholder 2">
            <a:extLst>
              <a:ext uri="{FF2B5EF4-FFF2-40B4-BE49-F238E27FC236}">
                <a16:creationId xmlns:a16="http://schemas.microsoft.com/office/drawing/2014/main" id="{5C92869E-0B8E-48FB-9379-C6CFA223FF4C}"/>
              </a:ext>
            </a:extLst>
          </p:cNvPr>
          <p:cNvSpPr>
            <a:spLocks noGrp="1"/>
          </p:cNvSpPr>
          <p:nvPr>
            <p:ph idx="1"/>
          </p:nvPr>
        </p:nvSpPr>
        <p:spPr/>
        <p:txBody>
          <a:bodyPr/>
          <a:lstStyle/>
          <a:p>
            <a:r>
              <a:rPr lang="en-US" dirty="0"/>
              <a:t>Allow a medical expense deduction if a responsible official of the nursing home certifies the claimant or relative is a patient </a:t>
            </a:r>
          </a:p>
          <a:p>
            <a:pPr lvl="1"/>
            <a:r>
              <a:rPr lang="en-US" dirty="0"/>
              <a:t>VA Form 21-0779</a:t>
            </a:r>
          </a:p>
          <a:p>
            <a:pPr lvl="1"/>
            <a:r>
              <a:rPr lang="en-US" dirty="0"/>
              <a:t>Documented call on VA Form 27-0820b</a:t>
            </a:r>
          </a:p>
          <a:p>
            <a:pPr lvl="1"/>
            <a:r>
              <a:rPr lang="en-US" dirty="0"/>
              <a:t>Official statement provided by the nursing home</a:t>
            </a:r>
          </a:p>
          <a:p>
            <a:pPr lvl="1"/>
            <a:r>
              <a:rPr lang="en-US" dirty="0"/>
              <a:t>Financial statements showing proof of monthly payment</a:t>
            </a:r>
          </a:p>
          <a:p>
            <a:r>
              <a:rPr lang="en-US" dirty="0"/>
              <a:t>Verify facility fees of $5,000 per month or more if they are first claimed at a particular facility</a:t>
            </a:r>
          </a:p>
          <a:p>
            <a:endParaRPr lang="en-US" dirty="0"/>
          </a:p>
        </p:txBody>
      </p:sp>
      <p:sp>
        <p:nvSpPr>
          <p:cNvPr id="4" name="Slide Number Placeholder 3">
            <a:extLst>
              <a:ext uri="{FF2B5EF4-FFF2-40B4-BE49-F238E27FC236}">
                <a16:creationId xmlns:a16="http://schemas.microsoft.com/office/drawing/2014/main" id="{C32E3C76-96DE-4EC4-9603-B1101FA4E699}"/>
              </a:ext>
            </a:extLst>
          </p:cNvPr>
          <p:cNvSpPr>
            <a:spLocks noGrp="1"/>
          </p:cNvSpPr>
          <p:nvPr>
            <p:ph type="sldNum" sz="quarter" idx="12"/>
          </p:nvPr>
        </p:nvSpPr>
        <p:spPr/>
        <p:txBody>
          <a:bodyPr/>
          <a:lstStyle/>
          <a:p>
            <a:fld id="{3FE40F6C-36E6-4965-9D21-698197C3108F}" type="slidenum">
              <a:rPr lang="en-US" smtClean="0"/>
              <a:pPr/>
              <a:t>21</a:t>
            </a:fld>
            <a:endParaRPr lang="en-US"/>
          </a:p>
        </p:txBody>
      </p:sp>
    </p:spTree>
    <p:extLst>
      <p:ext uri="{BB962C8B-B14F-4D97-AF65-F5344CB8AC3E}">
        <p14:creationId xmlns:p14="http://schemas.microsoft.com/office/powerpoint/2010/main" val="217540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38F7F-6F56-485D-AA3E-3E725988D064}"/>
              </a:ext>
            </a:extLst>
          </p:cNvPr>
          <p:cNvSpPr>
            <a:spLocks noGrp="1"/>
          </p:cNvSpPr>
          <p:nvPr>
            <p:ph type="title"/>
          </p:nvPr>
        </p:nvSpPr>
        <p:spPr>
          <a:xfrm>
            <a:off x="457200" y="1219200"/>
            <a:ext cx="8325650" cy="381000"/>
          </a:xfrm>
        </p:spPr>
        <p:txBody>
          <a:bodyPr>
            <a:normAutofit fontScale="90000"/>
          </a:bodyPr>
          <a:lstStyle/>
          <a:p>
            <a:r>
              <a:rPr lang="en-US" dirty="0"/>
              <a:t>Expenses at Care Facilities Other Than a Nursing Home</a:t>
            </a:r>
          </a:p>
        </p:txBody>
      </p:sp>
      <p:sp>
        <p:nvSpPr>
          <p:cNvPr id="3" name="Content Placeholder 2">
            <a:extLst>
              <a:ext uri="{FF2B5EF4-FFF2-40B4-BE49-F238E27FC236}">
                <a16:creationId xmlns:a16="http://schemas.microsoft.com/office/drawing/2014/main" id="{DBA0B2D0-47A8-479B-B0F9-1925969FC32A}"/>
              </a:ext>
            </a:extLst>
          </p:cNvPr>
          <p:cNvSpPr>
            <a:spLocks noGrp="1"/>
          </p:cNvSpPr>
          <p:nvPr>
            <p:ph idx="1"/>
          </p:nvPr>
        </p:nvSpPr>
        <p:spPr/>
        <p:txBody>
          <a:bodyPr>
            <a:normAutofit lnSpcReduction="10000"/>
          </a:bodyPr>
          <a:lstStyle/>
          <a:p>
            <a:r>
              <a:rPr lang="en-US" dirty="0"/>
              <a:t>Payments for health care provided by a health care provider are medical expenses</a:t>
            </a:r>
          </a:p>
          <a:p>
            <a:r>
              <a:rPr lang="en-US" dirty="0"/>
              <a:t>Payments to anyone assisting with ADLs and IADLs are medical expenses if the person is rated A&amp;A/HB or if there is statement in writing that the individual needs to be a protected environment statement</a:t>
            </a:r>
          </a:p>
          <a:p>
            <a:r>
              <a:rPr lang="en-US" dirty="0"/>
              <a:t>Payments for meals and lodging are medical expenses if the facility provides health or custodial care or a medical professional states the individual must reside in the facility to receive the care</a:t>
            </a:r>
          </a:p>
          <a:p>
            <a:r>
              <a:rPr lang="en-US" dirty="0"/>
              <a:t>Verify facility fees of $5,000 per month or more if they are first claimed at a particular facility</a:t>
            </a:r>
          </a:p>
        </p:txBody>
      </p:sp>
      <p:sp>
        <p:nvSpPr>
          <p:cNvPr id="4" name="Slide Number Placeholder 3">
            <a:extLst>
              <a:ext uri="{FF2B5EF4-FFF2-40B4-BE49-F238E27FC236}">
                <a16:creationId xmlns:a16="http://schemas.microsoft.com/office/drawing/2014/main" id="{0BBE1CEA-DFE6-4785-965E-3FFFA574C196}"/>
              </a:ext>
            </a:extLst>
          </p:cNvPr>
          <p:cNvSpPr>
            <a:spLocks noGrp="1"/>
          </p:cNvSpPr>
          <p:nvPr>
            <p:ph type="sldNum" sz="quarter" idx="12"/>
          </p:nvPr>
        </p:nvSpPr>
        <p:spPr/>
        <p:txBody>
          <a:bodyPr/>
          <a:lstStyle/>
          <a:p>
            <a:fld id="{3FE40F6C-36E6-4965-9D21-698197C3108F}" type="slidenum">
              <a:rPr lang="en-US" smtClean="0"/>
              <a:pPr/>
              <a:t>22</a:t>
            </a:fld>
            <a:endParaRPr lang="en-US"/>
          </a:p>
        </p:txBody>
      </p:sp>
    </p:spTree>
    <p:extLst>
      <p:ext uri="{BB962C8B-B14F-4D97-AF65-F5344CB8AC3E}">
        <p14:creationId xmlns:p14="http://schemas.microsoft.com/office/powerpoint/2010/main" val="2350126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971F-7EA8-46B6-AB4A-F811978DD0A0}"/>
              </a:ext>
            </a:extLst>
          </p:cNvPr>
          <p:cNvSpPr>
            <a:spLocks noGrp="1"/>
          </p:cNvSpPr>
          <p:nvPr>
            <p:ph type="title"/>
          </p:nvPr>
        </p:nvSpPr>
        <p:spPr/>
        <p:txBody>
          <a:bodyPr/>
          <a:lstStyle/>
          <a:p>
            <a:r>
              <a:rPr lang="en-US" dirty="0"/>
              <a:t>In-Home Attendants</a:t>
            </a:r>
          </a:p>
        </p:txBody>
      </p:sp>
      <p:sp>
        <p:nvSpPr>
          <p:cNvPr id="3" name="Content Placeholder 2">
            <a:extLst>
              <a:ext uri="{FF2B5EF4-FFF2-40B4-BE49-F238E27FC236}">
                <a16:creationId xmlns:a16="http://schemas.microsoft.com/office/drawing/2014/main" id="{180A33E9-6D63-45BC-A067-F8247D1CFC68}"/>
              </a:ext>
            </a:extLst>
          </p:cNvPr>
          <p:cNvSpPr>
            <a:spLocks noGrp="1"/>
          </p:cNvSpPr>
          <p:nvPr>
            <p:ph idx="1"/>
          </p:nvPr>
        </p:nvSpPr>
        <p:spPr/>
        <p:txBody>
          <a:bodyPr/>
          <a:lstStyle/>
          <a:p>
            <a:r>
              <a:rPr lang="en-US" dirty="0"/>
              <a:t>Attendant provides health or custodial care</a:t>
            </a:r>
          </a:p>
          <a:p>
            <a:r>
              <a:rPr lang="en-US" dirty="0"/>
              <a:t>Payments must be commensurate with the number of hours the provider attends to the disabled person</a:t>
            </a:r>
          </a:p>
          <a:p>
            <a:r>
              <a:rPr lang="en-US" dirty="0"/>
              <a:t>Monthly rates in excess of $5,000.00 require verification and documentation</a:t>
            </a:r>
          </a:p>
          <a:p>
            <a:r>
              <a:rPr lang="en-US" dirty="0"/>
              <a:t>Attendant must be a licensed health care provider unless: </a:t>
            </a:r>
          </a:p>
          <a:p>
            <a:pPr lvl="1"/>
            <a:r>
              <a:rPr lang="en-US" sz="2200" dirty="0"/>
              <a:t>The disabled individual is rated for A&amp;A or HB</a:t>
            </a:r>
          </a:p>
          <a:p>
            <a:pPr lvl="1"/>
            <a:r>
              <a:rPr lang="en-US" sz="2200" dirty="0"/>
              <a:t>A medical professional states in writing that the individual requires the health or custodial care the in-home attendant provides</a:t>
            </a:r>
          </a:p>
          <a:p>
            <a:pPr marL="0" indent="0">
              <a:buNone/>
            </a:pPr>
            <a:endParaRPr lang="en-US" dirty="0"/>
          </a:p>
        </p:txBody>
      </p:sp>
      <p:sp>
        <p:nvSpPr>
          <p:cNvPr id="4" name="Slide Number Placeholder 3">
            <a:extLst>
              <a:ext uri="{FF2B5EF4-FFF2-40B4-BE49-F238E27FC236}">
                <a16:creationId xmlns:a16="http://schemas.microsoft.com/office/drawing/2014/main" id="{BB203DEF-8F78-4638-8D59-063A73E4FCD4}"/>
              </a:ext>
            </a:extLst>
          </p:cNvPr>
          <p:cNvSpPr>
            <a:spLocks noGrp="1"/>
          </p:cNvSpPr>
          <p:nvPr>
            <p:ph type="sldNum" sz="quarter" idx="12"/>
          </p:nvPr>
        </p:nvSpPr>
        <p:spPr/>
        <p:txBody>
          <a:bodyPr/>
          <a:lstStyle/>
          <a:p>
            <a:fld id="{3FE40F6C-36E6-4965-9D21-698197C3108F}" type="slidenum">
              <a:rPr lang="en-US" smtClean="0"/>
              <a:pPr/>
              <a:t>23</a:t>
            </a:fld>
            <a:endParaRPr lang="en-US"/>
          </a:p>
        </p:txBody>
      </p:sp>
    </p:spTree>
    <p:extLst>
      <p:ext uri="{BB962C8B-B14F-4D97-AF65-F5344CB8AC3E}">
        <p14:creationId xmlns:p14="http://schemas.microsoft.com/office/powerpoint/2010/main" val="3200600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DCDE5-4E24-4CFC-9A7C-E12C7873AC73}"/>
              </a:ext>
            </a:extLst>
          </p:cNvPr>
          <p:cNvSpPr>
            <a:spLocks noGrp="1"/>
          </p:cNvSpPr>
          <p:nvPr>
            <p:ph type="title"/>
          </p:nvPr>
        </p:nvSpPr>
        <p:spPr>
          <a:xfrm>
            <a:off x="457200" y="1219200"/>
            <a:ext cx="8229600" cy="381000"/>
          </a:xfrm>
        </p:spPr>
        <p:txBody>
          <a:bodyPr/>
          <a:lstStyle/>
          <a:p>
            <a:r>
              <a:rPr lang="en-US" dirty="0"/>
              <a:t>Verification of In-Home Attendant Fees</a:t>
            </a:r>
          </a:p>
        </p:txBody>
      </p:sp>
      <p:sp>
        <p:nvSpPr>
          <p:cNvPr id="3" name="Content Placeholder 2">
            <a:extLst>
              <a:ext uri="{FF2B5EF4-FFF2-40B4-BE49-F238E27FC236}">
                <a16:creationId xmlns:a16="http://schemas.microsoft.com/office/drawing/2014/main" id="{7C22CF06-A646-4BD9-9818-C31F2EA4BCF9}"/>
              </a:ext>
            </a:extLst>
          </p:cNvPr>
          <p:cNvSpPr>
            <a:spLocks noGrp="1"/>
          </p:cNvSpPr>
          <p:nvPr>
            <p:ph idx="1"/>
          </p:nvPr>
        </p:nvSpPr>
        <p:spPr/>
        <p:txBody>
          <a:bodyPr>
            <a:normAutofit fontScale="92500" lnSpcReduction="20000"/>
          </a:bodyPr>
          <a:lstStyle/>
          <a:p>
            <a:pPr marL="0" indent="0">
              <a:spcBef>
                <a:spcPts val="0"/>
              </a:spcBef>
              <a:buNone/>
            </a:pPr>
            <a:r>
              <a:rPr lang="en-US" dirty="0">
                <a:effectLst/>
                <a:ea typeface="Times New Roman" panose="02020603050405020304" pitchFamily="18" charset="0"/>
              </a:rPr>
              <a:t>When fees require verification, documentation is required, such as:</a:t>
            </a:r>
          </a:p>
          <a:p>
            <a:pPr>
              <a:spcBef>
                <a:spcPts val="0"/>
              </a:spcBef>
            </a:pPr>
            <a:r>
              <a:rPr lang="en-US" dirty="0">
                <a:ea typeface="Times New Roman" panose="02020603050405020304" pitchFamily="18" charset="0"/>
              </a:rPr>
              <a:t>a </a:t>
            </a:r>
            <a:r>
              <a:rPr lang="en-US" dirty="0">
                <a:effectLst/>
                <a:ea typeface="Times New Roman" panose="02020603050405020304" pitchFamily="18" charset="0"/>
              </a:rPr>
              <a:t>receipt bill</a:t>
            </a:r>
          </a:p>
          <a:p>
            <a:pPr>
              <a:spcBef>
                <a:spcPts val="0"/>
              </a:spcBef>
            </a:pPr>
            <a:r>
              <a:rPr lang="en-US" dirty="0">
                <a:effectLst/>
                <a:ea typeface="Times New Roman" panose="02020603050405020304" pitchFamily="18" charset="0"/>
              </a:rPr>
              <a:t>statement on the provider’s letterhead</a:t>
            </a:r>
          </a:p>
          <a:p>
            <a:pPr>
              <a:spcBef>
                <a:spcPts val="0"/>
              </a:spcBef>
            </a:pPr>
            <a:r>
              <a:rPr lang="en-US" dirty="0">
                <a:effectLst/>
                <a:ea typeface="Times New Roman" panose="02020603050405020304" pitchFamily="18" charset="0"/>
              </a:rPr>
              <a:t>computer summary</a:t>
            </a:r>
          </a:p>
          <a:p>
            <a:pPr>
              <a:spcBef>
                <a:spcPts val="0"/>
              </a:spcBef>
            </a:pPr>
            <a:r>
              <a:rPr lang="en-US" dirty="0">
                <a:effectLst/>
                <a:ea typeface="Times New Roman" panose="02020603050405020304" pitchFamily="18" charset="0"/>
              </a:rPr>
              <a:t>an IRS Form W-2</a:t>
            </a:r>
          </a:p>
          <a:p>
            <a:pPr>
              <a:spcBef>
                <a:spcPts val="0"/>
              </a:spcBef>
            </a:pPr>
            <a:r>
              <a:rPr lang="en-US" dirty="0">
                <a:effectLst/>
                <a:ea typeface="Times New Roman" panose="02020603050405020304" pitchFamily="18" charset="0"/>
              </a:rPr>
              <a:t>ledger</a:t>
            </a:r>
          </a:p>
          <a:p>
            <a:pPr>
              <a:spcBef>
                <a:spcPts val="0"/>
              </a:spcBef>
            </a:pPr>
            <a:r>
              <a:rPr lang="en-US" dirty="0">
                <a:effectLst/>
                <a:ea typeface="Times New Roman" panose="02020603050405020304" pitchFamily="18" charset="0"/>
              </a:rPr>
              <a:t>bank statement</a:t>
            </a:r>
          </a:p>
          <a:p>
            <a:pPr marL="0" indent="0">
              <a:spcBef>
                <a:spcPts val="0"/>
              </a:spcBef>
              <a:buNone/>
            </a:pPr>
            <a:endParaRPr lang="en-US" dirty="0">
              <a:effectLst/>
              <a:ea typeface="Times New Roman" panose="02020603050405020304" pitchFamily="18" charset="0"/>
            </a:endParaRPr>
          </a:p>
          <a:p>
            <a:pPr marL="0" indent="0">
              <a:buNone/>
            </a:pPr>
            <a:r>
              <a:rPr lang="en-US" dirty="0"/>
              <a:t>Evidence must show:</a:t>
            </a:r>
          </a:p>
          <a:p>
            <a:r>
              <a:rPr lang="en-US" dirty="0"/>
              <a:t>amount paid</a:t>
            </a:r>
          </a:p>
          <a:p>
            <a:r>
              <a:rPr lang="en-US" dirty="0"/>
              <a:t>date payment was made</a:t>
            </a:r>
          </a:p>
          <a:p>
            <a:r>
              <a:rPr lang="en-US" dirty="0"/>
              <a:t>purpose of the payment</a:t>
            </a:r>
          </a:p>
          <a:p>
            <a:r>
              <a:rPr lang="en-US" dirty="0"/>
              <a:t>name of the person to whom the product or service was provided</a:t>
            </a:r>
          </a:p>
          <a:p>
            <a:r>
              <a:rPr lang="en-US" dirty="0"/>
              <a:t>identification of the provider to whom payment was made</a:t>
            </a:r>
          </a:p>
          <a:p>
            <a:pPr marL="0" indent="0">
              <a:buNone/>
            </a:pPr>
            <a:endParaRPr lang="en-US" dirty="0"/>
          </a:p>
        </p:txBody>
      </p:sp>
      <p:sp>
        <p:nvSpPr>
          <p:cNvPr id="4" name="Slide Number Placeholder 3">
            <a:extLst>
              <a:ext uri="{FF2B5EF4-FFF2-40B4-BE49-F238E27FC236}">
                <a16:creationId xmlns:a16="http://schemas.microsoft.com/office/drawing/2014/main" id="{754F9F4E-463A-406B-899A-0096034F2557}"/>
              </a:ext>
            </a:extLst>
          </p:cNvPr>
          <p:cNvSpPr>
            <a:spLocks noGrp="1"/>
          </p:cNvSpPr>
          <p:nvPr>
            <p:ph type="sldNum" sz="quarter" idx="12"/>
          </p:nvPr>
        </p:nvSpPr>
        <p:spPr/>
        <p:txBody>
          <a:bodyPr/>
          <a:lstStyle/>
          <a:p>
            <a:fld id="{3FE40F6C-36E6-4965-9D21-698197C3108F}" type="slidenum">
              <a:rPr lang="en-US" smtClean="0"/>
              <a:pPr/>
              <a:t>24</a:t>
            </a:fld>
            <a:endParaRPr lang="en-US"/>
          </a:p>
        </p:txBody>
      </p:sp>
    </p:spTree>
    <p:extLst>
      <p:ext uri="{BB962C8B-B14F-4D97-AF65-F5344CB8AC3E}">
        <p14:creationId xmlns:p14="http://schemas.microsoft.com/office/powerpoint/2010/main" val="2558097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D9EE-85EF-45C7-80E1-F204A5A1C6F5}"/>
              </a:ext>
            </a:extLst>
          </p:cNvPr>
          <p:cNvSpPr>
            <a:spLocks noGrp="1"/>
          </p:cNvSpPr>
          <p:nvPr>
            <p:ph type="title"/>
          </p:nvPr>
        </p:nvSpPr>
        <p:spPr/>
        <p:txBody>
          <a:bodyPr/>
          <a:lstStyle/>
          <a:p>
            <a:r>
              <a:rPr lang="en-US" dirty="0"/>
              <a:t>Medical Insurance Premiums</a:t>
            </a:r>
          </a:p>
        </p:txBody>
      </p:sp>
      <p:sp>
        <p:nvSpPr>
          <p:cNvPr id="3" name="Content Placeholder 2">
            <a:extLst>
              <a:ext uri="{FF2B5EF4-FFF2-40B4-BE49-F238E27FC236}">
                <a16:creationId xmlns:a16="http://schemas.microsoft.com/office/drawing/2014/main" id="{1ECEBA5D-B6D6-4FCF-A310-6E142751C641}"/>
              </a:ext>
            </a:extLst>
          </p:cNvPr>
          <p:cNvSpPr>
            <a:spLocks noGrp="1"/>
          </p:cNvSpPr>
          <p:nvPr>
            <p:ph idx="1"/>
          </p:nvPr>
        </p:nvSpPr>
        <p:spPr/>
        <p:txBody>
          <a:bodyPr/>
          <a:lstStyle/>
          <a:p>
            <a:r>
              <a:rPr lang="en-US" dirty="0"/>
              <a:t>Premiums paid by the claimant or spouse for health, medical, long-term care, or hospitalization insurance are allowable medical expenses</a:t>
            </a:r>
          </a:p>
          <a:p>
            <a:pPr marL="0" indent="0">
              <a:buNone/>
            </a:pPr>
            <a:r>
              <a:rPr lang="en-US" dirty="0"/>
              <a:t>	Example - Social Security Medicare premiums</a:t>
            </a:r>
          </a:p>
          <a:p>
            <a:r>
              <a:rPr lang="en-US" b="0" i="0" dirty="0">
                <a:effectLst/>
              </a:rPr>
              <a:t>Premiums paid for life insurance or burial insurance are </a:t>
            </a:r>
            <a:r>
              <a:rPr lang="en-US" b="0" i="1" dirty="0">
                <a:effectLst/>
              </a:rPr>
              <a:t>not</a:t>
            </a:r>
            <a:r>
              <a:rPr lang="en-US" b="0" i="0" dirty="0">
                <a:effectLst/>
              </a:rPr>
              <a:t> allowable medical expense deductions</a:t>
            </a: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948BB31-B152-47F4-8530-28EE92D87E00}"/>
              </a:ext>
            </a:extLst>
          </p:cNvPr>
          <p:cNvSpPr>
            <a:spLocks noGrp="1"/>
          </p:cNvSpPr>
          <p:nvPr>
            <p:ph type="sldNum" sz="quarter" idx="12"/>
          </p:nvPr>
        </p:nvSpPr>
        <p:spPr/>
        <p:txBody>
          <a:bodyPr/>
          <a:lstStyle/>
          <a:p>
            <a:fld id="{3FE40F6C-36E6-4965-9D21-698197C3108F}" type="slidenum">
              <a:rPr lang="en-US" smtClean="0"/>
              <a:pPr/>
              <a:t>25</a:t>
            </a:fld>
            <a:endParaRPr lang="en-US"/>
          </a:p>
        </p:txBody>
      </p:sp>
    </p:spTree>
    <p:extLst>
      <p:ext uri="{BB962C8B-B14F-4D97-AF65-F5344CB8AC3E}">
        <p14:creationId xmlns:p14="http://schemas.microsoft.com/office/powerpoint/2010/main" val="3300712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6FFED-2EC1-4F53-AAF0-2EEA2779F509}"/>
              </a:ext>
            </a:extLst>
          </p:cNvPr>
          <p:cNvSpPr>
            <a:spLocks noGrp="1"/>
          </p:cNvSpPr>
          <p:nvPr>
            <p:ph type="title"/>
          </p:nvPr>
        </p:nvSpPr>
        <p:spPr/>
        <p:txBody>
          <a:bodyPr/>
          <a:lstStyle/>
          <a:p>
            <a:r>
              <a:rPr lang="en-US"/>
              <a:t>Medicare Premiums</a:t>
            </a:r>
          </a:p>
        </p:txBody>
      </p:sp>
      <p:sp>
        <p:nvSpPr>
          <p:cNvPr id="3" name="Content Placeholder 2">
            <a:extLst>
              <a:ext uri="{FF2B5EF4-FFF2-40B4-BE49-F238E27FC236}">
                <a16:creationId xmlns:a16="http://schemas.microsoft.com/office/drawing/2014/main" id="{9047EFA2-8011-4084-80F6-473D4319AB09}"/>
              </a:ext>
            </a:extLst>
          </p:cNvPr>
          <p:cNvSpPr>
            <a:spLocks noGrp="1"/>
          </p:cNvSpPr>
          <p:nvPr>
            <p:ph idx="1"/>
          </p:nvPr>
        </p:nvSpPr>
        <p:spPr/>
        <p:txBody>
          <a:bodyPr/>
          <a:lstStyle/>
          <a:p>
            <a:r>
              <a:rPr lang="en-US"/>
              <a:t>Premiums for Medicare Parts A, B, and D and long-term care insurance are medical expenses</a:t>
            </a:r>
          </a:p>
          <a:p>
            <a:r>
              <a:rPr lang="en-US"/>
              <a:t>Allow a deduction for Medicare Part B premiums as a continuing medical expense without a specific claim from the claimant, if information from the SSA inquiry command or submitted by the claimant indicates the claimant pays the premium</a:t>
            </a:r>
          </a:p>
        </p:txBody>
      </p:sp>
      <p:sp>
        <p:nvSpPr>
          <p:cNvPr id="4" name="Slide Number Placeholder 3">
            <a:extLst>
              <a:ext uri="{FF2B5EF4-FFF2-40B4-BE49-F238E27FC236}">
                <a16:creationId xmlns:a16="http://schemas.microsoft.com/office/drawing/2014/main" id="{5A3B4FE7-B4B6-444C-BEE3-DBAA70A6A9ED}"/>
              </a:ext>
            </a:extLst>
          </p:cNvPr>
          <p:cNvSpPr>
            <a:spLocks noGrp="1"/>
          </p:cNvSpPr>
          <p:nvPr>
            <p:ph type="sldNum" sz="quarter" idx="12"/>
          </p:nvPr>
        </p:nvSpPr>
        <p:spPr/>
        <p:txBody>
          <a:bodyPr/>
          <a:lstStyle/>
          <a:p>
            <a:fld id="{3FE40F6C-36E6-4965-9D21-698197C3108F}" type="slidenum">
              <a:rPr lang="en-US" smtClean="0"/>
              <a:pPr/>
              <a:t>26</a:t>
            </a:fld>
            <a:endParaRPr lang="en-US"/>
          </a:p>
        </p:txBody>
      </p:sp>
    </p:spTree>
    <p:extLst>
      <p:ext uri="{BB962C8B-B14F-4D97-AF65-F5344CB8AC3E}">
        <p14:creationId xmlns:p14="http://schemas.microsoft.com/office/powerpoint/2010/main" val="1066541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FD6D8C-C1E6-0490-9919-2A2DE5D68432}"/>
              </a:ext>
            </a:extLst>
          </p:cNvPr>
          <p:cNvSpPr>
            <a:spLocks noGrp="1"/>
          </p:cNvSpPr>
          <p:nvPr>
            <p:ph type="title"/>
          </p:nvPr>
        </p:nvSpPr>
        <p:spPr>
          <a:xfrm>
            <a:off x="457200" y="1371600"/>
            <a:ext cx="7162800" cy="381000"/>
          </a:xfrm>
        </p:spPr>
        <p:txBody>
          <a:bodyPr/>
          <a:lstStyle/>
          <a:p>
            <a:r>
              <a:rPr lang="en-US" dirty="0"/>
              <a:t>Nonprescription Drugs, Medical Supplies, ​</a:t>
            </a:r>
            <a:br>
              <a:rPr lang="en-US" dirty="0"/>
            </a:br>
            <a:r>
              <a:rPr lang="en-US" dirty="0"/>
              <a:t>Vitamins, Food Supplements, etc.</a:t>
            </a:r>
          </a:p>
        </p:txBody>
      </p:sp>
      <p:sp>
        <p:nvSpPr>
          <p:cNvPr id="3" name="Content Placeholder 2">
            <a:extLst>
              <a:ext uri="{FF2B5EF4-FFF2-40B4-BE49-F238E27FC236}">
                <a16:creationId xmlns:a16="http://schemas.microsoft.com/office/drawing/2014/main" id="{284C7C50-16EA-46FF-83BC-F99C74840A35}"/>
              </a:ext>
            </a:extLst>
          </p:cNvPr>
          <p:cNvSpPr>
            <a:spLocks noGrp="1"/>
          </p:cNvSpPr>
          <p:nvPr>
            <p:ph idx="1"/>
          </p:nvPr>
        </p:nvSpPr>
        <p:spPr/>
        <p:txBody>
          <a:bodyPr/>
          <a:lstStyle/>
          <a:p>
            <a:endParaRPr lang="en-US" dirty="0"/>
          </a:p>
          <a:p>
            <a:r>
              <a:rPr lang="en-US" dirty="0"/>
              <a:t>Nonprescription drugs, medical supplies, vitamins, food supplements, and herbal remedies are allowable expenses without a prescription up to $1,500 per household per calendar year</a:t>
            </a:r>
          </a:p>
          <a:p>
            <a:r>
              <a:rPr lang="en-US" dirty="0"/>
              <a:t>After $1,500, development to the claimant for proof that a health care provider instructed the claimant or relative to purchase the items</a:t>
            </a:r>
          </a:p>
          <a:p>
            <a:r>
              <a:rPr lang="en-US" dirty="0"/>
              <a:t>If no response is received, only count $1,500</a:t>
            </a:r>
          </a:p>
          <a:p>
            <a:pPr marL="0" indent="0">
              <a:buNone/>
            </a:pPr>
            <a:endParaRPr lang="en-US" dirty="0"/>
          </a:p>
        </p:txBody>
      </p:sp>
      <p:sp>
        <p:nvSpPr>
          <p:cNvPr id="4" name="Slide Number Placeholder 3">
            <a:extLst>
              <a:ext uri="{FF2B5EF4-FFF2-40B4-BE49-F238E27FC236}">
                <a16:creationId xmlns:a16="http://schemas.microsoft.com/office/drawing/2014/main" id="{453BEFCF-B29A-4B2D-B162-AFB2D527614E}"/>
              </a:ext>
            </a:extLst>
          </p:cNvPr>
          <p:cNvSpPr>
            <a:spLocks noGrp="1"/>
          </p:cNvSpPr>
          <p:nvPr>
            <p:ph type="sldNum" sz="quarter" idx="12"/>
          </p:nvPr>
        </p:nvSpPr>
        <p:spPr/>
        <p:txBody>
          <a:bodyPr/>
          <a:lstStyle/>
          <a:p>
            <a:fld id="{3FE40F6C-36E6-4965-9D21-698197C3108F}" type="slidenum">
              <a:rPr lang="en-US" smtClean="0"/>
              <a:pPr/>
              <a:t>27</a:t>
            </a:fld>
            <a:endParaRPr lang="en-US"/>
          </a:p>
        </p:txBody>
      </p:sp>
    </p:spTree>
    <p:extLst>
      <p:ext uri="{BB962C8B-B14F-4D97-AF65-F5344CB8AC3E}">
        <p14:creationId xmlns:p14="http://schemas.microsoft.com/office/powerpoint/2010/main" val="3547536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FE5E-8161-44A8-9D4C-2B23E25F14BF}"/>
              </a:ext>
            </a:extLst>
          </p:cNvPr>
          <p:cNvSpPr>
            <a:spLocks noGrp="1"/>
          </p:cNvSpPr>
          <p:nvPr>
            <p:ph type="title"/>
          </p:nvPr>
        </p:nvSpPr>
        <p:spPr/>
        <p:txBody>
          <a:bodyPr/>
          <a:lstStyle/>
          <a:p>
            <a:r>
              <a:rPr lang="en-US"/>
              <a:t>Adaptive Equipment</a:t>
            </a:r>
          </a:p>
        </p:txBody>
      </p:sp>
      <p:sp>
        <p:nvSpPr>
          <p:cNvPr id="3" name="Content Placeholder 2">
            <a:extLst>
              <a:ext uri="{FF2B5EF4-FFF2-40B4-BE49-F238E27FC236}">
                <a16:creationId xmlns:a16="http://schemas.microsoft.com/office/drawing/2014/main" id="{0DA4C1E7-6236-4722-A74E-C748B0D0000B}"/>
              </a:ext>
            </a:extLst>
          </p:cNvPr>
          <p:cNvSpPr>
            <a:spLocks noGrp="1"/>
          </p:cNvSpPr>
          <p:nvPr>
            <p:ph idx="1"/>
          </p:nvPr>
        </p:nvSpPr>
        <p:spPr/>
        <p:txBody>
          <a:bodyPr/>
          <a:lstStyle/>
          <a:p>
            <a:r>
              <a:rPr lang="en-US"/>
              <a:t>Payments for adaptive devices or service animals, including veterinary care, used to assist a person with an ongoing disability are medical expenses</a:t>
            </a:r>
          </a:p>
          <a:p>
            <a:r>
              <a:rPr lang="en-US"/>
              <a:t>Do not allow a medical expense deduction for equipment that would normally be used by a nondisabled person such as an air conditioner or an automatic transmission</a:t>
            </a:r>
          </a:p>
          <a:p>
            <a:pPr marL="0" indent="0">
              <a:buNone/>
            </a:pPr>
            <a:endParaRPr lang="en-US"/>
          </a:p>
        </p:txBody>
      </p:sp>
      <p:sp>
        <p:nvSpPr>
          <p:cNvPr id="4" name="Slide Number Placeholder 3">
            <a:extLst>
              <a:ext uri="{FF2B5EF4-FFF2-40B4-BE49-F238E27FC236}">
                <a16:creationId xmlns:a16="http://schemas.microsoft.com/office/drawing/2014/main" id="{2B5F8C3D-399A-4EAE-964C-EE4961597255}"/>
              </a:ext>
            </a:extLst>
          </p:cNvPr>
          <p:cNvSpPr>
            <a:spLocks noGrp="1"/>
          </p:cNvSpPr>
          <p:nvPr>
            <p:ph type="sldNum" sz="quarter" idx="12"/>
          </p:nvPr>
        </p:nvSpPr>
        <p:spPr/>
        <p:txBody>
          <a:bodyPr/>
          <a:lstStyle/>
          <a:p>
            <a:fld id="{3FE40F6C-36E6-4965-9D21-698197C3108F}" type="slidenum">
              <a:rPr lang="en-US" smtClean="0"/>
              <a:pPr/>
              <a:t>28</a:t>
            </a:fld>
            <a:endParaRPr lang="en-US"/>
          </a:p>
        </p:txBody>
      </p:sp>
    </p:spTree>
    <p:extLst>
      <p:ext uri="{BB962C8B-B14F-4D97-AF65-F5344CB8AC3E}">
        <p14:creationId xmlns:p14="http://schemas.microsoft.com/office/powerpoint/2010/main" val="2142647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22E2A-8527-3E6E-A25B-6771FF9E3742}"/>
              </a:ext>
            </a:extLst>
          </p:cNvPr>
          <p:cNvSpPr>
            <a:spLocks noGrp="1"/>
          </p:cNvSpPr>
          <p:nvPr>
            <p:ph type="title"/>
          </p:nvPr>
        </p:nvSpPr>
        <p:spPr/>
        <p:txBody>
          <a:bodyPr/>
          <a:lstStyle/>
          <a:p>
            <a:r>
              <a:rPr lang="en-US"/>
              <a:t>Knowledge Check #3 </a:t>
            </a:r>
          </a:p>
        </p:txBody>
      </p:sp>
      <p:sp>
        <p:nvSpPr>
          <p:cNvPr id="3" name="Content Placeholder 2">
            <a:extLst>
              <a:ext uri="{FF2B5EF4-FFF2-40B4-BE49-F238E27FC236}">
                <a16:creationId xmlns:a16="http://schemas.microsoft.com/office/drawing/2014/main" id="{CFF91BB9-65F5-79EB-BC8C-29BD70DFA849}"/>
              </a:ext>
            </a:extLst>
          </p:cNvPr>
          <p:cNvSpPr>
            <a:spLocks noGrp="1"/>
          </p:cNvSpPr>
          <p:nvPr>
            <p:ph idx="1"/>
          </p:nvPr>
        </p:nvSpPr>
        <p:spPr/>
        <p:txBody>
          <a:bodyPr/>
          <a:lstStyle/>
          <a:p>
            <a:pPr marL="0" indent="0">
              <a:buNone/>
            </a:pPr>
            <a:r>
              <a:rPr lang="en-US" dirty="0"/>
              <a:t>Veteran Shannon Smith submits a VA Form 21P-8416 with information that shows the Veteran is claiming the following medical expenses. Which expense is NOT allowable even if all the conditions of </a:t>
            </a:r>
            <a:r>
              <a:rPr lang="en-US" dirty="0">
                <a:hlinkClick r:id="rId2"/>
              </a:rPr>
              <a:t>M21-1 IX.iii.1.G.2.a.</a:t>
            </a:r>
            <a:r>
              <a:rPr lang="en-US" dirty="0"/>
              <a:t> are met?</a:t>
            </a:r>
          </a:p>
          <a:p>
            <a:pPr>
              <a:buFont typeface="Courier New" panose="02070309020205020404" pitchFamily="49" charset="0"/>
              <a:buChar char="o"/>
            </a:pPr>
            <a:r>
              <a:rPr lang="en-US" dirty="0"/>
              <a:t>A) Long-term care insurance</a:t>
            </a:r>
          </a:p>
          <a:p>
            <a:pPr>
              <a:buFont typeface="Courier New" panose="02070309020205020404" pitchFamily="49" charset="0"/>
              <a:buChar char="o"/>
            </a:pPr>
            <a:r>
              <a:rPr lang="en-US" dirty="0"/>
              <a:t>B) Medicare Part B</a:t>
            </a:r>
          </a:p>
          <a:p>
            <a:pPr>
              <a:buFont typeface="Courier New" panose="02070309020205020404" pitchFamily="49" charset="0"/>
              <a:buChar char="o"/>
            </a:pPr>
            <a:r>
              <a:rPr lang="en-US" dirty="0"/>
              <a:t>C) $500 Of nonprescription drugs</a:t>
            </a:r>
          </a:p>
          <a:p>
            <a:pPr>
              <a:buFont typeface="Courier New" panose="02070309020205020404" pitchFamily="49" charset="0"/>
              <a:buChar char="o"/>
            </a:pPr>
            <a:r>
              <a:rPr lang="en-US" dirty="0"/>
              <a:t>D) Air conditioner</a:t>
            </a:r>
          </a:p>
        </p:txBody>
      </p:sp>
      <p:sp>
        <p:nvSpPr>
          <p:cNvPr id="4" name="Slide Number Placeholder 3">
            <a:extLst>
              <a:ext uri="{FF2B5EF4-FFF2-40B4-BE49-F238E27FC236}">
                <a16:creationId xmlns:a16="http://schemas.microsoft.com/office/drawing/2014/main" id="{901CBD83-6B87-9C5F-10CC-6BE3C3FFDC59}"/>
              </a:ext>
            </a:extLst>
          </p:cNvPr>
          <p:cNvSpPr>
            <a:spLocks noGrp="1"/>
          </p:cNvSpPr>
          <p:nvPr>
            <p:ph type="sldNum" sz="quarter" idx="12"/>
          </p:nvPr>
        </p:nvSpPr>
        <p:spPr/>
        <p:txBody>
          <a:bodyPr/>
          <a:lstStyle/>
          <a:p>
            <a:fld id="{31640669-3FD2-4B34-9A2D-584949EF09F8}" type="slidenum">
              <a:rPr lang="en-US" smtClean="0"/>
              <a:pPr/>
              <a:t>29</a:t>
            </a:fld>
            <a:endParaRPr lang="en-US"/>
          </a:p>
        </p:txBody>
      </p:sp>
    </p:spTree>
    <p:extLst>
      <p:ext uri="{BB962C8B-B14F-4D97-AF65-F5344CB8AC3E}">
        <p14:creationId xmlns:p14="http://schemas.microsoft.com/office/powerpoint/2010/main" val="327051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F1CEC-20C8-4B03-A323-DEF60A6B12CC}"/>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E641565-0D07-4A54-BE8C-A0E9F8B2FB21}"/>
              </a:ext>
            </a:extLst>
          </p:cNvPr>
          <p:cNvSpPr>
            <a:spLocks noGrp="1"/>
          </p:cNvSpPr>
          <p:nvPr>
            <p:ph idx="1"/>
          </p:nvPr>
        </p:nvSpPr>
        <p:spPr/>
        <p:txBody>
          <a:bodyPr/>
          <a:lstStyle/>
          <a:p>
            <a:r>
              <a:rPr lang="en-US" dirty="0"/>
              <a:t>38 CFR 3.31</a:t>
            </a:r>
          </a:p>
          <a:p>
            <a:r>
              <a:rPr lang="en-US" dirty="0"/>
              <a:t>38 CFR 3.272(g)</a:t>
            </a:r>
          </a:p>
          <a:p>
            <a:r>
              <a:rPr lang="en-US" dirty="0"/>
              <a:t>M21-1 Part IX.iii.1.A</a:t>
            </a:r>
          </a:p>
          <a:p>
            <a:r>
              <a:rPr lang="en-US" dirty="0"/>
              <a:t>M21-1 Part IX.iii.1.G</a:t>
            </a:r>
          </a:p>
          <a:p>
            <a:endParaRPr lang="en-US" dirty="0"/>
          </a:p>
        </p:txBody>
      </p:sp>
      <p:sp>
        <p:nvSpPr>
          <p:cNvPr id="4" name="Slide Number Placeholder 3">
            <a:extLst>
              <a:ext uri="{FF2B5EF4-FFF2-40B4-BE49-F238E27FC236}">
                <a16:creationId xmlns:a16="http://schemas.microsoft.com/office/drawing/2014/main" id="{4C3F5F9F-B870-459F-8BCC-1F68B5D2786D}"/>
              </a:ext>
            </a:extLst>
          </p:cNvPr>
          <p:cNvSpPr>
            <a:spLocks noGrp="1"/>
          </p:cNvSpPr>
          <p:nvPr>
            <p:ph type="sldNum" sz="quarter" idx="12"/>
          </p:nvPr>
        </p:nvSpPr>
        <p:spPr/>
        <p:txBody>
          <a:bodyPr/>
          <a:lstStyle/>
          <a:p>
            <a:fld id="{3FE40F6C-36E6-4965-9D21-698197C3108F}" type="slidenum">
              <a:rPr lang="en-US" smtClean="0"/>
              <a:pPr/>
              <a:t>3</a:t>
            </a:fld>
            <a:endParaRPr lang="en-US"/>
          </a:p>
        </p:txBody>
      </p:sp>
    </p:spTree>
    <p:extLst>
      <p:ext uri="{BB962C8B-B14F-4D97-AF65-F5344CB8AC3E}">
        <p14:creationId xmlns:p14="http://schemas.microsoft.com/office/powerpoint/2010/main" val="61600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9A0FE-9880-C51A-5BAF-E25D0F4B29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A5B5C-2208-2D6B-378B-C8F9BC0F2E8A}"/>
              </a:ext>
            </a:extLst>
          </p:cNvPr>
          <p:cNvSpPr>
            <a:spLocks noGrp="1"/>
          </p:cNvSpPr>
          <p:nvPr>
            <p:ph type="title"/>
          </p:nvPr>
        </p:nvSpPr>
        <p:spPr/>
        <p:txBody>
          <a:bodyPr/>
          <a:lstStyle/>
          <a:p>
            <a:r>
              <a:rPr lang="en-US"/>
              <a:t>Knowledge Check #3 Answer</a:t>
            </a:r>
          </a:p>
        </p:txBody>
      </p:sp>
      <p:sp>
        <p:nvSpPr>
          <p:cNvPr id="3" name="Content Placeholder 2">
            <a:extLst>
              <a:ext uri="{FF2B5EF4-FFF2-40B4-BE49-F238E27FC236}">
                <a16:creationId xmlns:a16="http://schemas.microsoft.com/office/drawing/2014/main" id="{FB9D00D4-69B2-D910-49CF-449DA251D556}"/>
              </a:ext>
            </a:extLst>
          </p:cNvPr>
          <p:cNvSpPr>
            <a:spLocks noGrp="1"/>
          </p:cNvSpPr>
          <p:nvPr>
            <p:ph idx="1"/>
          </p:nvPr>
        </p:nvSpPr>
        <p:spPr/>
        <p:txBody>
          <a:bodyPr>
            <a:normAutofit fontScale="92500" lnSpcReduction="10000"/>
          </a:bodyPr>
          <a:lstStyle/>
          <a:p>
            <a:pPr marL="0" indent="0">
              <a:buNone/>
            </a:pPr>
            <a:r>
              <a:rPr lang="en-US" dirty="0"/>
              <a:t>Veteran Shannon Smith submits a VA Form 21P-8416 with information that shows the Veteran is claiming the following medical expenses. Which expense is NOT allowable even if all the conditions of M21-1 IX.iii.1.G.2.a. are met?</a:t>
            </a:r>
          </a:p>
          <a:p>
            <a:pPr>
              <a:buFont typeface="Courier New" panose="02070309020205020404" pitchFamily="49" charset="0"/>
              <a:buChar char="o"/>
            </a:pPr>
            <a:r>
              <a:rPr lang="en-US" dirty="0"/>
              <a:t>A) Long-term care insurance</a:t>
            </a:r>
          </a:p>
          <a:p>
            <a:pPr>
              <a:buFont typeface="Courier New" panose="02070309020205020404" pitchFamily="49" charset="0"/>
              <a:buChar char="o"/>
            </a:pPr>
            <a:r>
              <a:rPr lang="en-US" dirty="0"/>
              <a:t>B) Medicare Part B</a:t>
            </a:r>
          </a:p>
          <a:p>
            <a:pPr>
              <a:buFont typeface="Courier New" panose="02070309020205020404" pitchFamily="49" charset="0"/>
              <a:buChar char="o"/>
            </a:pPr>
            <a:r>
              <a:rPr lang="en-US" dirty="0"/>
              <a:t>C) $500 of nonprescription drugs</a:t>
            </a:r>
          </a:p>
          <a:p>
            <a:pPr>
              <a:buFont typeface="Courier New" panose="02070309020205020404" pitchFamily="49" charset="0"/>
              <a:buChar char="o"/>
            </a:pPr>
            <a:r>
              <a:rPr lang="en-US" dirty="0"/>
              <a:t>D) Air conditioner</a:t>
            </a:r>
          </a:p>
          <a:p>
            <a:pPr marL="0" indent="0">
              <a:buNone/>
            </a:pPr>
            <a:endParaRPr lang="en-US" dirty="0"/>
          </a:p>
          <a:p>
            <a:pPr marL="0" indent="0">
              <a:buNone/>
            </a:pPr>
            <a:r>
              <a:rPr lang="en-US" dirty="0"/>
              <a:t>The air conditioner is not an allowable medical expense deduction because it would normally be used by a nondisabled person. </a:t>
            </a:r>
            <a:r>
              <a:rPr lang="en-US" dirty="0">
                <a:hlinkClick r:id="rId2"/>
              </a:rPr>
              <a:t>M21-1 IX.iii.1.G.3.s</a:t>
            </a:r>
            <a:r>
              <a:rPr lang="en-US" dirty="0"/>
              <a:t>.</a:t>
            </a:r>
          </a:p>
        </p:txBody>
      </p:sp>
      <p:sp>
        <p:nvSpPr>
          <p:cNvPr id="4" name="Slide Number Placeholder 3">
            <a:extLst>
              <a:ext uri="{FF2B5EF4-FFF2-40B4-BE49-F238E27FC236}">
                <a16:creationId xmlns:a16="http://schemas.microsoft.com/office/drawing/2014/main" id="{3E3407DB-4A9A-594F-DB6E-28FB9C950C85}"/>
              </a:ext>
            </a:extLst>
          </p:cNvPr>
          <p:cNvSpPr>
            <a:spLocks noGrp="1"/>
          </p:cNvSpPr>
          <p:nvPr>
            <p:ph type="sldNum" sz="quarter" idx="12"/>
          </p:nvPr>
        </p:nvSpPr>
        <p:spPr/>
        <p:txBody>
          <a:bodyPr/>
          <a:lstStyle/>
          <a:p>
            <a:fld id="{31640669-3FD2-4B34-9A2D-584949EF09F8}" type="slidenum">
              <a:rPr lang="en-US" smtClean="0"/>
              <a:pPr/>
              <a:t>30</a:t>
            </a:fld>
            <a:endParaRPr lang="en-US"/>
          </a:p>
        </p:txBody>
      </p:sp>
      <p:grpSp>
        <p:nvGrpSpPr>
          <p:cNvPr id="8" name="Group 7">
            <a:extLst>
              <a:ext uri="{FF2B5EF4-FFF2-40B4-BE49-F238E27FC236}">
                <a16:creationId xmlns:a16="http://schemas.microsoft.com/office/drawing/2014/main" id="{54333A97-9338-5C77-DF10-E0928D12E1A5}"/>
              </a:ext>
            </a:extLst>
          </p:cNvPr>
          <p:cNvGrpSpPr/>
          <p:nvPr/>
        </p:nvGrpSpPr>
        <p:grpSpPr>
          <a:xfrm>
            <a:off x="379561" y="4114800"/>
            <a:ext cx="767751" cy="473689"/>
            <a:chOff x="414068" y="4649637"/>
            <a:chExt cx="767751" cy="473689"/>
          </a:xfrm>
        </p:grpSpPr>
        <p:sp>
          <p:nvSpPr>
            <p:cNvPr id="5" name="Oval 4">
              <a:extLst>
                <a:ext uri="{FF2B5EF4-FFF2-40B4-BE49-F238E27FC236}">
                  <a16:creationId xmlns:a16="http://schemas.microsoft.com/office/drawing/2014/main" id="{EA785889-3916-B0C7-5F52-C8A7C44948C1}"/>
                </a:ext>
              </a:extLst>
            </p:cNvPr>
            <p:cNvSpPr/>
            <p:nvPr/>
          </p:nvSpPr>
          <p:spPr>
            <a:xfrm>
              <a:off x="414068" y="4649637"/>
              <a:ext cx="767751" cy="473689"/>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heckmark with solid fill">
              <a:extLst>
                <a:ext uri="{FF2B5EF4-FFF2-40B4-BE49-F238E27FC236}">
                  <a16:creationId xmlns:a16="http://schemas.microsoft.com/office/drawing/2014/main" id="{0B603676-8B0A-165A-5057-59D527F9DE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3464" y="4739451"/>
              <a:ext cx="241540" cy="241540"/>
            </a:xfrm>
            <a:prstGeom prst="rect">
              <a:avLst/>
            </a:prstGeom>
          </p:spPr>
        </p:pic>
      </p:grpSp>
    </p:spTree>
    <p:extLst>
      <p:ext uri="{BB962C8B-B14F-4D97-AF65-F5344CB8AC3E}">
        <p14:creationId xmlns:p14="http://schemas.microsoft.com/office/powerpoint/2010/main" val="4005525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AE21B-F57A-4457-BE3A-DC2394C5A696}"/>
              </a:ext>
            </a:extLst>
          </p:cNvPr>
          <p:cNvSpPr>
            <a:spLocks noGrp="1"/>
          </p:cNvSpPr>
          <p:nvPr>
            <p:ph type="title"/>
          </p:nvPr>
        </p:nvSpPr>
        <p:spPr/>
        <p:txBody>
          <a:bodyPr/>
          <a:lstStyle/>
          <a:p>
            <a:r>
              <a:rPr lang="en-US"/>
              <a:t>Medical Expense Deductions</a:t>
            </a:r>
          </a:p>
        </p:txBody>
      </p:sp>
      <p:sp>
        <p:nvSpPr>
          <p:cNvPr id="3" name="Content Placeholder 2">
            <a:extLst>
              <a:ext uri="{FF2B5EF4-FFF2-40B4-BE49-F238E27FC236}">
                <a16:creationId xmlns:a16="http://schemas.microsoft.com/office/drawing/2014/main" id="{22FF0F16-FE1A-4C0E-8A38-2D16DB95614E}"/>
              </a:ext>
            </a:extLst>
          </p:cNvPr>
          <p:cNvSpPr>
            <a:spLocks noGrp="1"/>
          </p:cNvSpPr>
          <p:nvPr>
            <p:ph idx="1"/>
          </p:nvPr>
        </p:nvSpPr>
        <p:spPr/>
        <p:txBody>
          <a:bodyPr/>
          <a:lstStyle/>
          <a:p>
            <a:r>
              <a:rPr lang="en-US" dirty="0"/>
              <a:t>A standard form must be used for claims that will result in increased benefit payments</a:t>
            </a:r>
          </a:p>
          <a:p>
            <a:r>
              <a:rPr lang="en-US" dirty="0"/>
              <a:t>Must provide all required information</a:t>
            </a:r>
          </a:p>
          <a:p>
            <a:r>
              <a:rPr lang="en-US" dirty="0"/>
              <a:t>Medical Expenses may be allowed prospectively if recurring and reasonably predictable </a:t>
            </a:r>
          </a:p>
          <a:p>
            <a:pPr lvl="1"/>
            <a:r>
              <a:rPr lang="en-US" sz="2200" dirty="0"/>
              <a:t>Deduct the estimated actual amount from the beginning of the reporting period in which the expenses began</a:t>
            </a:r>
          </a:p>
          <a:p>
            <a:pPr lvl="1"/>
            <a:r>
              <a:rPr lang="en-US" sz="2200" dirty="0"/>
              <a:t>Allow the annualized amount as a continuing medical expense (CME) from the beginning of the following calendar year</a:t>
            </a:r>
          </a:p>
          <a:p>
            <a:pPr marL="0" indent="0">
              <a:buNone/>
            </a:pPr>
            <a:endParaRPr lang="en-US" dirty="0"/>
          </a:p>
        </p:txBody>
      </p:sp>
      <p:sp>
        <p:nvSpPr>
          <p:cNvPr id="4" name="Slide Number Placeholder 3">
            <a:extLst>
              <a:ext uri="{FF2B5EF4-FFF2-40B4-BE49-F238E27FC236}">
                <a16:creationId xmlns:a16="http://schemas.microsoft.com/office/drawing/2014/main" id="{44856C22-748B-4E87-A0A1-EF93541E8B8B}"/>
              </a:ext>
            </a:extLst>
          </p:cNvPr>
          <p:cNvSpPr>
            <a:spLocks noGrp="1"/>
          </p:cNvSpPr>
          <p:nvPr>
            <p:ph type="sldNum" sz="quarter" idx="12"/>
          </p:nvPr>
        </p:nvSpPr>
        <p:spPr/>
        <p:txBody>
          <a:bodyPr/>
          <a:lstStyle/>
          <a:p>
            <a:fld id="{3FE40F6C-36E6-4965-9D21-698197C3108F}" type="slidenum">
              <a:rPr lang="en-US" smtClean="0"/>
              <a:pPr/>
              <a:t>31</a:t>
            </a:fld>
            <a:endParaRPr lang="en-US"/>
          </a:p>
        </p:txBody>
      </p:sp>
    </p:spTree>
    <p:extLst>
      <p:ext uri="{BB962C8B-B14F-4D97-AF65-F5344CB8AC3E}">
        <p14:creationId xmlns:p14="http://schemas.microsoft.com/office/powerpoint/2010/main" val="3063413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BCC03-DF36-4FDB-83CF-9011DD152E44}"/>
              </a:ext>
            </a:extLst>
          </p:cNvPr>
          <p:cNvSpPr>
            <a:spLocks noGrp="1"/>
          </p:cNvSpPr>
          <p:nvPr>
            <p:ph type="title"/>
          </p:nvPr>
        </p:nvSpPr>
        <p:spPr/>
        <p:txBody>
          <a:bodyPr/>
          <a:lstStyle/>
          <a:p>
            <a:r>
              <a:rPr lang="en-US"/>
              <a:t>Adjusting Award</a:t>
            </a:r>
          </a:p>
        </p:txBody>
      </p:sp>
      <p:sp>
        <p:nvSpPr>
          <p:cNvPr id="3" name="Content Placeholder 2">
            <a:extLst>
              <a:ext uri="{FF2B5EF4-FFF2-40B4-BE49-F238E27FC236}">
                <a16:creationId xmlns:a16="http://schemas.microsoft.com/office/drawing/2014/main" id="{6B589609-7281-429E-AF4F-D303499DB28C}"/>
              </a:ext>
            </a:extLst>
          </p:cNvPr>
          <p:cNvSpPr>
            <a:spLocks noGrp="1"/>
          </p:cNvSpPr>
          <p:nvPr>
            <p:ph idx="1"/>
          </p:nvPr>
        </p:nvSpPr>
        <p:spPr/>
        <p:txBody>
          <a:bodyPr/>
          <a:lstStyle/>
          <a:p>
            <a:r>
              <a:rPr lang="en-US" dirty="0"/>
              <a:t>If prospective medical expenses were allowed from the payment date of an original or new award or from the beginning of a reporting year then adjust for the initial year based on the amount of actual medical expenses paid during the year</a:t>
            </a:r>
          </a:p>
          <a:p>
            <a:r>
              <a:rPr lang="en-US" dirty="0"/>
              <a:t>If they were allowed from a date after the end of the initial year, adjust at the end of a calendar year based on the amount of actual medical expenses paid during that calendar year</a:t>
            </a:r>
          </a:p>
          <a:p>
            <a:pPr marL="0" indent="0">
              <a:buNone/>
            </a:pPr>
            <a:endParaRPr lang="en-US" dirty="0"/>
          </a:p>
        </p:txBody>
      </p:sp>
      <p:sp>
        <p:nvSpPr>
          <p:cNvPr id="4" name="Slide Number Placeholder 3">
            <a:extLst>
              <a:ext uri="{FF2B5EF4-FFF2-40B4-BE49-F238E27FC236}">
                <a16:creationId xmlns:a16="http://schemas.microsoft.com/office/drawing/2014/main" id="{BA660457-CB72-4249-9286-0A32A7561333}"/>
              </a:ext>
            </a:extLst>
          </p:cNvPr>
          <p:cNvSpPr>
            <a:spLocks noGrp="1"/>
          </p:cNvSpPr>
          <p:nvPr>
            <p:ph type="sldNum" sz="quarter" idx="12"/>
          </p:nvPr>
        </p:nvSpPr>
        <p:spPr/>
        <p:txBody>
          <a:bodyPr/>
          <a:lstStyle/>
          <a:p>
            <a:fld id="{3FE40F6C-36E6-4965-9D21-698197C3108F}" type="slidenum">
              <a:rPr lang="en-US" smtClean="0"/>
              <a:pPr/>
              <a:t>32</a:t>
            </a:fld>
            <a:endParaRPr lang="en-US"/>
          </a:p>
        </p:txBody>
      </p:sp>
    </p:spTree>
    <p:extLst>
      <p:ext uri="{BB962C8B-B14F-4D97-AF65-F5344CB8AC3E}">
        <p14:creationId xmlns:p14="http://schemas.microsoft.com/office/powerpoint/2010/main" val="2945367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EFBDE-1DC9-4814-AACC-6A0783D3CD16}"/>
              </a:ext>
            </a:extLst>
          </p:cNvPr>
          <p:cNvSpPr>
            <a:spLocks noGrp="1"/>
          </p:cNvSpPr>
          <p:nvPr>
            <p:ph type="title"/>
          </p:nvPr>
        </p:nvSpPr>
        <p:spPr/>
        <p:txBody>
          <a:bodyPr/>
          <a:lstStyle/>
          <a:p>
            <a:r>
              <a:rPr lang="en-US"/>
              <a:t>Medical Expense Reporting</a:t>
            </a:r>
          </a:p>
        </p:txBody>
      </p:sp>
      <p:sp>
        <p:nvSpPr>
          <p:cNvPr id="3" name="Content Placeholder 2">
            <a:extLst>
              <a:ext uri="{FF2B5EF4-FFF2-40B4-BE49-F238E27FC236}">
                <a16:creationId xmlns:a16="http://schemas.microsoft.com/office/drawing/2014/main" id="{11BEC5D8-5023-4C27-A6B8-6B34BE5CDE9D}"/>
              </a:ext>
            </a:extLst>
          </p:cNvPr>
          <p:cNvSpPr>
            <a:spLocks noGrp="1"/>
          </p:cNvSpPr>
          <p:nvPr>
            <p:ph idx="1"/>
          </p:nvPr>
        </p:nvSpPr>
        <p:spPr/>
        <p:txBody>
          <a:bodyPr/>
          <a:lstStyle/>
          <a:p>
            <a:r>
              <a:rPr lang="en-US" dirty="0"/>
              <a:t>Medical expense reporting generally coincides with the calendar year</a:t>
            </a:r>
          </a:p>
          <a:p>
            <a:r>
              <a:rPr lang="en-US" dirty="0"/>
              <a:t>Initial year for a pension award extends from the date of the award (or date of the Veteran’s death) to 12 months after the payment date</a:t>
            </a:r>
          </a:p>
          <a:p>
            <a:r>
              <a:rPr lang="en-US" dirty="0"/>
              <a:t>The first calendar year is from the first of the year after entitlement to the end of the calendar year</a:t>
            </a:r>
          </a:p>
        </p:txBody>
      </p:sp>
      <p:sp>
        <p:nvSpPr>
          <p:cNvPr id="4" name="Slide Number Placeholder 3">
            <a:extLst>
              <a:ext uri="{FF2B5EF4-FFF2-40B4-BE49-F238E27FC236}">
                <a16:creationId xmlns:a16="http://schemas.microsoft.com/office/drawing/2014/main" id="{FDCD5228-3DE5-452D-A7F4-2D0EFB970913}"/>
              </a:ext>
            </a:extLst>
          </p:cNvPr>
          <p:cNvSpPr>
            <a:spLocks noGrp="1"/>
          </p:cNvSpPr>
          <p:nvPr>
            <p:ph type="sldNum" sz="quarter" idx="12"/>
          </p:nvPr>
        </p:nvSpPr>
        <p:spPr/>
        <p:txBody>
          <a:bodyPr/>
          <a:lstStyle/>
          <a:p>
            <a:fld id="{3FE40F6C-36E6-4965-9D21-698197C3108F}" type="slidenum">
              <a:rPr lang="en-US" smtClean="0"/>
              <a:pPr/>
              <a:t>33</a:t>
            </a:fld>
            <a:endParaRPr lang="en-US"/>
          </a:p>
        </p:txBody>
      </p:sp>
    </p:spTree>
    <p:extLst>
      <p:ext uri="{BB962C8B-B14F-4D97-AF65-F5344CB8AC3E}">
        <p14:creationId xmlns:p14="http://schemas.microsoft.com/office/powerpoint/2010/main" val="490237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A4C1E-3B6F-4426-99A8-095F8612BC25}"/>
              </a:ext>
            </a:extLst>
          </p:cNvPr>
          <p:cNvSpPr>
            <a:spLocks noGrp="1"/>
          </p:cNvSpPr>
          <p:nvPr>
            <p:ph type="title"/>
          </p:nvPr>
        </p:nvSpPr>
        <p:spPr/>
        <p:txBody>
          <a:bodyPr/>
          <a:lstStyle/>
          <a:p>
            <a:r>
              <a:rPr lang="en-US"/>
              <a:t>Overlapping Periods</a:t>
            </a:r>
          </a:p>
        </p:txBody>
      </p:sp>
      <p:sp>
        <p:nvSpPr>
          <p:cNvPr id="3" name="Content Placeholder 2">
            <a:extLst>
              <a:ext uri="{FF2B5EF4-FFF2-40B4-BE49-F238E27FC236}">
                <a16:creationId xmlns:a16="http://schemas.microsoft.com/office/drawing/2014/main" id="{E97A61CA-2261-4352-B258-A94D5C8E2586}"/>
              </a:ext>
            </a:extLst>
          </p:cNvPr>
          <p:cNvSpPr>
            <a:spLocks noGrp="1"/>
          </p:cNvSpPr>
          <p:nvPr>
            <p:ph idx="1"/>
          </p:nvPr>
        </p:nvSpPr>
        <p:spPr/>
        <p:txBody>
          <a:bodyPr/>
          <a:lstStyle/>
          <a:p>
            <a:r>
              <a:rPr lang="en-US" dirty="0"/>
              <a:t>Overlapping periods are when the initial year overlaps the first calendar year</a:t>
            </a:r>
          </a:p>
          <a:p>
            <a:r>
              <a:rPr lang="en-US" dirty="0"/>
              <a:t>If an overlapping period is involved:</a:t>
            </a:r>
          </a:p>
          <a:p>
            <a:pPr lvl="1">
              <a:buFont typeface="Calibri" panose="020F0502020204030204" pitchFamily="34" charset="0"/>
              <a:buChar char="‐"/>
            </a:pPr>
            <a:r>
              <a:rPr lang="en-US" sz="2200" dirty="0"/>
              <a:t>calculate medical expenses for each reporting period separately, and </a:t>
            </a:r>
          </a:p>
          <a:p>
            <a:pPr lvl="1">
              <a:buFont typeface="Calibri" panose="020F0502020204030204" pitchFamily="34" charset="0"/>
              <a:buChar char="‐"/>
            </a:pPr>
            <a:r>
              <a:rPr lang="en-US" sz="2200" dirty="0"/>
              <a:t>allow the greater amount of medical expenses during the overlap</a:t>
            </a:r>
          </a:p>
          <a:p>
            <a:pPr marL="0" indent="0">
              <a:buNone/>
            </a:pPr>
            <a:endParaRPr lang="en-US" dirty="0"/>
          </a:p>
        </p:txBody>
      </p:sp>
      <p:sp>
        <p:nvSpPr>
          <p:cNvPr id="4" name="Slide Number Placeholder 3">
            <a:extLst>
              <a:ext uri="{FF2B5EF4-FFF2-40B4-BE49-F238E27FC236}">
                <a16:creationId xmlns:a16="http://schemas.microsoft.com/office/drawing/2014/main" id="{DACA4DDA-817E-4382-9FA0-5A64C7A3C750}"/>
              </a:ext>
            </a:extLst>
          </p:cNvPr>
          <p:cNvSpPr>
            <a:spLocks noGrp="1"/>
          </p:cNvSpPr>
          <p:nvPr>
            <p:ph type="sldNum" sz="quarter" idx="12"/>
          </p:nvPr>
        </p:nvSpPr>
        <p:spPr/>
        <p:txBody>
          <a:bodyPr/>
          <a:lstStyle/>
          <a:p>
            <a:fld id="{3FE40F6C-36E6-4965-9D21-698197C3108F}" type="slidenum">
              <a:rPr lang="en-US" smtClean="0"/>
              <a:pPr/>
              <a:t>34</a:t>
            </a:fld>
            <a:endParaRPr lang="en-US"/>
          </a:p>
        </p:txBody>
      </p:sp>
    </p:spTree>
    <p:extLst>
      <p:ext uri="{BB962C8B-B14F-4D97-AF65-F5344CB8AC3E}">
        <p14:creationId xmlns:p14="http://schemas.microsoft.com/office/powerpoint/2010/main" val="3970088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A184-2472-434D-876D-8818EE4C2E9E}"/>
              </a:ext>
            </a:extLst>
          </p:cNvPr>
          <p:cNvSpPr>
            <a:spLocks noGrp="1"/>
          </p:cNvSpPr>
          <p:nvPr>
            <p:ph type="title"/>
          </p:nvPr>
        </p:nvSpPr>
        <p:spPr/>
        <p:txBody>
          <a:bodyPr/>
          <a:lstStyle/>
          <a:p>
            <a:r>
              <a:rPr lang="en-US" dirty="0"/>
              <a:t>Overlapping Periods</a:t>
            </a:r>
          </a:p>
        </p:txBody>
      </p:sp>
      <p:sp>
        <p:nvSpPr>
          <p:cNvPr id="3" name="Content Placeholder 2">
            <a:extLst>
              <a:ext uri="{FF2B5EF4-FFF2-40B4-BE49-F238E27FC236}">
                <a16:creationId xmlns:a16="http://schemas.microsoft.com/office/drawing/2014/main" id="{5076A619-043A-4489-9B8E-5FEAF75090EA}"/>
              </a:ext>
            </a:extLst>
          </p:cNvPr>
          <p:cNvSpPr>
            <a:spLocks noGrp="1"/>
          </p:cNvSpPr>
          <p:nvPr>
            <p:ph idx="1"/>
          </p:nvPr>
        </p:nvSpPr>
        <p:spPr/>
        <p:txBody>
          <a:bodyPr>
            <a:normAutofit/>
          </a:bodyPr>
          <a:lstStyle/>
          <a:p>
            <a:r>
              <a:rPr lang="en-US" dirty="0"/>
              <a:t>Overlapping periods occur when the initial year overlaps the first calendar year.	</a:t>
            </a:r>
          </a:p>
          <a:p>
            <a:r>
              <a:rPr lang="en-US" dirty="0"/>
              <a:t>If an overlapping period is involved</a:t>
            </a:r>
          </a:p>
          <a:p>
            <a:pPr lvl="1"/>
            <a:r>
              <a:rPr lang="en-US" sz="2200" dirty="0"/>
              <a:t>calculate medical expenses for each reporting period separately, and</a:t>
            </a:r>
          </a:p>
          <a:p>
            <a:pPr lvl="1"/>
            <a:r>
              <a:rPr lang="en-US" sz="2200" dirty="0"/>
              <a:t>allow the greater amount of medical expenses during the overlap, subject to 38 CFR 3.31.</a:t>
            </a:r>
          </a:p>
          <a:p>
            <a:r>
              <a:rPr lang="en-US" dirty="0"/>
              <a:t>Apply this same procedure where overlapping medical expense counting periods result from processing an original or new award.</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00F60E16-EB98-4629-832E-2FF1F21D0EA7}"/>
              </a:ext>
            </a:extLst>
          </p:cNvPr>
          <p:cNvSpPr>
            <a:spLocks noGrp="1"/>
          </p:cNvSpPr>
          <p:nvPr>
            <p:ph type="sldNum" sz="quarter" idx="12"/>
          </p:nvPr>
        </p:nvSpPr>
        <p:spPr/>
        <p:txBody>
          <a:bodyPr/>
          <a:lstStyle/>
          <a:p>
            <a:fld id="{3FE40F6C-36E6-4965-9D21-698197C3108F}" type="slidenum">
              <a:rPr lang="en-US" smtClean="0"/>
              <a:pPr/>
              <a:t>35</a:t>
            </a:fld>
            <a:endParaRPr lang="en-US"/>
          </a:p>
        </p:txBody>
      </p:sp>
    </p:spTree>
    <p:extLst>
      <p:ext uri="{BB962C8B-B14F-4D97-AF65-F5344CB8AC3E}">
        <p14:creationId xmlns:p14="http://schemas.microsoft.com/office/powerpoint/2010/main" val="574610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2E5A4-994E-4CA5-9F74-A65829D45957}"/>
              </a:ext>
            </a:extLst>
          </p:cNvPr>
          <p:cNvSpPr>
            <a:spLocks noGrp="1"/>
          </p:cNvSpPr>
          <p:nvPr>
            <p:ph type="title"/>
          </p:nvPr>
        </p:nvSpPr>
        <p:spPr/>
        <p:txBody>
          <a:bodyPr/>
          <a:lstStyle/>
          <a:p>
            <a:r>
              <a:rPr lang="en-US" dirty="0"/>
              <a:t>A, B and C Periods Part 1</a:t>
            </a:r>
          </a:p>
        </p:txBody>
      </p:sp>
      <p:sp>
        <p:nvSpPr>
          <p:cNvPr id="3" name="Content Placeholder 2">
            <a:extLst>
              <a:ext uri="{FF2B5EF4-FFF2-40B4-BE49-F238E27FC236}">
                <a16:creationId xmlns:a16="http://schemas.microsoft.com/office/drawing/2014/main" id="{2B8E58AB-C0B4-4999-A2BE-AB1A5DE49B1C}"/>
              </a:ext>
            </a:extLst>
          </p:cNvPr>
          <p:cNvSpPr>
            <a:spLocks noGrp="1"/>
          </p:cNvSpPr>
          <p:nvPr>
            <p:ph idx="1"/>
          </p:nvPr>
        </p:nvSpPr>
        <p:spPr/>
        <p:txBody>
          <a:bodyPr/>
          <a:lstStyle/>
          <a:p>
            <a:r>
              <a:rPr lang="en-US" dirty="0"/>
              <a:t>Initial and calendar year can be separated into three periods - A, B and C periods</a:t>
            </a:r>
          </a:p>
          <a:p>
            <a:r>
              <a:rPr lang="en-US" dirty="0"/>
              <a:t>Example - Veteran is entitled to Pension benefits effective July 7, 2019</a:t>
            </a:r>
          </a:p>
          <a:p>
            <a:pPr lvl="1"/>
            <a:r>
              <a:rPr lang="en-US" dirty="0"/>
              <a:t>A period - July 7, 2019 - December 31, 2019</a:t>
            </a:r>
          </a:p>
          <a:p>
            <a:pPr lvl="1"/>
            <a:r>
              <a:rPr lang="en-US" dirty="0"/>
              <a:t>B period - January 1, 2020 - July 31, 2020</a:t>
            </a:r>
          </a:p>
          <a:p>
            <a:pPr lvl="1"/>
            <a:r>
              <a:rPr lang="en-US" dirty="0"/>
              <a:t>C period - August 1, 2020 - December 31, 2020</a:t>
            </a:r>
          </a:p>
          <a:p>
            <a:pPr marL="0" indent="0">
              <a:buNone/>
            </a:pPr>
            <a:r>
              <a:rPr lang="en-US" dirty="0"/>
              <a:t>Overlapping period is January 1, 2020 - July 31, 2020</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481F152-70FF-4ECA-B965-0850B36EECE3}"/>
              </a:ext>
            </a:extLst>
          </p:cNvPr>
          <p:cNvSpPr>
            <a:spLocks noGrp="1"/>
          </p:cNvSpPr>
          <p:nvPr>
            <p:ph type="sldNum" sz="quarter" idx="12"/>
          </p:nvPr>
        </p:nvSpPr>
        <p:spPr/>
        <p:txBody>
          <a:bodyPr/>
          <a:lstStyle/>
          <a:p>
            <a:fld id="{3FE40F6C-36E6-4965-9D21-698197C3108F}" type="slidenum">
              <a:rPr lang="en-US" smtClean="0"/>
              <a:pPr/>
              <a:t>36</a:t>
            </a:fld>
            <a:endParaRPr lang="en-US"/>
          </a:p>
        </p:txBody>
      </p:sp>
    </p:spTree>
    <p:extLst>
      <p:ext uri="{BB962C8B-B14F-4D97-AF65-F5344CB8AC3E}">
        <p14:creationId xmlns:p14="http://schemas.microsoft.com/office/powerpoint/2010/main" val="2525408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B718F-F769-4EF6-B0E5-591DE6EC090E}"/>
              </a:ext>
            </a:extLst>
          </p:cNvPr>
          <p:cNvSpPr>
            <a:spLocks noGrp="1"/>
          </p:cNvSpPr>
          <p:nvPr>
            <p:ph type="title"/>
          </p:nvPr>
        </p:nvSpPr>
        <p:spPr/>
        <p:txBody>
          <a:bodyPr/>
          <a:lstStyle/>
          <a:p>
            <a:r>
              <a:rPr lang="en-US" dirty="0"/>
              <a:t>A, B and C Periods Part 2</a:t>
            </a:r>
          </a:p>
        </p:txBody>
      </p:sp>
      <p:sp>
        <p:nvSpPr>
          <p:cNvPr id="3" name="Content Placeholder 2">
            <a:extLst>
              <a:ext uri="{FF2B5EF4-FFF2-40B4-BE49-F238E27FC236}">
                <a16:creationId xmlns:a16="http://schemas.microsoft.com/office/drawing/2014/main" id="{F7588A02-AF5F-4AA4-B8E9-9596AB0FC1E4}"/>
              </a:ext>
            </a:extLst>
          </p:cNvPr>
          <p:cNvSpPr>
            <a:spLocks noGrp="1"/>
          </p:cNvSpPr>
          <p:nvPr>
            <p:ph idx="1"/>
          </p:nvPr>
        </p:nvSpPr>
        <p:spPr/>
        <p:txBody>
          <a:bodyPr>
            <a:normAutofit/>
          </a:bodyPr>
          <a:lstStyle/>
          <a:p>
            <a:pPr marL="0" indent="0">
              <a:buNone/>
            </a:pPr>
            <a:r>
              <a:rPr lang="en-US" dirty="0"/>
              <a:t>A surviving spouse applied for pension benefits on July 6, 2020.  The Veteran passed away on August 24, 2019. The application was processed, and survivors pension benefits were awarded. </a:t>
            </a:r>
          </a:p>
          <a:p>
            <a:pPr marL="0" indent="0">
              <a:buNone/>
            </a:pPr>
            <a:endParaRPr lang="en-US" dirty="0"/>
          </a:p>
          <a:p>
            <a:r>
              <a:rPr lang="en-US" dirty="0"/>
              <a:t>The A, B and C periods are below:</a:t>
            </a:r>
          </a:p>
          <a:p>
            <a:pPr lvl="1"/>
            <a:r>
              <a:rPr lang="en-US" dirty="0"/>
              <a:t>A - August 24, 2019 - December 31, 2019</a:t>
            </a:r>
          </a:p>
          <a:p>
            <a:pPr lvl="1"/>
            <a:r>
              <a:rPr lang="en-US" dirty="0"/>
              <a:t>B - January 1, 2020 - August 31, 2020</a:t>
            </a:r>
          </a:p>
          <a:p>
            <a:pPr lvl="1"/>
            <a:r>
              <a:rPr lang="en-US" dirty="0"/>
              <a:t>C - September 1, 2020 - December 31, 2020</a:t>
            </a:r>
          </a:p>
          <a:p>
            <a:pPr marL="0" indent="0">
              <a:buNone/>
            </a:pPr>
            <a:endParaRPr lang="en-US" dirty="0"/>
          </a:p>
        </p:txBody>
      </p:sp>
      <p:sp>
        <p:nvSpPr>
          <p:cNvPr id="4" name="Slide Number Placeholder 3">
            <a:extLst>
              <a:ext uri="{FF2B5EF4-FFF2-40B4-BE49-F238E27FC236}">
                <a16:creationId xmlns:a16="http://schemas.microsoft.com/office/drawing/2014/main" id="{B018AB30-E5CF-47FC-A699-3A1DBC388D33}"/>
              </a:ext>
            </a:extLst>
          </p:cNvPr>
          <p:cNvSpPr>
            <a:spLocks noGrp="1"/>
          </p:cNvSpPr>
          <p:nvPr>
            <p:ph type="sldNum" sz="quarter" idx="12"/>
          </p:nvPr>
        </p:nvSpPr>
        <p:spPr/>
        <p:txBody>
          <a:bodyPr/>
          <a:lstStyle/>
          <a:p>
            <a:fld id="{3FE40F6C-36E6-4965-9D21-698197C3108F}" type="slidenum">
              <a:rPr lang="en-US" smtClean="0"/>
              <a:pPr/>
              <a:t>37</a:t>
            </a:fld>
            <a:endParaRPr lang="en-US"/>
          </a:p>
        </p:txBody>
      </p:sp>
    </p:spTree>
    <p:extLst>
      <p:ext uri="{BB962C8B-B14F-4D97-AF65-F5344CB8AC3E}">
        <p14:creationId xmlns:p14="http://schemas.microsoft.com/office/powerpoint/2010/main" val="2229201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8F1F-8200-4254-B40A-25EEE3026A7D}"/>
              </a:ext>
            </a:extLst>
          </p:cNvPr>
          <p:cNvSpPr>
            <a:spLocks noGrp="1"/>
          </p:cNvSpPr>
          <p:nvPr>
            <p:ph type="title"/>
          </p:nvPr>
        </p:nvSpPr>
        <p:spPr/>
        <p:txBody>
          <a:bodyPr/>
          <a:lstStyle/>
          <a:p>
            <a:r>
              <a:rPr lang="en-US"/>
              <a:t>Counting the A, B and C Periods</a:t>
            </a:r>
          </a:p>
        </p:txBody>
      </p:sp>
      <p:sp>
        <p:nvSpPr>
          <p:cNvPr id="3" name="Content Placeholder 2">
            <a:extLst>
              <a:ext uri="{FF2B5EF4-FFF2-40B4-BE49-F238E27FC236}">
                <a16:creationId xmlns:a16="http://schemas.microsoft.com/office/drawing/2014/main" id="{6A0A036C-FA64-4E7C-AD0B-1F312314DAFF}"/>
              </a:ext>
            </a:extLst>
          </p:cNvPr>
          <p:cNvSpPr>
            <a:spLocks noGrp="1"/>
          </p:cNvSpPr>
          <p:nvPr>
            <p:ph idx="1"/>
          </p:nvPr>
        </p:nvSpPr>
        <p:spPr/>
        <p:txBody>
          <a:bodyPr/>
          <a:lstStyle/>
          <a:p>
            <a:r>
              <a:rPr lang="en-US"/>
              <a:t>A - August 24, 2019 - December 31, 2019</a:t>
            </a:r>
          </a:p>
          <a:p>
            <a:pPr lvl="1"/>
            <a:r>
              <a:rPr lang="en-US"/>
              <a:t>$500</a:t>
            </a:r>
          </a:p>
          <a:p>
            <a:r>
              <a:rPr lang="en-US"/>
              <a:t>B - January 1, 2020- August 31, 2020</a:t>
            </a:r>
          </a:p>
          <a:p>
            <a:pPr lvl="1"/>
            <a:r>
              <a:rPr lang="en-US"/>
              <a:t>$1,000</a:t>
            </a:r>
          </a:p>
          <a:p>
            <a:r>
              <a:rPr lang="en-US"/>
              <a:t>C - September 1, 2020- December 31, 2020</a:t>
            </a:r>
          </a:p>
          <a:p>
            <a:pPr lvl="1"/>
            <a:r>
              <a:rPr lang="en-US"/>
              <a:t>$700</a:t>
            </a:r>
          </a:p>
          <a:p>
            <a:pPr marL="457200" lvl="1" indent="0">
              <a:buNone/>
            </a:pPr>
            <a:endParaRPr lang="en-US"/>
          </a:p>
          <a:p>
            <a:r>
              <a:rPr lang="en-US"/>
              <a:t>Count $1,500 - from the effective date of the award</a:t>
            </a:r>
          </a:p>
          <a:p>
            <a:r>
              <a:rPr lang="en-US"/>
              <a:t>Count $1,700 - from February 1, 2020, because Omnibus applies</a:t>
            </a:r>
          </a:p>
          <a:p>
            <a:pPr marL="0" indent="0">
              <a:buNone/>
            </a:pPr>
            <a:endParaRPr lang="en-US"/>
          </a:p>
        </p:txBody>
      </p:sp>
      <p:sp>
        <p:nvSpPr>
          <p:cNvPr id="4" name="Slide Number Placeholder 3">
            <a:extLst>
              <a:ext uri="{FF2B5EF4-FFF2-40B4-BE49-F238E27FC236}">
                <a16:creationId xmlns:a16="http://schemas.microsoft.com/office/drawing/2014/main" id="{A3C0F288-9FDD-47DD-98D5-A10EDADE20A7}"/>
              </a:ext>
            </a:extLst>
          </p:cNvPr>
          <p:cNvSpPr>
            <a:spLocks noGrp="1"/>
          </p:cNvSpPr>
          <p:nvPr>
            <p:ph type="sldNum" sz="quarter" idx="12"/>
          </p:nvPr>
        </p:nvSpPr>
        <p:spPr/>
        <p:txBody>
          <a:bodyPr/>
          <a:lstStyle/>
          <a:p>
            <a:fld id="{3FE40F6C-36E6-4965-9D21-698197C3108F}" type="slidenum">
              <a:rPr lang="en-US" smtClean="0"/>
              <a:pPr/>
              <a:t>38</a:t>
            </a:fld>
            <a:endParaRPr lang="en-US"/>
          </a:p>
        </p:txBody>
      </p:sp>
    </p:spTree>
    <p:extLst>
      <p:ext uri="{BB962C8B-B14F-4D97-AF65-F5344CB8AC3E}">
        <p14:creationId xmlns:p14="http://schemas.microsoft.com/office/powerpoint/2010/main" val="2420784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554C3-8E47-4BBD-AA31-7B9ACC11BFC6}"/>
              </a:ext>
            </a:extLst>
          </p:cNvPr>
          <p:cNvSpPr>
            <a:spLocks noGrp="1"/>
          </p:cNvSpPr>
          <p:nvPr>
            <p:ph type="title"/>
          </p:nvPr>
        </p:nvSpPr>
        <p:spPr/>
        <p:txBody>
          <a:bodyPr/>
          <a:lstStyle/>
          <a:p>
            <a:r>
              <a:rPr lang="en-US"/>
              <a:t>Medical Expense Reporting</a:t>
            </a:r>
          </a:p>
        </p:txBody>
      </p:sp>
      <p:sp>
        <p:nvSpPr>
          <p:cNvPr id="3" name="Content Placeholder 2">
            <a:extLst>
              <a:ext uri="{FF2B5EF4-FFF2-40B4-BE49-F238E27FC236}">
                <a16:creationId xmlns:a16="http://schemas.microsoft.com/office/drawing/2014/main" id="{C86F43E6-EAB3-42C3-BAA4-017ACA79B945}"/>
              </a:ext>
            </a:extLst>
          </p:cNvPr>
          <p:cNvSpPr>
            <a:spLocks noGrp="1"/>
          </p:cNvSpPr>
          <p:nvPr>
            <p:ph idx="1"/>
          </p:nvPr>
        </p:nvSpPr>
        <p:spPr/>
        <p:txBody>
          <a:bodyPr/>
          <a:lstStyle/>
          <a:p>
            <a:r>
              <a:rPr lang="en-US"/>
              <a:t>For a claimant’s initial year, the claimant has through the end of the calendar year that follows the end of the initial calendar year to submit medical expenses</a:t>
            </a:r>
          </a:p>
          <a:p>
            <a:pPr marL="0" indent="0">
              <a:buNone/>
            </a:pPr>
            <a:endParaRPr lang="en-US"/>
          </a:p>
          <a:p>
            <a:r>
              <a:rPr lang="en-US"/>
              <a:t>Example- Entitlement began August 24, 2019</a:t>
            </a:r>
          </a:p>
          <a:p>
            <a:pPr lvl="1"/>
            <a:r>
              <a:rPr lang="en-US"/>
              <a:t>Claimant has until December 31, 2021, to submit medical expenses </a:t>
            </a:r>
          </a:p>
          <a:p>
            <a:r>
              <a:rPr lang="en-US"/>
              <a:t>Claimant has until the end of the calendar year that follows any given calendar year</a:t>
            </a:r>
          </a:p>
          <a:p>
            <a:pPr marL="0" indent="0">
              <a:buNone/>
            </a:pPr>
            <a:endParaRPr lang="en-US"/>
          </a:p>
        </p:txBody>
      </p:sp>
      <p:sp>
        <p:nvSpPr>
          <p:cNvPr id="4" name="Slide Number Placeholder 3">
            <a:extLst>
              <a:ext uri="{FF2B5EF4-FFF2-40B4-BE49-F238E27FC236}">
                <a16:creationId xmlns:a16="http://schemas.microsoft.com/office/drawing/2014/main" id="{05B40F5F-FEA6-463F-B3DD-78DE82B121AC}"/>
              </a:ext>
            </a:extLst>
          </p:cNvPr>
          <p:cNvSpPr>
            <a:spLocks noGrp="1"/>
          </p:cNvSpPr>
          <p:nvPr>
            <p:ph type="sldNum" sz="quarter" idx="12"/>
          </p:nvPr>
        </p:nvSpPr>
        <p:spPr/>
        <p:txBody>
          <a:bodyPr/>
          <a:lstStyle/>
          <a:p>
            <a:fld id="{3FE40F6C-36E6-4965-9D21-698197C3108F}" type="slidenum">
              <a:rPr lang="en-US" smtClean="0"/>
              <a:pPr/>
              <a:t>39</a:t>
            </a:fld>
            <a:endParaRPr lang="en-US"/>
          </a:p>
        </p:txBody>
      </p:sp>
    </p:spTree>
    <p:extLst>
      <p:ext uri="{BB962C8B-B14F-4D97-AF65-F5344CB8AC3E}">
        <p14:creationId xmlns:p14="http://schemas.microsoft.com/office/powerpoint/2010/main" val="198983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C5E94-0198-4AE7-A093-C56545EF3866}"/>
              </a:ext>
            </a:extLst>
          </p:cNvPr>
          <p:cNvSpPr>
            <a:spLocks noGrp="1"/>
          </p:cNvSpPr>
          <p:nvPr>
            <p:ph type="title"/>
          </p:nvPr>
        </p:nvSpPr>
        <p:spPr/>
        <p:txBody>
          <a:bodyPr/>
          <a:lstStyle/>
          <a:p>
            <a:r>
              <a:rPr lang="en-US" dirty="0"/>
              <a:t>Unreimbursed Medical Expenses (UMEs)</a:t>
            </a:r>
          </a:p>
        </p:txBody>
      </p:sp>
      <p:sp>
        <p:nvSpPr>
          <p:cNvPr id="3" name="Content Placeholder 2">
            <a:extLst>
              <a:ext uri="{FF2B5EF4-FFF2-40B4-BE49-F238E27FC236}">
                <a16:creationId xmlns:a16="http://schemas.microsoft.com/office/drawing/2014/main" id="{8B1353EC-D2C8-4D3A-A098-D553F3BB883F}"/>
              </a:ext>
            </a:extLst>
          </p:cNvPr>
          <p:cNvSpPr>
            <a:spLocks noGrp="1"/>
          </p:cNvSpPr>
          <p:nvPr>
            <p:ph idx="1"/>
          </p:nvPr>
        </p:nvSpPr>
        <p:spPr/>
        <p:txBody>
          <a:bodyPr>
            <a:normAutofit/>
          </a:bodyPr>
          <a:lstStyle/>
          <a:p>
            <a:r>
              <a:rPr lang="en-US" dirty="0">
                <a:solidFill>
                  <a:srgbClr val="1F4A7E"/>
                </a:solidFill>
                <a:effectLst/>
                <a:ea typeface="Times New Roman" panose="02020603050405020304" pitchFamily="18" charset="0"/>
              </a:rPr>
              <a:t>UMEs are paid by a claimant (or claimant’s dependent(s) for VA purposes) and may be used to reduce the claimant's countable income.</a:t>
            </a:r>
            <a:endParaRPr lang="en-US" dirty="0">
              <a:effectLst/>
              <a:ea typeface="Times New Roman" panose="02020603050405020304" pitchFamily="18" charset="0"/>
            </a:endParaRPr>
          </a:p>
        </p:txBody>
      </p:sp>
      <p:sp>
        <p:nvSpPr>
          <p:cNvPr id="4" name="Slide Number Placeholder 3">
            <a:extLst>
              <a:ext uri="{FF2B5EF4-FFF2-40B4-BE49-F238E27FC236}">
                <a16:creationId xmlns:a16="http://schemas.microsoft.com/office/drawing/2014/main" id="{010A08E5-3E44-4C2C-B6C7-86D757E666A1}"/>
              </a:ext>
            </a:extLst>
          </p:cNvPr>
          <p:cNvSpPr>
            <a:spLocks noGrp="1"/>
          </p:cNvSpPr>
          <p:nvPr>
            <p:ph type="sldNum" sz="quarter" idx="12"/>
          </p:nvPr>
        </p:nvSpPr>
        <p:spPr/>
        <p:txBody>
          <a:bodyPr/>
          <a:lstStyle/>
          <a:p>
            <a:fld id="{3FE40F6C-36E6-4965-9D21-698197C3108F}" type="slidenum">
              <a:rPr lang="en-US" smtClean="0"/>
              <a:pPr/>
              <a:t>4</a:t>
            </a:fld>
            <a:endParaRPr lang="en-US"/>
          </a:p>
        </p:txBody>
      </p:sp>
    </p:spTree>
    <p:extLst>
      <p:ext uri="{BB962C8B-B14F-4D97-AF65-F5344CB8AC3E}">
        <p14:creationId xmlns:p14="http://schemas.microsoft.com/office/powerpoint/2010/main" val="26127441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B4271-DAC6-455E-B03C-25FC25D603FD}"/>
              </a:ext>
            </a:extLst>
          </p:cNvPr>
          <p:cNvSpPr>
            <a:spLocks noGrp="1"/>
          </p:cNvSpPr>
          <p:nvPr>
            <p:ph type="title"/>
          </p:nvPr>
        </p:nvSpPr>
        <p:spPr/>
        <p:txBody>
          <a:bodyPr/>
          <a:lstStyle/>
          <a:p>
            <a:r>
              <a:rPr lang="en-US"/>
              <a:t>Reconsidering Excess Income Claims</a:t>
            </a:r>
          </a:p>
        </p:txBody>
      </p:sp>
      <p:sp>
        <p:nvSpPr>
          <p:cNvPr id="3" name="Content Placeholder 2">
            <a:extLst>
              <a:ext uri="{FF2B5EF4-FFF2-40B4-BE49-F238E27FC236}">
                <a16:creationId xmlns:a16="http://schemas.microsoft.com/office/drawing/2014/main" id="{93A35E0C-ACEE-4472-AE70-8998BB764655}"/>
              </a:ext>
            </a:extLst>
          </p:cNvPr>
          <p:cNvSpPr>
            <a:spLocks noGrp="1"/>
          </p:cNvSpPr>
          <p:nvPr>
            <p:ph idx="1"/>
          </p:nvPr>
        </p:nvSpPr>
        <p:spPr/>
        <p:txBody>
          <a:bodyPr/>
          <a:lstStyle/>
          <a:p>
            <a:r>
              <a:rPr lang="en-US"/>
              <a:t>Calculate IVAP based on income and expenses  projected from the effective date of the award to the date that is 12 months from the first of the month after the effective date if the basis for reconsidering the claim is anticipated payment of prospective medical expenses</a:t>
            </a:r>
          </a:p>
          <a:p>
            <a:r>
              <a:rPr lang="en-US"/>
              <a:t>If medical expenses were paid after the effective date of the award, then adjust the IVAP 12 months from the payment date of the award or from February of the next calendar year</a:t>
            </a:r>
          </a:p>
          <a:p>
            <a:endParaRPr lang="en-US"/>
          </a:p>
        </p:txBody>
      </p:sp>
      <p:sp>
        <p:nvSpPr>
          <p:cNvPr id="4" name="Slide Number Placeholder 3">
            <a:extLst>
              <a:ext uri="{FF2B5EF4-FFF2-40B4-BE49-F238E27FC236}">
                <a16:creationId xmlns:a16="http://schemas.microsoft.com/office/drawing/2014/main" id="{5D58C794-1AFE-4B15-B48F-2B7EAA88AC25}"/>
              </a:ext>
            </a:extLst>
          </p:cNvPr>
          <p:cNvSpPr>
            <a:spLocks noGrp="1"/>
          </p:cNvSpPr>
          <p:nvPr>
            <p:ph type="sldNum" sz="quarter" idx="12"/>
          </p:nvPr>
        </p:nvSpPr>
        <p:spPr/>
        <p:txBody>
          <a:bodyPr/>
          <a:lstStyle/>
          <a:p>
            <a:fld id="{3FE40F6C-36E6-4965-9D21-698197C3108F}" type="slidenum">
              <a:rPr lang="en-US" smtClean="0"/>
              <a:pPr/>
              <a:t>40</a:t>
            </a:fld>
            <a:endParaRPr lang="en-US"/>
          </a:p>
        </p:txBody>
      </p:sp>
    </p:spTree>
    <p:extLst>
      <p:ext uri="{BB962C8B-B14F-4D97-AF65-F5344CB8AC3E}">
        <p14:creationId xmlns:p14="http://schemas.microsoft.com/office/powerpoint/2010/main" val="3872427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0F80-F1E0-46A0-8CDB-0A9B34F371A6}"/>
              </a:ext>
            </a:extLst>
          </p:cNvPr>
          <p:cNvSpPr>
            <a:spLocks noGrp="1"/>
          </p:cNvSpPr>
          <p:nvPr>
            <p:ph type="title"/>
          </p:nvPr>
        </p:nvSpPr>
        <p:spPr/>
        <p:txBody>
          <a:bodyPr/>
          <a:lstStyle/>
          <a:p>
            <a:r>
              <a:rPr lang="en-US"/>
              <a:t>Adjusting Awards for a Reduction in CMEs</a:t>
            </a:r>
          </a:p>
        </p:txBody>
      </p:sp>
      <p:sp>
        <p:nvSpPr>
          <p:cNvPr id="3" name="Content Placeholder 2">
            <a:extLst>
              <a:ext uri="{FF2B5EF4-FFF2-40B4-BE49-F238E27FC236}">
                <a16:creationId xmlns:a16="http://schemas.microsoft.com/office/drawing/2014/main" id="{748002AA-EE01-4088-B0BD-46522E3D239C}"/>
              </a:ext>
            </a:extLst>
          </p:cNvPr>
          <p:cNvSpPr>
            <a:spLocks noGrp="1"/>
          </p:cNvSpPr>
          <p:nvPr>
            <p:ph idx="1"/>
          </p:nvPr>
        </p:nvSpPr>
        <p:spPr/>
        <p:txBody>
          <a:bodyPr/>
          <a:lstStyle/>
          <a:p>
            <a:r>
              <a:rPr lang="en-US"/>
              <a:t>If a beneficiary reports a reduction in the level of continuing medical expenses, adjust the award effective the beginning of the reporting period based on the actual medical expenses paid during that reporting period</a:t>
            </a:r>
          </a:p>
        </p:txBody>
      </p:sp>
      <p:sp>
        <p:nvSpPr>
          <p:cNvPr id="4" name="Slide Number Placeholder 3">
            <a:extLst>
              <a:ext uri="{FF2B5EF4-FFF2-40B4-BE49-F238E27FC236}">
                <a16:creationId xmlns:a16="http://schemas.microsoft.com/office/drawing/2014/main" id="{EFD85187-0E78-4754-AA8E-39D01CDCE1F5}"/>
              </a:ext>
            </a:extLst>
          </p:cNvPr>
          <p:cNvSpPr>
            <a:spLocks noGrp="1"/>
          </p:cNvSpPr>
          <p:nvPr>
            <p:ph type="sldNum" sz="quarter" idx="12"/>
          </p:nvPr>
        </p:nvSpPr>
        <p:spPr/>
        <p:txBody>
          <a:bodyPr/>
          <a:lstStyle/>
          <a:p>
            <a:fld id="{3FE40F6C-36E6-4965-9D21-698197C3108F}" type="slidenum">
              <a:rPr lang="en-US" smtClean="0"/>
              <a:pPr/>
              <a:t>41</a:t>
            </a:fld>
            <a:endParaRPr lang="en-US"/>
          </a:p>
        </p:txBody>
      </p:sp>
    </p:spTree>
    <p:extLst>
      <p:ext uri="{BB962C8B-B14F-4D97-AF65-F5344CB8AC3E}">
        <p14:creationId xmlns:p14="http://schemas.microsoft.com/office/powerpoint/2010/main" val="3257903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0C494-AE03-4B65-BA4B-1F4DDA2C2B1E}"/>
              </a:ext>
            </a:extLst>
          </p:cNvPr>
          <p:cNvSpPr>
            <a:spLocks noGrp="1"/>
          </p:cNvSpPr>
          <p:nvPr>
            <p:ph type="title"/>
          </p:nvPr>
        </p:nvSpPr>
        <p:spPr/>
        <p:txBody>
          <a:bodyPr>
            <a:normAutofit fontScale="90000"/>
          </a:bodyPr>
          <a:lstStyle/>
          <a:p>
            <a:br>
              <a:rPr lang="en-US" dirty="0"/>
            </a:br>
            <a:r>
              <a:rPr lang="en-US" dirty="0"/>
              <a:t>Nonrecurring Medical Expenses</a:t>
            </a:r>
            <a:br>
              <a:rPr lang="en-US" dirty="0"/>
            </a:br>
            <a:endParaRPr lang="en-US" dirty="0"/>
          </a:p>
        </p:txBody>
      </p:sp>
      <p:sp>
        <p:nvSpPr>
          <p:cNvPr id="3" name="Content Placeholder 2">
            <a:extLst>
              <a:ext uri="{FF2B5EF4-FFF2-40B4-BE49-F238E27FC236}">
                <a16:creationId xmlns:a16="http://schemas.microsoft.com/office/drawing/2014/main" id="{A0940AD7-8516-4A1B-9D93-2B87CF119762}"/>
              </a:ext>
            </a:extLst>
          </p:cNvPr>
          <p:cNvSpPr>
            <a:spLocks noGrp="1"/>
          </p:cNvSpPr>
          <p:nvPr>
            <p:ph idx="1"/>
          </p:nvPr>
        </p:nvSpPr>
        <p:spPr/>
        <p:txBody>
          <a:bodyPr/>
          <a:lstStyle/>
          <a:p>
            <a:r>
              <a:rPr lang="en-US" dirty="0"/>
              <a:t>Medical expenses that are not allowed prospectively are nonrecurring medical expenses</a:t>
            </a:r>
          </a:p>
          <a:p>
            <a:r>
              <a:rPr lang="en-US" dirty="0"/>
              <a:t>Apply nonrecurring medical expenses against otherwise countable income for the reporting period (initial or calendar year) during which the expenses were paid</a:t>
            </a:r>
          </a:p>
          <a:p>
            <a:r>
              <a:rPr lang="en-US" dirty="0"/>
              <a:t>For original or new awards after a period of non‑entitlement, apply medical expenses paid from the award effective date through 12 months after the award payment date against income for the initial year </a:t>
            </a:r>
          </a:p>
          <a:p>
            <a:pPr marL="0" indent="0">
              <a:buNone/>
            </a:pPr>
            <a:endParaRPr lang="en-US" dirty="0"/>
          </a:p>
        </p:txBody>
      </p:sp>
      <p:sp>
        <p:nvSpPr>
          <p:cNvPr id="4" name="Slide Number Placeholder 3">
            <a:extLst>
              <a:ext uri="{FF2B5EF4-FFF2-40B4-BE49-F238E27FC236}">
                <a16:creationId xmlns:a16="http://schemas.microsoft.com/office/drawing/2014/main" id="{CE9B045F-E9BB-4B08-8E78-DF5BBFE0D015}"/>
              </a:ext>
            </a:extLst>
          </p:cNvPr>
          <p:cNvSpPr>
            <a:spLocks noGrp="1"/>
          </p:cNvSpPr>
          <p:nvPr>
            <p:ph type="sldNum" sz="quarter" idx="12"/>
          </p:nvPr>
        </p:nvSpPr>
        <p:spPr/>
        <p:txBody>
          <a:bodyPr/>
          <a:lstStyle/>
          <a:p>
            <a:fld id="{3FE40F6C-36E6-4965-9D21-698197C3108F}" type="slidenum">
              <a:rPr lang="en-US" smtClean="0"/>
              <a:pPr/>
              <a:t>42</a:t>
            </a:fld>
            <a:endParaRPr lang="en-US"/>
          </a:p>
        </p:txBody>
      </p:sp>
    </p:spTree>
    <p:extLst>
      <p:ext uri="{BB962C8B-B14F-4D97-AF65-F5344CB8AC3E}">
        <p14:creationId xmlns:p14="http://schemas.microsoft.com/office/powerpoint/2010/main" val="937286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AF595-6672-47E4-B5BD-ED3D0FE00875}"/>
              </a:ext>
            </a:extLst>
          </p:cNvPr>
          <p:cNvSpPr>
            <a:spLocks noGrp="1"/>
          </p:cNvSpPr>
          <p:nvPr>
            <p:ph type="title"/>
          </p:nvPr>
        </p:nvSpPr>
        <p:spPr/>
        <p:txBody>
          <a:bodyPr/>
          <a:lstStyle/>
          <a:p>
            <a:r>
              <a:rPr lang="en-US"/>
              <a:t>Notice to Claimants</a:t>
            </a:r>
          </a:p>
        </p:txBody>
      </p:sp>
      <p:sp>
        <p:nvSpPr>
          <p:cNvPr id="3" name="Content Placeholder 2">
            <a:extLst>
              <a:ext uri="{FF2B5EF4-FFF2-40B4-BE49-F238E27FC236}">
                <a16:creationId xmlns:a16="http://schemas.microsoft.com/office/drawing/2014/main" id="{61977B26-E220-454A-8137-05E74BAECEA3}"/>
              </a:ext>
            </a:extLst>
          </p:cNvPr>
          <p:cNvSpPr>
            <a:spLocks noGrp="1"/>
          </p:cNvSpPr>
          <p:nvPr>
            <p:ph idx="1"/>
          </p:nvPr>
        </p:nvSpPr>
        <p:spPr/>
        <p:txBody>
          <a:bodyPr/>
          <a:lstStyle/>
          <a:p>
            <a:r>
              <a:rPr lang="en-US"/>
              <a:t>When recurring medical expenses are first allowed:</a:t>
            </a:r>
          </a:p>
          <a:p>
            <a:pPr lvl="1"/>
            <a:r>
              <a:rPr lang="en-US"/>
              <a:t>Inform the claimant of the basis of the award</a:t>
            </a:r>
          </a:p>
          <a:p>
            <a:pPr lvl="1"/>
            <a:r>
              <a:rPr lang="en-US"/>
              <a:t>Advise that failure to report a reduction in unreimbursed expenses or an increase in income will result in an overpayment</a:t>
            </a:r>
          </a:p>
          <a:p>
            <a:r>
              <a:rPr lang="en-US"/>
              <a:t>When recurring medical expenses are disallowed:</a:t>
            </a:r>
          </a:p>
          <a:p>
            <a:pPr lvl="1"/>
            <a:r>
              <a:rPr lang="en-US"/>
              <a:t>Inform the claimant of the basis of disallowance</a:t>
            </a:r>
          </a:p>
          <a:p>
            <a:pPr lvl="1"/>
            <a:r>
              <a:rPr lang="en-US"/>
              <a:t>Advise that VA will consider all reported actual medical expenses at the end of the reporting period if claimed on a prescribed form</a:t>
            </a:r>
          </a:p>
          <a:p>
            <a:pPr marL="0" indent="0">
              <a:buNone/>
            </a:pPr>
            <a:endParaRPr lang="en-US"/>
          </a:p>
        </p:txBody>
      </p:sp>
      <p:sp>
        <p:nvSpPr>
          <p:cNvPr id="4" name="Slide Number Placeholder 3">
            <a:extLst>
              <a:ext uri="{FF2B5EF4-FFF2-40B4-BE49-F238E27FC236}">
                <a16:creationId xmlns:a16="http://schemas.microsoft.com/office/drawing/2014/main" id="{90078470-753F-459E-9501-CA44E62B909E}"/>
              </a:ext>
            </a:extLst>
          </p:cNvPr>
          <p:cNvSpPr>
            <a:spLocks noGrp="1"/>
          </p:cNvSpPr>
          <p:nvPr>
            <p:ph type="sldNum" sz="quarter" idx="12"/>
          </p:nvPr>
        </p:nvSpPr>
        <p:spPr/>
        <p:txBody>
          <a:bodyPr/>
          <a:lstStyle/>
          <a:p>
            <a:fld id="{3FE40F6C-36E6-4965-9D21-698197C3108F}" type="slidenum">
              <a:rPr lang="en-US" smtClean="0"/>
              <a:pPr/>
              <a:t>43</a:t>
            </a:fld>
            <a:endParaRPr lang="en-US"/>
          </a:p>
        </p:txBody>
      </p:sp>
    </p:spTree>
    <p:extLst>
      <p:ext uri="{BB962C8B-B14F-4D97-AF65-F5344CB8AC3E}">
        <p14:creationId xmlns:p14="http://schemas.microsoft.com/office/powerpoint/2010/main" val="20455612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8EFEB3-65C4-656D-B610-9F49D95A1231}"/>
              </a:ext>
            </a:extLst>
          </p:cNvPr>
          <p:cNvSpPr>
            <a:spLocks noGrp="1"/>
          </p:cNvSpPr>
          <p:nvPr>
            <p:ph type="title"/>
          </p:nvPr>
        </p:nvSpPr>
        <p:spPr/>
        <p:txBody>
          <a:bodyPr/>
          <a:lstStyle/>
          <a:p>
            <a:r>
              <a:rPr lang="en-US"/>
              <a:t>Summary</a:t>
            </a:r>
          </a:p>
        </p:txBody>
      </p:sp>
      <p:sp>
        <p:nvSpPr>
          <p:cNvPr id="3" name="Content Placeholder 2">
            <a:extLst>
              <a:ext uri="{FF2B5EF4-FFF2-40B4-BE49-F238E27FC236}">
                <a16:creationId xmlns:a16="http://schemas.microsoft.com/office/drawing/2014/main" id="{CC46BC26-D61B-361F-82F1-786A9DD94C29}"/>
              </a:ext>
            </a:extLst>
          </p:cNvPr>
          <p:cNvSpPr>
            <a:spLocks noGrp="1"/>
          </p:cNvSpPr>
          <p:nvPr>
            <p:ph idx="1"/>
          </p:nvPr>
        </p:nvSpPr>
        <p:spPr/>
        <p:txBody>
          <a:bodyPr/>
          <a:lstStyle/>
          <a:p>
            <a:pPr lvl="0"/>
            <a:r>
              <a:rPr lang="en-US" dirty="0">
                <a:ea typeface="Times New Roman" panose="02020603050405020304" pitchFamily="18" charset="0"/>
              </a:rPr>
              <a:t>Identify</a:t>
            </a:r>
            <a:r>
              <a:rPr lang="en-US" dirty="0">
                <a:effectLst/>
                <a:ea typeface="Times New Roman" panose="02020603050405020304" pitchFamily="18" charset="0"/>
              </a:rPr>
              <a:t> what qualifies as an unreimbursed medical expense (UME) </a:t>
            </a:r>
            <a:endParaRPr lang="en-US" dirty="0"/>
          </a:p>
          <a:p>
            <a:pPr lvl="0"/>
            <a:r>
              <a:rPr lang="en-US" dirty="0">
                <a:effectLst/>
                <a:ea typeface="Times New Roman" panose="02020603050405020304" pitchFamily="18" charset="0"/>
              </a:rPr>
              <a:t>Summarize the key definitions regarding the types of care and medical expenses</a:t>
            </a:r>
          </a:p>
          <a:p>
            <a:pPr lvl="0"/>
            <a:r>
              <a:rPr lang="en-US" dirty="0">
                <a:effectLst/>
                <a:ea typeface="Times New Roman" panose="02020603050405020304" pitchFamily="18" charset="0"/>
              </a:rPr>
              <a:t>Recognize the requirements for medical expense deductions</a:t>
            </a:r>
          </a:p>
          <a:p>
            <a:pPr lvl="0"/>
            <a:r>
              <a:rPr lang="en-US" dirty="0">
                <a:effectLst/>
                <a:ea typeface="Times New Roman" panose="02020603050405020304" pitchFamily="18" charset="0"/>
              </a:rPr>
              <a:t>Demonstrate how to break down medical expense reporting periods and when to count them on a beneficiary’s award</a:t>
            </a:r>
          </a:p>
          <a:p>
            <a:pPr lvl="0"/>
            <a:r>
              <a:rPr lang="en-US" dirty="0">
                <a:effectLst/>
                <a:ea typeface="Times New Roman" panose="02020603050405020304" pitchFamily="18" charset="0"/>
              </a:rPr>
              <a:t>Exhibit how to calculate medical expenses</a:t>
            </a:r>
          </a:p>
        </p:txBody>
      </p:sp>
      <p:sp>
        <p:nvSpPr>
          <p:cNvPr id="4" name="Slide Number Placeholder 3"/>
          <p:cNvSpPr>
            <a:spLocks noGrp="1"/>
          </p:cNvSpPr>
          <p:nvPr>
            <p:ph type="sldNum" sz="quarter" idx="12"/>
          </p:nvPr>
        </p:nvSpPr>
        <p:spPr/>
        <p:txBody>
          <a:bodyPr/>
          <a:lstStyle/>
          <a:p>
            <a:fld id="{3FE40F6C-36E6-4965-9D21-698197C3108F}" type="slidenum">
              <a:rPr lang="en-US" smtClean="0"/>
              <a:pPr/>
              <a:t>44</a:t>
            </a:fld>
            <a:endParaRPr lang="en-US"/>
          </a:p>
        </p:txBody>
      </p:sp>
    </p:spTree>
    <p:extLst>
      <p:ext uri="{BB962C8B-B14F-4D97-AF65-F5344CB8AC3E}">
        <p14:creationId xmlns:p14="http://schemas.microsoft.com/office/powerpoint/2010/main" val="2804565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 b="0">
                <a:solidFill>
                  <a:schemeClr val="accent1">
                    <a:lumMod val="20000"/>
                    <a:lumOff val="80000"/>
                  </a:schemeClr>
                </a:solidFill>
              </a:rPr>
              <a:t>31. </a:t>
            </a:r>
            <a:r>
              <a:rPr lang="en-US"/>
              <a:t>Questions?</a:t>
            </a:r>
          </a:p>
        </p:txBody>
      </p:sp>
      <p:pic>
        <p:nvPicPr>
          <p:cNvPr id="1026" name="Picture 2" descr="C:\Users\CAPGLAUD\AppData\Local\Microsoft\Windows\Temporary Internet Files\Content.IE5\PRYJZ112\Questionmark[1].jp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130423" y="1956911"/>
            <a:ext cx="2596642" cy="3245803"/>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4294967295"/>
          </p:nvPr>
        </p:nvSpPr>
        <p:spPr>
          <a:xfrm>
            <a:off x="0" y="5559425"/>
            <a:ext cx="8723376" cy="920750"/>
          </a:xfrm>
        </p:spPr>
        <p:txBody>
          <a:bodyPr>
            <a:normAutofit/>
          </a:bodyPr>
          <a:lstStyle/>
          <a:p>
            <a:pPr marL="0" indent="0">
              <a:buNone/>
            </a:pPr>
            <a:r>
              <a:rPr lang="en-US" sz="1800" dirty="0"/>
              <a:t>Questions about this training may be directed to the P&amp;FS Training Team through your leadership using the </a:t>
            </a:r>
            <a:r>
              <a:rPr lang="en-US" sz="1800" dirty="0">
                <a:hlinkClick r:id="rId4"/>
              </a:rPr>
              <a:t>Field Inquiry Tool (FIT) 2.0</a:t>
            </a:r>
            <a:r>
              <a:rPr lang="en-US" sz="1800" dirty="0"/>
              <a:t>.</a:t>
            </a:r>
          </a:p>
        </p:txBody>
      </p:sp>
      <p:sp>
        <p:nvSpPr>
          <p:cNvPr id="5" name="Slide Number Placeholder 5"/>
          <p:cNvSpPr txBox="1">
            <a:spLocks/>
          </p:cNvSpPr>
          <p:nvPr/>
        </p:nvSpPr>
        <p:spPr>
          <a:xfrm>
            <a:off x="7924800" y="6248400"/>
            <a:ext cx="2895600" cy="365125"/>
          </a:xfrm>
          <a:prstGeom prst="rect">
            <a:avLst/>
          </a:prstGeom>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1600" b="1" i="1">
              <a:solidFill>
                <a:srgbClr val="003399"/>
              </a:solidFill>
              <a:effectLst>
                <a:outerShdw blurRad="38100" dist="38100" dir="2700000" algn="tl">
                  <a:srgbClr val="000000">
                    <a:alpha val="43137"/>
                  </a:srgbClr>
                </a:outerShdw>
              </a:effectLst>
              <a:latin typeface="Century Schoolbook" pitchFamily="18" charset="0"/>
            </a:endParaRPr>
          </a:p>
        </p:txBody>
      </p:sp>
    </p:spTree>
    <p:extLst>
      <p:ext uri="{BB962C8B-B14F-4D97-AF65-F5344CB8AC3E}">
        <p14:creationId xmlns:p14="http://schemas.microsoft.com/office/powerpoint/2010/main" val="2430843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TMS Satisfaction Survey</a:t>
            </a:r>
          </a:p>
        </p:txBody>
      </p:sp>
      <p:sp>
        <p:nvSpPr>
          <p:cNvPr id="3" name="Content Placeholder 2"/>
          <p:cNvSpPr>
            <a:spLocks noGrp="1"/>
          </p:cNvSpPr>
          <p:nvPr>
            <p:ph idx="1"/>
          </p:nvPr>
        </p:nvSpPr>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Complete the Deductible Medical Expenses course survey: TMS ID# </a:t>
            </a:r>
            <a:r>
              <a:rPr kumimoji="0" lang="en-US" sz="24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4564559</a:t>
            </a:r>
            <a:endParaRPr lang="en-US" b="1" dirty="0">
              <a:solidFill>
                <a:schemeClr val="tx2"/>
              </a:solidFill>
            </a:endParaRPr>
          </a:p>
        </p:txBody>
      </p:sp>
      <p:sp>
        <p:nvSpPr>
          <p:cNvPr id="4" name="Slide Number Placeholder 3"/>
          <p:cNvSpPr>
            <a:spLocks noGrp="1"/>
          </p:cNvSpPr>
          <p:nvPr>
            <p:ph type="sldNum" sz="quarter" idx="12"/>
          </p:nvPr>
        </p:nvSpPr>
        <p:spPr/>
        <p:txBody>
          <a:bodyPr/>
          <a:lstStyle/>
          <a:p>
            <a:fld id="{3FE40F6C-36E6-4965-9D21-698197C3108F}" type="slidenum">
              <a:rPr lang="en-US" smtClean="0"/>
              <a:pPr/>
              <a:t>46</a:t>
            </a:fld>
            <a:endParaRPr lang="en-US"/>
          </a:p>
        </p:txBody>
      </p:sp>
    </p:spTree>
    <p:extLst>
      <p:ext uri="{BB962C8B-B14F-4D97-AF65-F5344CB8AC3E}">
        <p14:creationId xmlns:p14="http://schemas.microsoft.com/office/powerpoint/2010/main" val="1309142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C5E94-0198-4AE7-A093-C56545EF3866}"/>
              </a:ext>
            </a:extLst>
          </p:cNvPr>
          <p:cNvSpPr>
            <a:spLocks noGrp="1"/>
          </p:cNvSpPr>
          <p:nvPr>
            <p:ph type="title"/>
          </p:nvPr>
        </p:nvSpPr>
        <p:spPr/>
        <p:txBody>
          <a:bodyPr/>
          <a:lstStyle/>
          <a:p>
            <a:r>
              <a:rPr lang="en-US" dirty="0"/>
              <a:t>Unreimbursed Medical Expenses (UMEs)</a:t>
            </a:r>
          </a:p>
        </p:txBody>
      </p:sp>
      <p:sp>
        <p:nvSpPr>
          <p:cNvPr id="3" name="Content Placeholder 2">
            <a:extLst>
              <a:ext uri="{FF2B5EF4-FFF2-40B4-BE49-F238E27FC236}">
                <a16:creationId xmlns:a16="http://schemas.microsoft.com/office/drawing/2014/main" id="{8B1353EC-D2C8-4D3A-A098-D553F3BB883F}"/>
              </a:ext>
            </a:extLst>
          </p:cNvPr>
          <p:cNvSpPr>
            <a:spLocks noGrp="1"/>
          </p:cNvSpPr>
          <p:nvPr>
            <p:ph idx="1"/>
          </p:nvPr>
        </p:nvSpPr>
        <p:spPr/>
        <p:txBody>
          <a:bodyPr>
            <a:normAutofit/>
          </a:bodyPr>
          <a:lstStyle/>
          <a:p>
            <a:pPr marL="0" indent="0">
              <a:buNone/>
            </a:pPr>
            <a:r>
              <a:rPr lang="en-US" dirty="0"/>
              <a:t>All the following conditions must exist:</a:t>
            </a:r>
          </a:p>
          <a:p>
            <a:r>
              <a:rPr lang="en-US" dirty="0"/>
              <a:t>Expenses actually paid by a claimant or dependent(s) for VA purposes</a:t>
            </a:r>
          </a:p>
          <a:p>
            <a:r>
              <a:rPr lang="en-US" dirty="0"/>
              <a:t>Expenses are unreimbursed</a:t>
            </a:r>
          </a:p>
          <a:p>
            <a:r>
              <a:rPr lang="en-US" dirty="0"/>
              <a:t>Expenses for claimant or relative who is a member of the household</a:t>
            </a:r>
          </a:p>
          <a:p>
            <a:r>
              <a:rPr lang="en-US" dirty="0"/>
              <a:t>Paid on or after date of pension entitlement or date of Veteran’s death</a:t>
            </a:r>
          </a:p>
          <a:p>
            <a:r>
              <a:rPr lang="en-US" dirty="0"/>
              <a:t>Expenses exceed 5% deductible</a:t>
            </a:r>
          </a:p>
          <a:p>
            <a:pPr marL="0" indent="0">
              <a:buNone/>
            </a:pPr>
            <a:endParaRPr lang="en-US" dirty="0"/>
          </a:p>
        </p:txBody>
      </p:sp>
      <p:sp>
        <p:nvSpPr>
          <p:cNvPr id="4" name="Slide Number Placeholder 3">
            <a:extLst>
              <a:ext uri="{FF2B5EF4-FFF2-40B4-BE49-F238E27FC236}">
                <a16:creationId xmlns:a16="http://schemas.microsoft.com/office/drawing/2014/main" id="{010A08E5-3E44-4C2C-B6C7-86D757E666A1}"/>
              </a:ext>
            </a:extLst>
          </p:cNvPr>
          <p:cNvSpPr>
            <a:spLocks noGrp="1"/>
          </p:cNvSpPr>
          <p:nvPr>
            <p:ph type="sldNum" sz="quarter" idx="12"/>
          </p:nvPr>
        </p:nvSpPr>
        <p:spPr/>
        <p:txBody>
          <a:bodyPr/>
          <a:lstStyle/>
          <a:p>
            <a:fld id="{3FE40F6C-36E6-4965-9D21-698197C3108F}" type="slidenum">
              <a:rPr lang="en-US" smtClean="0"/>
              <a:pPr/>
              <a:t>5</a:t>
            </a:fld>
            <a:endParaRPr lang="en-US"/>
          </a:p>
        </p:txBody>
      </p:sp>
    </p:spTree>
    <p:extLst>
      <p:ext uri="{BB962C8B-B14F-4D97-AF65-F5344CB8AC3E}">
        <p14:creationId xmlns:p14="http://schemas.microsoft.com/office/powerpoint/2010/main" val="2162140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C5E94-0198-4AE7-A093-C56545EF3866}"/>
              </a:ext>
            </a:extLst>
          </p:cNvPr>
          <p:cNvSpPr>
            <a:spLocks noGrp="1"/>
          </p:cNvSpPr>
          <p:nvPr>
            <p:ph type="title"/>
          </p:nvPr>
        </p:nvSpPr>
        <p:spPr/>
        <p:txBody>
          <a:bodyPr/>
          <a:lstStyle/>
          <a:p>
            <a:r>
              <a:rPr lang="en-US"/>
              <a:t>Time Limit for Reporting UME’s</a:t>
            </a:r>
          </a:p>
        </p:txBody>
      </p:sp>
      <p:sp>
        <p:nvSpPr>
          <p:cNvPr id="3" name="Content Placeholder 2">
            <a:extLst>
              <a:ext uri="{FF2B5EF4-FFF2-40B4-BE49-F238E27FC236}">
                <a16:creationId xmlns:a16="http://schemas.microsoft.com/office/drawing/2014/main" id="{8B1353EC-D2C8-4D3A-A098-D553F3BB883F}"/>
              </a:ext>
            </a:extLst>
          </p:cNvPr>
          <p:cNvSpPr>
            <a:spLocks noGrp="1"/>
          </p:cNvSpPr>
          <p:nvPr>
            <p:ph idx="1"/>
          </p:nvPr>
        </p:nvSpPr>
        <p:spPr/>
        <p:txBody>
          <a:bodyPr/>
          <a:lstStyle/>
          <a:p>
            <a:r>
              <a:rPr lang="en-US" dirty="0"/>
              <a:t>Previous underpayment - the evidence must be received within the same or next calendar year</a:t>
            </a:r>
          </a:p>
          <a:p>
            <a:r>
              <a:rPr lang="en-US" dirty="0"/>
              <a:t>Previous overpayment - the evidence must show the expenses were incurred during the appropriate reporting period and there is no time limit for submission</a:t>
            </a:r>
          </a:p>
          <a:p>
            <a:endParaRPr lang="en-US" dirty="0"/>
          </a:p>
        </p:txBody>
      </p:sp>
      <p:sp>
        <p:nvSpPr>
          <p:cNvPr id="4" name="Slide Number Placeholder 3">
            <a:extLst>
              <a:ext uri="{FF2B5EF4-FFF2-40B4-BE49-F238E27FC236}">
                <a16:creationId xmlns:a16="http://schemas.microsoft.com/office/drawing/2014/main" id="{010A08E5-3E44-4C2C-B6C7-86D757E666A1}"/>
              </a:ext>
            </a:extLst>
          </p:cNvPr>
          <p:cNvSpPr>
            <a:spLocks noGrp="1"/>
          </p:cNvSpPr>
          <p:nvPr>
            <p:ph type="sldNum" sz="quarter" idx="12"/>
          </p:nvPr>
        </p:nvSpPr>
        <p:spPr/>
        <p:txBody>
          <a:bodyPr/>
          <a:lstStyle/>
          <a:p>
            <a:fld id="{3FE40F6C-36E6-4965-9D21-698197C3108F}" type="slidenum">
              <a:rPr lang="en-US" smtClean="0"/>
              <a:pPr/>
              <a:t>6</a:t>
            </a:fld>
            <a:endParaRPr lang="en-US"/>
          </a:p>
        </p:txBody>
      </p:sp>
    </p:spTree>
    <p:extLst>
      <p:ext uri="{BB962C8B-B14F-4D97-AF65-F5344CB8AC3E}">
        <p14:creationId xmlns:p14="http://schemas.microsoft.com/office/powerpoint/2010/main" val="849304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C5E94-0198-4AE7-A093-C56545EF3866}"/>
              </a:ext>
            </a:extLst>
          </p:cNvPr>
          <p:cNvSpPr>
            <a:spLocks noGrp="1"/>
          </p:cNvSpPr>
          <p:nvPr>
            <p:ph type="title"/>
          </p:nvPr>
        </p:nvSpPr>
        <p:spPr/>
        <p:txBody>
          <a:bodyPr/>
          <a:lstStyle/>
          <a:p>
            <a:r>
              <a:rPr lang="en-US"/>
              <a:t>Common Allowable Medical Expenses</a:t>
            </a:r>
          </a:p>
        </p:txBody>
      </p:sp>
      <p:sp>
        <p:nvSpPr>
          <p:cNvPr id="3" name="Content Placeholder 2">
            <a:extLst>
              <a:ext uri="{FF2B5EF4-FFF2-40B4-BE49-F238E27FC236}">
                <a16:creationId xmlns:a16="http://schemas.microsoft.com/office/drawing/2014/main" id="{8B1353EC-D2C8-4D3A-A098-D553F3BB883F}"/>
              </a:ext>
            </a:extLst>
          </p:cNvPr>
          <p:cNvSpPr>
            <a:spLocks noGrp="1"/>
          </p:cNvSpPr>
          <p:nvPr>
            <p:ph idx="1"/>
          </p:nvPr>
        </p:nvSpPr>
        <p:spPr/>
        <p:txBody>
          <a:bodyPr/>
          <a:lstStyle/>
          <a:p>
            <a:r>
              <a:rPr lang="en-US" dirty="0"/>
              <a:t>Adaptive equipment</a:t>
            </a:r>
          </a:p>
          <a:p>
            <a:r>
              <a:rPr lang="en-US" dirty="0"/>
              <a:t>Care by a health care provider</a:t>
            </a:r>
          </a:p>
          <a:p>
            <a:r>
              <a:rPr lang="en-US" dirty="0"/>
              <a:t>Health insurance premiums</a:t>
            </a:r>
          </a:p>
          <a:p>
            <a:r>
              <a:rPr lang="en-US" dirty="0"/>
              <a:t>Institutional forms or care and in-home care</a:t>
            </a:r>
          </a:p>
          <a:p>
            <a:r>
              <a:rPr lang="en-US" dirty="0"/>
              <a:t>Medications, medical supplies/equipment/food, vitamins, and supplements (restrictions may apply)</a:t>
            </a:r>
          </a:p>
          <a:p>
            <a:r>
              <a:rPr lang="en-US" dirty="0"/>
              <a:t>Smoking cessation products</a:t>
            </a:r>
          </a:p>
          <a:p>
            <a:r>
              <a:rPr lang="en-US" dirty="0"/>
              <a:t>Transportation expenses</a:t>
            </a:r>
          </a:p>
        </p:txBody>
      </p:sp>
      <p:sp>
        <p:nvSpPr>
          <p:cNvPr id="4" name="Slide Number Placeholder 3">
            <a:extLst>
              <a:ext uri="{FF2B5EF4-FFF2-40B4-BE49-F238E27FC236}">
                <a16:creationId xmlns:a16="http://schemas.microsoft.com/office/drawing/2014/main" id="{010A08E5-3E44-4C2C-B6C7-86D757E666A1}"/>
              </a:ext>
            </a:extLst>
          </p:cNvPr>
          <p:cNvSpPr>
            <a:spLocks noGrp="1"/>
          </p:cNvSpPr>
          <p:nvPr>
            <p:ph type="sldNum" sz="quarter" idx="12"/>
          </p:nvPr>
        </p:nvSpPr>
        <p:spPr/>
        <p:txBody>
          <a:bodyPr/>
          <a:lstStyle/>
          <a:p>
            <a:fld id="{3FE40F6C-36E6-4965-9D21-698197C3108F}" type="slidenum">
              <a:rPr lang="en-US" smtClean="0"/>
              <a:pPr/>
              <a:t>7</a:t>
            </a:fld>
            <a:endParaRPr lang="en-US"/>
          </a:p>
        </p:txBody>
      </p:sp>
    </p:spTree>
    <p:extLst>
      <p:ext uri="{BB962C8B-B14F-4D97-AF65-F5344CB8AC3E}">
        <p14:creationId xmlns:p14="http://schemas.microsoft.com/office/powerpoint/2010/main" val="4148276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BE193-2081-B3B4-176B-6D8EE9B39034}"/>
              </a:ext>
            </a:extLst>
          </p:cNvPr>
          <p:cNvSpPr>
            <a:spLocks noGrp="1"/>
          </p:cNvSpPr>
          <p:nvPr>
            <p:ph type="title"/>
          </p:nvPr>
        </p:nvSpPr>
        <p:spPr/>
        <p:txBody>
          <a:bodyPr/>
          <a:lstStyle/>
          <a:p>
            <a:r>
              <a:rPr lang="en-US" dirty="0"/>
              <a:t>Knowledge Check # 1</a:t>
            </a:r>
          </a:p>
        </p:txBody>
      </p:sp>
      <p:sp>
        <p:nvSpPr>
          <p:cNvPr id="3" name="Content Placeholder 2">
            <a:extLst>
              <a:ext uri="{FF2B5EF4-FFF2-40B4-BE49-F238E27FC236}">
                <a16:creationId xmlns:a16="http://schemas.microsoft.com/office/drawing/2014/main" id="{A1122597-AEF2-82AE-3699-80231643368E}"/>
              </a:ext>
            </a:extLst>
          </p:cNvPr>
          <p:cNvSpPr>
            <a:spLocks noGrp="1"/>
          </p:cNvSpPr>
          <p:nvPr>
            <p:ph idx="1"/>
          </p:nvPr>
        </p:nvSpPr>
        <p:spPr/>
        <p:txBody>
          <a:bodyPr/>
          <a:lstStyle/>
          <a:p>
            <a:pPr marL="0" indent="0">
              <a:buNone/>
            </a:pPr>
            <a:r>
              <a:rPr lang="en-US" dirty="0"/>
              <a:t>Yes/No</a:t>
            </a:r>
          </a:p>
          <a:p>
            <a:pPr marL="0" indent="0">
              <a:buNone/>
            </a:pPr>
            <a:r>
              <a:rPr lang="en-US" dirty="0"/>
              <a:t>Veteran Jesse Hanks is receiving Veteran’s Pension in the amount of $576 per month. He is anticipating a hip replacement next year and submits a VA Form 21P-8416, which shows the out-of-pocket costs for this procedure will be $3,000.00.</a:t>
            </a:r>
          </a:p>
          <a:p>
            <a:pPr marL="0" indent="0">
              <a:buNone/>
            </a:pPr>
            <a:endParaRPr lang="en-US" dirty="0"/>
          </a:p>
          <a:p>
            <a:pPr marL="0" indent="0">
              <a:buNone/>
            </a:pPr>
            <a:r>
              <a:rPr lang="en-US" dirty="0"/>
              <a:t>Can the VSR working  the claim count this as a medical expense?</a:t>
            </a:r>
          </a:p>
          <a:p>
            <a:pPr>
              <a:buFont typeface="Courier New" panose="02070309020205020404" pitchFamily="49" charset="0"/>
              <a:buChar char="o"/>
            </a:pPr>
            <a:r>
              <a:rPr lang="en-US" dirty="0"/>
              <a:t>A) Yes</a:t>
            </a:r>
          </a:p>
          <a:p>
            <a:pPr>
              <a:buFont typeface="Courier New" panose="02070309020205020404" pitchFamily="49" charset="0"/>
              <a:buChar char="o"/>
            </a:pPr>
            <a:r>
              <a:rPr lang="en-US" dirty="0"/>
              <a:t>B) No</a:t>
            </a:r>
          </a:p>
        </p:txBody>
      </p:sp>
      <p:sp>
        <p:nvSpPr>
          <p:cNvPr id="4" name="Slide Number Placeholder 3">
            <a:extLst>
              <a:ext uri="{FF2B5EF4-FFF2-40B4-BE49-F238E27FC236}">
                <a16:creationId xmlns:a16="http://schemas.microsoft.com/office/drawing/2014/main" id="{090FAA63-BE67-23AC-82CD-9472F5A1C9A6}"/>
              </a:ext>
            </a:extLst>
          </p:cNvPr>
          <p:cNvSpPr>
            <a:spLocks noGrp="1"/>
          </p:cNvSpPr>
          <p:nvPr>
            <p:ph type="sldNum" sz="quarter" idx="12"/>
          </p:nvPr>
        </p:nvSpPr>
        <p:spPr/>
        <p:txBody>
          <a:bodyPr/>
          <a:lstStyle/>
          <a:p>
            <a:fld id="{31640669-3FD2-4B34-9A2D-584949EF09F8}" type="slidenum">
              <a:rPr lang="en-US" smtClean="0"/>
              <a:pPr/>
              <a:t>8</a:t>
            </a:fld>
            <a:endParaRPr lang="en-US"/>
          </a:p>
        </p:txBody>
      </p:sp>
    </p:spTree>
    <p:extLst>
      <p:ext uri="{BB962C8B-B14F-4D97-AF65-F5344CB8AC3E}">
        <p14:creationId xmlns:p14="http://schemas.microsoft.com/office/powerpoint/2010/main" val="168734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BE2C6-843E-3BE8-A73E-0D3E3C225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719CF-DF60-238C-1D17-C77119354065}"/>
              </a:ext>
            </a:extLst>
          </p:cNvPr>
          <p:cNvSpPr>
            <a:spLocks noGrp="1"/>
          </p:cNvSpPr>
          <p:nvPr>
            <p:ph type="title"/>
          </p:nvPr>
        </p:nvSpPr>
        <p:spPr/>
        <p:txBody>
          <a:bodyPr/>
          <a:lstStyle/>
          <a:p>
            <a:r>
              <a:rPr lang="en-US" dirty="0"/>
              <a:t>Knowledge Check Answer</a:t>
            </a:r>
          </a:p>
        </p:txBody>
      </p:sp>
      <p:sp>
        <p:nvSpPr>
          <p:cNvPr id="3" name="Content Placeholder 2">
            <a:extLst>
              <a:ext uri="{FF2B5EF4-FFF2-40B4-BE49-F238E27FC236}">
                <a16:creationId xmlns:a16="http://schemas.microsoft.com/office/drawing/2014/main" id="{4484CDD3-22CF-A2AE-5FB7-776661DDD78C}"/>
              </a:ext>
            </a:extLst>
          </p:cNvPr>
          <p:cNvSpPr>
            <a:spLocks noGrp="1"/>
          </p:cNvSpPr>
          <p:nvPr>
            <p:ph idx="1"/>
          </p:nvPr>
        </p:nvSpPr>
        <p:spPr/>
        <p:txBody>
          <a:bodyPr>
            <a:normAutofit fontScale="92500" lnSpcReduction="20000"/>
          </a:bodyPr>
          <a:lstStyle/>
          <a:p>
            <a:pPr marL="0" indent="0">
              <a:buNone/>
            </a:pPr>
            <a:r>
              <a:rPr lang="en-US" dirty="0"/>
              <a:t>Veteran Jesse Hanks is receiving Veteran’s Pension in the amount of $576 per month. He is anticipating a hip replacement next year and submits a VA Form 21P-8416, which shows the out-of-pocket costs for this procedure will be $3,000.00.</a:t>
            </a:r>
          </a:p>
          <a:p>
            <a:pPr marL="0" indent="0">
              <a:buNone/>
            </a:pPr>
            <a:endParaRPr lang="en-US" dirty="0"/>
          </a:p>
          <a:p>
            <a:pPr marL="0" indent="0">
              <a:buNone/>
            </a:pPr>
            <a:r>
              <a:rPr lang="en-US" dirty="0"/>
              <a:t>Can the VSR working the claim count this as a medical expense?</a:t>
            </a:r>
          </a:p>
          <a:p>
            <a:pPr>
              <a:buFont typeface="Courier New" panose="02070309020205020404" pitchFamily="49" charset="0"/>
              <a:buChar char="o"/>
            </a:pPr>
            <a:r>
              <a:rPr lang="en-US" dirty="0"/>
              <a:t>A) Yes</a:t>
            </a:r>
          </a:p>
          <a:p>
            <a:pPr>
              <a:buFont typeface="Courier New" panose="02070309020205020404" pitchFamily="49" charset="0"/>
              <a:buChar char="o"/>
            </a:pPr>
            <a:r>
              <a:rPr lang="en-US" dirty="0"/>
              <a:t>B) No</a:t>
            </a:r>
          </a:p>
          <a:p>
            <a:pPr marL="0" indent="0">
              <a:buNone/>
            </a:pPr>
            <a:endParaRPr lang="en-US" dirty="0"/>
          </a:p>
          <a:p>
            <a:pPr marL="0" indent="0">
              <a:buNone/>
            </a:pPr>
            <a:r>
              <a:rPr lang="en-US" dirty="0"/>
              <a:t>The VSR processing the claim is not allowed to use the anticipated costs to lower the Veteran’s income because the expense has not actually been paid yet. Once the expense has been paid, the Veteran has until the end of the next calendar year to submit a claim. </a:t>
            </a:r>
          </a:p>
          <a:p>
            <a:pPr marL="0" indent="0">
              <a:buNone/>
            </a:pPr>
            <a:r>
              <a:rPr lang="en-US" dirty="0"/>
              <a:t>See </a:t>
            </a:r>
            <a:r>
              <a:rPr lang="en-US" dirty="0">
                <a:hlinkClick r:id="rId2"/>
              </a:rPr>
              <a:t>M21-1 IX.iii.1.G.2.a. </a:t>
            </a:r>
            <a:endParaRPr lang="en-US" dirty="0"/>
          </a:p>
        </p:txBody>
      </p:sp>
      <p:sp>
        <p:nvSpPr>
          <p:cNvPr id="4" name="Slide Number Placeholder 3">
            <a:extLst>
              <a:ext uri="{FF2B5EF4-FFF2-40B4-BE49-F238E27FC236}">
                <a16:creationId xmlns:a16="http://schemas.microsoft.com/office/drawing/2014/main" id="{0FED213F-F342-24E0-98CD-4428D258AFA3}"/>
              </a:ext>
            </a:extLst>
          </p:cNvPr>
          <p:cNvSpPr>
            <a:spLocks noGrp="1"/>
          </p:cNvSpPr>
          <p:nvPr>
            <p:ph type="sldNum" sz="quarter" idx="12"/>
          </p:nvPr>
        </p:nvSpPr>
        <p:spPr/>
        <p:txBody>
          <a:bodyPr/>
          <a:lstStyle/>
          <a:p>
            <a:fld id="{31640669-3FD2-4B34-9A2D-584949EF09F8}" type="slidenum">
              <a:rPr lang="en-US" smtClean="0"/>
              <a:pPr/>
              <a:t>9</a:t>
            </a:fld>
            <a:endParaRPr lang="en-US"/>
          </a:p>
        </p:txBody>
      </p:sp>
      <p:grpSp>
        <p:nvGrpSpPr>
          <p:cNvPr id="10" name="Group 9">
            <a:extLst>
              <a:ext uri="{FF2B5EF4-FFF2-40B4-BE49-F238E27FC236}">
                <a16:creationId xmlns:a16="http://schemas.microsoft.com/office/drawing/2014/main" id="{66A6E45D-1DBC-D3CD-FA41-B447FF062013}"/>
              </a:ext>
            </a:extLst>
          </p:cNvPr>
          <p:cNvGrpSpPr/>
          <p:nvPr/>
        </p:nvGrpSpPr>
        <p:grpSpPr>
          <a:xfrm>
            <a:off x="441832" y="3868268"/>
            <a:ext cx="1264024" cy="381001"/>
            <a:chOff x="457200" y="5048410"/>
            <a:chExt cx="1264024" cy="453358"/>
          </a:xfrm>
        </p:grpSpPr>
        <p:sp>
          <p:nvSpPr>
            <p:cNvPr id="7" name="Oval 6">
              <a:extLst>
                <a:ext uri="{FF2B5EF4-FFF2-40B4-BE49-F238E27FC236}">
                  <a16:creationId xmlns:a16="http://schemas.microsoft.com/office/drawing/2014/main" id="{FA06C8FB-F972-E576-34B5-E7F5501F59B6}"/>
                </a:ext>
              </a:extLst>
            </p:cNvPr>
            <p:cNvSpPr/>
            <p:nvPr/>
          </p:nvSpPr>
          <p:spPr>
            <a:xfrm>
              <a:off x="457200" y="5048410"/>
              <a:ext cx="1264024" cy="453358"/>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Checkmark with solid fill">
              <a:extLst>
                <a:ext uri="{FF2B5EF4-FFF2-40B4-BE49-F238E27FC236}">
                  <a16:creationId xmlns:a16="http://schemas.microsoft.com/office/drawing/2014/main" id="{06A60EB6-AA89-F4BD-1F34-5ED49162AF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4830" y="5048410"/>
              <a:ext cx="407255" cy="407255"/>
            </a:xfrm>
            <a:prstGeom prst="rect">
              <a:avLst/>
            </a:prstGeom>
          </p:spPr>
        </p:pic>
      </p:grpSp>
    </p:spTree>
    <p:extLst>
      <p:ext uri="{BB962C8B-B14F-4D97-AF65-F5344CB8AC3E}">
        <p14:creationId xmlns:p14="http://schemas.microsoft.com/office/powerpoint/2010/main" val="3801805232"/>
      </p:ext>
    </p:extLst>
  </p:cSld>
  <p:clrMapOvr>
    <a:masterClrMapping/>
  </p:clrMapOvr>
</p:sld>
</file>

<file path=ppt/theme/theme1.xml><?xml version="1.0" encoding="utf-8"?>
<a:theme xmlns:a="http://schemas.openxmlformats.org/drawingml/2006/main" name="Fiduciary Training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duciary Training Template" id="{934EB14C-7DA1-48D3-BCA6-9D30740D392D}" vid="{47043009-01DC-49DC-80FE-BF1EFAC5A04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emplate>Fiduciary Training Template</Template>
  <TotalTime>24708</TotalTime>
  <Words>3115</Words>
  <Application>Microsoft Office PowerPoint</Application>
  <PresentationFormat>On-screen Show (4:3)</PresentationFormat>
  <Paragraphs>305</Paragraphs>
  <Slides>46</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Aptos</vt:lpstr>
      <vt:lpstr>Arial</vt:lpstr>
      <vt:lpstr>Calibri</vt:lpstr>
      <vt:lpstr>Century Schoolbook</vt:lpstr>
      <vt:lpstr>Courier New</vt:lpstr>
      <vt:lpstr>Times New Roman</vt:lpstr>
      <vt:lpstr>Fiduciary Training Template</vt:lpstr>
      <vt:lpstr>Deductible Medical Expenses</vt:lpstr>
      <vt:lpstr>Lesson Objectives</vt:lpstr>
      <vt:lpstr>References</vt:lpstr>
      <vt:lpstr>Unreimbursed Medical Expenses (UMEs)</vt:lpstr>
      <vt:lpstr>Unreimbursed Medical Expenses (UMEs)</vt:lpstr>
      <vt:lpstr>Time Limit for Reporting UME’s</vt:lpstr>
      <vt:lpstr>Common Allowable Medical Expenses</vt:lpstr>
      <vt:lpstr>Knowledge Check # 1</vt:lpstr>
      <vt:lpstr>Knowledge Check Answer</vt:lpstr>
      <vt:lpstr>Common Allowable Medical Expenses</vt:lpstr>
      <vt:lpstr>Knowledge Check #2  </vt:lpstr>
      <vt:lpstr>Knowledge Check #2 Answer  </vt:lpstr>
      <vt:lpstr>Common Definitions Part 1</vt:lpstr>
      <vt:lpstr>Common Definitions Part 2</vt:lpstr>
      <vt:lpstr>Nursing Home</vt:lpstr>
      <vt:lpstr>Medical Foster Home</vt:lpstr>
      <vt:lpstr>Care Facility Other Than a Nursing Home</vt:lpstr>
      <vt:lpstr>Custodial Care</vt:lpstr>
      <vt:lpstr>ADL and IADL</vt:lpstr>
      <vt:lpstr>Aid and Attendance (A&amp;A) and Housebound (HB) Benefits</vt:lpstr>
      <vt:lpstr>Nursing Home Expenses</vt:lpstr>
      <vt:lpstr>Expenses at Care Facilities Other Than a Nursing Home</vt:lpstr>
      <vt:lpstr>In-Home Attendants</vt:lpstr>
      <vt:lpstr>Verification of In-Home Attendant Fees</vt:lpstr>
      <vt:lpstr>Medical Insurance Premiums</vt:lpstr>
      <vt:lpstr>Medicare Premiums</vt:lpstr>
      <vt:lpstr>Nonprescription Drugs, Medical Supplies, ​ Vitamins, Food Supplements, etc.</vt:lpstr>
      <vt:lpstr>Adaptive Equipment</vt:lpstr>
      <vt:lpstr>Knowledge Check #3 </vt:lpstr>
      <vt:lpstr>Knowledge Check #3 Answer</vt:lpstr>
      <vt:lpstr>Medical Expense Deductions</vt:lpstr>
      <vt:lpstr>Adjusting Award</vt:lpstr>
      <vt:lpstr>Medical Expense Reporting</vt:lpstr>
      <vt:lpstr>Overlapping Periods</vt:lpstr>
      <vt:lpstr>Overlapping Periods</vt:lpstr>
      <vt:lpstr>A, B and C Periods Part 1</vt:lpstr>
      <vt:lpstr>A, B and C Periods Part 2</vt:lpstr>
      <vt:lpstr>Counting the A, B and C Periods</vt:lpstr>
      <vt:lpstr>Medical Expense Reporting</vt:lpstr>
      <vt:lpstr>Reconsidering Excess Income Claims</vt:lpstr>
      <vt:lpstr>Adjusting Awards for a Reduction in CMEs</vt:lpstr>
      <vt:lpstr> Nonrecurring Medical Expenses </vt:lpstr>
      <vt:lpstr>Notice to Claimants</vt:lpstr>
      <vt:lpstr>Summary</vt:lpstr>
      <vt:lpstr>31. Questions?</vt:lpstr>
      <vt:lpstr>TMS Satisfaction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Hanson, Christina L., VBAVACO</dc:creator>
  <cp:lastModifiedBy>Kathy Poole</cp:lastModifiedBy>
  <cp:revision>5</cp:revision>
  <dcterms:created xsi:type="dcterms:W3CDTF">2025-04-17T12:23:17Z</dcterms:created>
  <dcterms:modified xsi:type="dcterms:W3CDTF">2026-06-25T14:19:44Z</dcterms:modified>
</cp:coreProperties>
</file>