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7" r:id="rId4"/>
  </p:sldMasterIdLst>
  <p:notesMasterIdLst>
    <p:notesMasterId r:id="rId23"/>
  </p:notesMasterIdLst>
  <p:sldIdLst>
    <p:sldId id="141168624" r:id="rId5"/>
    <p:sldId id="141168599" r:id="rId6"/>
    <p:sldId id="141168589" r:id="rId7"/>
    <p:sldId id="141168608" r:id="rId8"/>
    <p:sldId id="141168609" r:id="rId9"/>
    <p:sldId id="141168621" r:id="rId10"/>
    <p:sldId id="141168625" r:id="rId11"/>
    <p:sldId id="141168622" r:id="rId12"/>
    <p:sldId id="141168610" r:id="rId13"/>
    <p:sldId id="141168626" r:id="rId14"/>
    <p:sldId id="141168611" r:id="rId15"/>
    <p:sldId id="141168627" r:id="rId16"/>
    <p:sldId id="141168673" r:id="rId17"/>
    <p:sldId id="141168674" r:id="rId18"/>
    <p:sldId id="141168629" r:id="rId19"/>
    <p:sldId id="141168675" r:id="rId20"/>
    <p:sldId id="141168631" r:id="rId21"/>
    <p:sldId id="141168672" r:id="rId22"/>
  </p:sldIdLst>
  <p:sldSz cx="9144000" cy="6858000" type="screen4x3"/>
  <p:notesSz cx="7010400" cy="92964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3705">
          <p15:clr>
            <a:srgbClr val="A4A3A4"/>
          </p15:clr>
        </p15:guide>
        <p15:guide id="2" orient="horz" pos="1046">
          <p15:clr>
            <a:srgbClr val="A4A3A4"/>
          </p15:clr>
        </p15:guide>
        <p15:guide id="3" orient="horz" pos="4010">
          <p15:clr>
            <a:srgbClr val="A4A3A4"/>
          </p15:clr>
        </p15:guide>
        <p15:guide id="4" orient="horz" pos="439">
          <p15:clr>
            <a:srgbClr val="A4A3A4"/>
          </p15:clr>
        </p15:guide>
        <p15:guide id="5" orient="horz" pos="2160">
          <p15:clr>
            <a:srgbClr val="A4A3A4"/>
          </p15:clr>
        </p15:guide>
        <p15:guide id="6" pos="1926">
          <p15:clr>
            <a:srgbClr val="A4A3A4"/>
          </p15:clr>
        </p15:guide>
        <p15:guide id="7" pos="4271">
          <p15:clr>
            <a:srgbClr val="A4A3A4"/>
          </p15:clr>
        </p15:guide>
        <p15:guide id="8" pos="3421">
          <p15:clr>
            <a:srgbClr val="A4A3A4"/>
          </p15:clr>
        </p15:guide>
        <p15:guide id="9" pos="2856">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lannery, (Gathercole)  Jessica J. VBAVACO" initials="" lastIdx="16" clrIdx="0"/>
  <p:cmAuthor id="2" name="YOUNG, Kenneth W., VBAVACO" initials="" lastIdx="13" clrIdx="1"/>
  <p:cmAuthor id="3" name="Thompson, Wakita, VBAVACO" initials="" lastIdx="8" clrIdx="2"/>
  <p:cmAuthor id="4" name="Hunsicker, Shannon M., VBAVACO" initials="" lastIdx="17" clrIdx="3"/>
  <p:cmAuthor id="5" name="Bundy, Jania V., VBAVACO" initials="" lastIdx="9" clrIdx="4"/>
  <p:cmAuthor id="6" name="Boyd, Corina, VBAVACO" initials="" lastIdx="6"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092"/>
    <a:srgbClr val="6080A8"/>
    <a:srgbClr val="556A83"/>
    <a:srgbClr val="9999FF"/>
    <a:srgbClr val="66FF66"/>
    <a:srgbClr val="CCFFCC"/>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22" autoAdjust="0"/>
    <p:restoredTop sz="80101" autoAdjust="0"/>
  </p:normalViewPr>
  <p:slideViewPr>
    <p:cSldViewPr snapToGrid="0">
      <p:cViewPr>
        <p:scale>
          <a:sx n="88" d="100"/>
          <a:sy n="88" d="100"/>
        </p:scale>
        <p:origin x="2400" y="96"/>
      </p:cViewPr>
      <p:guideLst>
        <p:guide orient="horz" pos="3705"/>
        <p:guide orient="horz" pos="1046"/>
        <p:guide orient="horz" pos="4010"/>
        <p:guide orient="horz" pos="439"/>
        <p:guide orient="horz" pos="2160"/>
        <p:guide pos="1926"/>
        <p:guide pos="4271"/>
        <p:guide pos="3421"/>
        <p:guide pos="2856"/>
      </p:guideLst>
    </p:cSldViewPr>
  </p:slideViewPr>
  <p:notesTextViewPr>
    <p:cViewPr>
      <p:scale>
        <a:sx n="1" d="1"/>
        <a:sy n="1" d="1"/>
      </p:scale>
      <p:origin x="0" y="0"/>
    </p:cViewPr>
  </p:notesTextViewPr>
  <p:notesViewPr>
    <p:cSldViewPr snapToGrid="0">
      <p:cViewPr>
        <p:scale>
          <a:sx n="1" d="2"/>
          <a:sy n="1" d="2"/>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6733F5C-51AF-F4D8-7FE6-F04AD27D941B}"/>
              </a:ext>
            </a:extLst>
          </p:cNvPr>
          <p:cNvSpPr>
            <a:spLocks noGrp="1"/>
          </p:cNvSpPr>
          <p:nvPr>
            <p:ph type="hdr" sz="quarter"/>
          </p:nvPr>
        </p:nvSpPr>
        <p:spPr>
          <a:xfrm>
            <a:off x="0" y="0"/>
            <a:ext cx="3038475" cy="465138"/>
          </a:xfrm>
          <a:prstGeom prst="rect">
            <a:avLst/>
          </a:prstGeom>
        </p:spPr>
        <p:txBody>
          <a:bodyPr vert="horz" lIns="93170" tIns="46585" rIns="93170" bIns="46585"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E5A5CFDD-5535-5695-5929-DC7687F943D5}"/>
              </a:ext>
            </a:extLst>
          </p:cNvPr>
          <p:cNvSpPr>
            <a:spLocks noGrp="1"/>
          </p:cNvSpPr>
          <p:nvPr>
            <p:ph type="dt" idx="1"/>
          </p:nvPr>
        </p:nvSpPr>
        <p:spPr>
          <a:xfrm>
            <a:off x="3970338" y="0"/>
            <a:ext cx="3038475" cy="465138"/>
          </a:xfrm>
          <a:prstGeom prst="rect">
            <a:avLst/>
          </a:prstGeom>
        </p:spPr>
        <p:txBody>
          <a:bodyPr vert="horz" lIns="93170" tIns="46585" rIns="93170" bIns="46585" rtlCol="0"/>
          <a:lstStyle>
            <a:lvl1pPr algn="r" eaLnBrk="1" fontAlgn="auto" hangingPunct="1">
              <a:spcBef>
                <a:spcPts val="0"/>
              </a:spcBef>
              <a:spcAft>
                <a:spcPts val="0"/>
              </a:spcAft>
              <a:defRPr sz="1200">
                <a:latin typeface="+mn-lt"/>
              </a:defRPr>
            </a:lvl1pPr>
          </a:lstStyle>
          <a:p>
            <a:pPr>
              <a:defRPr/>
            </a:pPr>
            <a:fld id="{ECA5F929-DF29-458A-AA28-A5A8172F94E2}" type="datetimeFigureOut">
              <a:rPr lang="en-US"/>
              <a:pPr>
                <a:defRPr/>
              </a:pPr>
              <a:t>8/25/2023</a:t>
            </a:fld>
            <a:endParaRPr lang="en-US"/>
          </a:p>
        </p:txBody>
      </p:sp>
      <p:sp>
        <p:nvSpPr>
          <p:cNvPr id="4" name="Slide Image Placeholder 3">
            <a:extLst>
              <a:ext uri="{FF2B5EF4-FFF2-40B4-BE49-F238E27FC236}">
                <a16:creationId xmlns:a16="http://schemas.microsoft.com/office/drawing/2014/main" id="{DB898655-F4A5-99C4-84F5-71A97B3A981D}"/>
              </a:ext>
            </a:extLst>
          </p:cNvPr>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5" rIns="93170" bIns="46585" rtlCol="0" anchor="ctr"/>
          <a:lstStyle/>
          <a:p>
            <a:pPr lvl="0"/>
            <a:endParaRPr lang="en-US" noProof="0"/>
          </a:p>
        </p:txBody>
      </p:sp>
      <p:sp>
        <p:nvSpPr>
          <p:cNvPr id="5" name="Notes Placeholder 4">
            <a:extLst>
              <a:ext uri="{FF2B5EF4-FFF2-40B4-BE49-F238E27FC236}">
                <a16:creationId xmlns:a16="http://schemas.microsoft.com/office/drawing/2014/main" id="{1B34537A-8778-05A9-08EA-BC8723ADE95A}"/>
              </a:ext>
            </a:extLst>
          </p:cNvPr>
          <p:cNvSpPr>
            <a:spLocks noGrp="1"/>
          </p:cNvSpPr>
          <p:nvPr>
            <p:ph type="body" sz="quarter" idx="3"/>
          </p:nvPr>
        </p:nvSpPr>
        <p:spPr>
          <a:xfrm>
            <a:off x="701675" y="4416425"/>
            <a:ext cx="5607050" cy="4183063"/>
          </a:xfrm>
          <a:prstGeom prst="rect">
            <a:avLst/>
          </a:prstGeom>
        </p:spPr>
        <p:txBody>
          <a:bodyPr vert="horz" lIns="93170" tIns="46585" rIns="93170" bIns="46585"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54ECD397-DA90-D688-D8AF-FB7087E68E96}"/>
              </a:ext>
            </a:extLst>
          </p:cNvPr>
          <p:cNvSpPr>
            <a:spLocks noGrp="1"/>
          </p:cNvSpPr>
          <p:nvPr>
            <p:ph type="ftr" sz="quarter" idx="4"/>
          </p:nvPr>
        </p:nvSpPr>
        <p:spPr>
          <a:xfrm>
            <a:off x="0" y="8829675"/>
            <a:ext cx="3038475" cy="465138"/>
          </a:xfrm>
          <a:prstGeom prst="rect">
            <a:avLst/>
          </a:prstGeom>
        </p:spPr>
        <p:txBody>
          <a:bodyPr vert="horz" lIns="93170" tIns="46585" rIns="93170" bIns="46585"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180D1C60-6639-FD69-6DEA-403285FC12FE}"/>
              </a:ext>
            </a:extLst>
          </p:cNvPr>
          <p:cNvSpPr>
            <a:spLocks noGrp="1"/>
          </p:cNvSpPr>
          <p:nvPr>
            <p:ph type="sldNum" sz="quarter" idx="5"/>
          </p:nvPr>
        </p:nvSpPr>
        <p:spPr>
          <a:xfrm>
            <a:off x="3970338" y="8829675"/>
            <a:ext cx="3038475" cy="465138"/>
          </a:xfrm>
          <a:prstGeom prst="rect">
            <a:avLst/>
          </a:prstGeom>
        </p:spPr>
        <p:txBody>
          <a:bodyPr vert="horz" lIns="93170" tIns="46585" rIns="93170" bIns="46585" rtlCol="0" anchor="b"/>
          <a:lstStyle>
            <a:lvl1pPr algn="r" eaLnBrk="1" fontAlgn="auto" hangingPunct="1">
              <a:spcBef>
                <a:spcPts val="0"/>
              </a:spcBef>
              <a:spcAft>
                <a:spcPts val="0"/>
              </a:spcAft>
              <a:defRPr sz="1200">
                <a:latin typeface="+mn-lt"/>
              </a:defRPr>
            </a:lvl1pPr>
          </a:lstStyle>
          <a:p>
            <a:pPr>
              <a:defRPr/>
            </a:pPr>
            <a:fld id="{009E4184-EFFE-482E-AD2C-58E07AFB1B6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945F9A78-0CB8-8655-D1ED-B24A40405FD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C2172CC5-39B4-A619-4CD3-193F095B3EE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172" name="Slide Number Placeholder 3">
            <a:extLst>
              <a:ext uri="{FF2B5EF4-FFF2-40B4-BE49-F238E27FC236}">
                <a16:creationId xmlns:a16="http://schemas.microsoft.com/office/drawing/2014/main" id="{B7A80A72-86F7-6CFA-A97C-156F7810A9F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0331C8B-52CD-48FA-8182-C6B4B1252D3B}" type="slidenum">
              <a:rPr lang="en-US" altLang="en-US" smtClean="0"/>
              <a:pPr fontAlgn="base">
                <a:spcBef>
                  <a:spcPct val="0"/>
                </a:spcBef>
                <a:spcAft>
                  <a:spcPct val="0"/>
                </a:spcAft>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A911757E-F9FF-2832-AEE3-19C680A5625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AAC4939A-C892-4018-71FB-B8FDE2A2D0C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If contact is successful, schedule the informal conference within the next seven business days from successful contact.  Extensions beyond the seven business days from contact may be granted on a case by case basis</a:t>
            </a:r>
          </a:p>
          <a:p>
            <a:pPr eaLnBrk="1" hangingPunct="1">
              <a:spcBef>
                <a:spcPct val="0"/>
              </a:spcBef>
            </a:pPr>
            <a:endParaRPr lang="en-US" altLang="en-US"/>
          </a:p>
          <a:p>
            <a:pPr eaLnBrk="1" hangingPunct="1">
              <a:spcBef>
                <a:spcPct val="0"/>
              </a:spcBef>
            </a:pPr>
            <a:r>
              <a:rPr lang="en-US" altLang="en-US" b="1" i="1"/>
              <a:t>Reference</a:t>
            </a:r>
            <a:r>
              <a:rPr lang="en-US" altLang="en-US"/>
              <a:t>:  For an </a:t>
            </a:r>
            <a:r>
              <a:rPr lang="en-US" altLang="en-US" i="1"/>
              <a:t>HLR Informal Conference Worksheet template</a:t>
            </a:r>
            <a:r>
              <a:rPr lang="en-US" altLang="en-US"/>
              <a:t>, see M21-5 5.3.g. (Actions to Take After Successful Contact)</a:t>
            </a:r>
          </a:p>
        </p:txBody>
      </p:sp>
      <p:sp>
        <p:nvSpPr>
          <p:cNvPr id="25604" name="Slide Number Placeholder 3">
            <a:extLst>
              <a:ext uri="{FF2B5EF4-FFF2-40B4-BE49-F238E27FC236}">
                <a16:creationId xmlns:a16="http://schemas.microsoft.com/office/drawing/2014/main" id="{B8D1ED62-DC9C-ED57-8D65-66586F67E31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BEAADAC-B490-44E8-A0D0-88CA22AAB687}" type="slidenum">
              <a:rPr lang="en-US" altLang="en-US" smtClean="0"/>
              <a:pPr fontAlgn="base">
                <a:spcBef>
                  <a:spcPct val="0"/>
                </a:spcBef>
                <a:spcAft>
                  <a:spcPct val="0"/>
                </a:spcAft>
              </a:pPr>
              <a:t>10</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C76B299-4768-08C0-CAA1-B42AAC155DA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52786EC1-7231-53A7-636E-5410631FB13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Per M21-5 </a:t>
            </a:r>
            <a:r>
              <a:rPr lang="en-US" altLang="en-US">
                <a:latin typeface="Arial" panose="020B0604020202020204" pitchFamily="34" charset="0"/>
              </a:rPr>
              <a:t>5.4.b. (Informal Conference: Attempts to Introduce New Evidence) d</a:t>
            </a:r>
            <a:r>
              <a:rPr lang="en-US" altLang="en-US"/>
              <a:t>uring an informal conference, a requester or representative may wish to add to the evidentiary record or request review of evidence outside the scope of the HLR. If the requester or representative submits an argument about evidence that was of record at the time of the decision under review, then it can be considered by the reviewer. However, if the submitted argument is considered lay evidence or introduces new facts, then it cannot be considered as part of the closed evidentiary record of an HLR. If this is the case, inform the requester of the closed evidentiary record.</a:t>
            </a:r>
          </a:p>
          <a:p>
            <a:pPr eaLnBrk="1" hangingPunct="1">
              <a:spcBef>
                <a:spcPct val="0"/>
              </a:spcBef>
            </a:pPr>
            <a:endParaRPr lang="en-US" altLang="en-US"/>
          </a:p>
          <a:p>
            <a:pPr eaLnBrk="1" hangingPunct="1">
              <a:spcBef>
                <a:spcPct val="0"/>
              </a:spcBef>
            </a:pPr>
            <a:r>
              <a:rPr lang="en-US" altLang="en-US"/>
              <a:t>Follow the language in M21-5 </a:t>
            </a:r>
            <a:r>
              <a:rPr lang="en-US" altLang="en-US">
                <a:latin typeface="Arial" panose="020B0604020202020204" pitchFamily="34" charset="0"/>
              </a:rPr>
              <a:t>5.4.a. (Handling New Evidence) to document any evidence received but not considered in the decision Introduction in the VBMS-Rating (VBMS-R).</a:t>
            </a:r>
            <a:endParaRPr lang="en-US" altLang="en-US"/>
          </a:p>
        </p:txBody>
      </p:sp>
      <p:sp>
        <p:nvSpPr>
          <p:cNvPr id="27652" name="Slide Number Placeholder 3">
            <a:extLst>
              <a:ext uri="{FF2B5EF4-FFF2-40B4-BE49-F238E27FC236}">
                <a16:creationId xmlns:a16="http://schemas.microsoft.com/office/drawing/2014/main" id="{92DAF038-E2AF-751F-B692-6CA9723BAC3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0165B80-07CA-4314-9EB5-F8B1BD96B4E3}" type="slidenum">
              <a:rPr lang="en-US" altLang="en-US" smtClean="0"/>
              <a:pPr fontAlgn="base">
                <a:spcBef>
                  <a:spcPct val="0"/>
                </a:spcBef>
                <a:spcAft>
                  <a:spcPct val="0"/>
                </a:spcAft>
              </a:pPr>
              <a:t>11</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D7A90A81-C558-739A-E84C-292091E0CC3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D88566D5-24D4-F662-CF9A-BD37F6BAD36A}"/>
              </a:ext>
            </a:extLst>
          </p:cNvPr>
          <p:cNvSpPr>
            <a:spLocks noGrp="1"/>
          </p:cNvSpPr>
          <p:nvPr>
            <p:ph type="body" idx="1"/>
          </p:nvPr>
        </p:nvSpPr>
        <p:spPr/>
        <p:txBody>
          <a:bodyPr/>
          <a:lstStyle/>
          <a:p>
            <a:pPr eaLnBrk="1" fontAlgn="auto" hangingPunct="1">
              <a:spcBef>
                <a:spcPts val="0"/>
              </a:spcBef>
              <a:spcAft>
                <a:spcPts val="0"/>
              </a:spcAft>
              <a:defRPr/>
            </a:pPr>
            <a:r>
              <a:rPr lang="en-US" dirty="0">
                <a:solidFill>
                  <a:schemeClr val="accent2">
                    <a:lumMod val="50000"/>
                  </a:schemeClr>
                </a:solidFill>
              </a:rPr>
              <a:t>A </a:t>
            </a:r>
            <a:r>
              <a:rPr lang="en-US" b="1" dirty="0">
                <a:solidFill>
                  <a:schemeClr val="accent2">
                    <a:lumMod val="50000"/>
                  </a:schemeClr>
                </a:solidFill>
              </a:rPr>
              <a:t>DTA error </a:t>
            </a:r>
            <a:r>
              <a:rPr lang="en-US" dirty="0">
                <a:solidFill>
                  <a:schemeClr val="accent2">
                    <a:lumMod val="50000"/>
                  </a:schemeClr>
                </a:solidFill>
              </a:rPr>
              <a:t>is defined as an error in applying the provisions of 38 CFR 3.159 for the gathering of evidence, to include examinations that </a:t>
            </a:r>
            <a:r>
              <a:rPr lang="en-US" b="1" dirty="0">
                <a:solidFill>
                  <a:schemeClr val="accent2">
                    <a:lumMod val="50000"/>
                  </a:schemeClr>
                </a:solidFill>
              </a:rPr>
              <a:t>occurred prior to the appealed decision.</a:t>
            </a:r>
          </a:p>
          <a:p>
            <a:pPr eaLnBrk="1" fontAlgn="auto" hangingPunct="1">
              <a:spcBef>
                <a:spcPts val="0"/>
              </a:spcBef>
              <a:spcAft>
                <a:spcPts val="0"/>
              </a:spcAft>
              <a:defRPr/>
            </a:pPr>
            <a:endParaRPr lang="en-US" b="1" dirty="0">
              <a:solidFill>
                <a:schemeClr val="accent2">
                  <a:lumMod val="50000"/>
                </a:schemeClr>
              </a:solidFill>
            </a:endParaRPr>
          </a:p>
          <a:p>
            <a:pPr eaLnBrk="1" fontAlgn="auto" hangingPunct="1">
              <a:spcBef>
                <a:spcPts val="0"/>
              </a:spcBef>
              <a:spcAft>
                <a:spcPts val="0"/>
              </a:spcAft>
              <a:defRPr/>
            </a:pPr>
            <a:r>
              <a:rPr lang="en-US" b="1" dirty="0">
                <a:solidFill>
                  <a:srgbClr val="002060"/>
                </a:solidFill>
                <a:latin typeface="Myriad Pro"/>
              </a:rPr>
              <a:t>DTA Errors </a:t>
            </a:r>
            <a:r>
              <a:rPr lang="en-US" b="1" u="sng" dirty="0">
                <a:solidFill>
                  <a:srgbClr val="002060"/>
                </a:solidFill>
                <a:latin typeface="Myriad Pro"/>
              </a:rPr>
              <a:t>must</a:t>
            </a:r>
            <a:r>
              <a:rPr lang="en-US" b="1" dirty="0">
                <a:solidFill>
                  <a:srgbClr val="002060"/>
                </a:solidFill>
                <a:latin typeface="Myriad Pro"/>
              </a:rPr>
              <a:t> be categorized by the type of development needed</a:t>
            </a:r>
            <a:endParaRPr lang="en-US" b="1" dirty="0">
              <a:solidFill>
                <a:schemeClr val="accent2">
                  <a:lumMod val="50000"/>
                </a:schemeClr>
              </a:solidFill>
            </a:endParaRPr>
          </a:p>
          <a:p>
            <a:pPr eaLnBrk="1" fontAlgn="auto" hangingPunct="1">
              <a:spcBef>
                <a:spcPts val="0"/>
              </a:spcBef>
              <a:spcAft>
                <a:spcPts val="0"/>
              </a:spcAft>
              <a:defRPr/>
            </a:pPr>
            <a:endParaRPr lang="en-US" b="1" dirty="0">
              <a:solidFill>
                <a:schemeClr val="accent2">
                  <a:lumMod val="50000"/>
                </a:schemeClr>
              </a:solidFill>
            </a:endParaRPr>
          </a:p>
          <a:p>
            <a:pPr eaLnBrk="1" fontAlgn="auto" hangingPunct="1">
              <a:spcBef>
                <a:spcPts val="0"/>
              </a:spcBef>
              <a:spcAft>
                <a:spcPts val="0"/>
              </a:spcAft>
              <a:defRPr/>
            </a:pPr>
            <a:r>
              <a:rPr lang="en-US" b="1" dirty="0">
                <a:solidFill>
                  <a:schemeClr val="accent2">
                    <a:lumMod val="50000"/>
                  </a:schemeClr>
                </a:solidFill>
              </a:rPr>
              <a:t>Exception:  </a:t>
            </a:r>
            <a:r>
              <a:rPr lang="en-US" dirty="0">
                <a:solidFill>
                  <a:schemeClr val="tx2"/>
                </a:solidFill>
              </a:rPr>
              <a:t>For pension benefits, burial benefits (except transportation reimbursement), or dependents indemnity compensation, the </a:t>
            </a:r>
            <a:r>
              <a:rPr lang="en-US" i="1" dirty="0">
                <a:solidFill>
                  <a:schemeClr val="tx2"/>
                </a:solidFill>
              </a:rPr>
              <a:t>maximum benefit </a:t>
            </a:r>
            <a:r>
              <a:rPr lang="en-US" dirty="0">
                <a:solidFill>
                  <a:schemeClr val="tx2"/>
                </a:solidFill>
              </a:rPr>
              <a:t>means granting the highest rate payable.  For transportation</a:t>
            </a:r>
            <a:r>
              <a:rPr lang="en-US" u="sng" dirty="0">
                <a:solidFill>
                  <a:schemeClr val="tx2"/>
                </a:solidFill>
              </a:rPr>
              <a:t> </a:t>
            </a:r>
            <a:r>
              <a:rPr lang="en-US" dirty="0">
                <a:solidFill>
                  <a:schemeClr val="tx2"/>
                </a:solidFill>
              </a:rPr>
              <a:t>reimbursement, it means granting the benefit.</a:t>
            </a:r>
            <a:endParaRPr lang="en-US" dirty="0"/>
          </a:p>
          <a:p>
            <a:pPr eaLnBrk="1" fontAlgn="auto" hangingPunct="1">
              <a:spcBef>
                <a:spcPts val="0"/>
              </a:spcBef>
              <a:spcAft>
                <a:spcPts val="0"/>
              </a:spcAft>
              <a:defRPr/>
            </a:pPr>
            <a:endParaRPr lang="en-US" b="1" dirty="0">
              <a:solidFill>
                <a:schemeClr val="accent2">
                  <a:lumMod val="50000"/>
                </a:schemeClr>
              </a:solidFill>
            </a:endParaRPr>
          </a:p>
          <a:p>
            <a:pPr eaLnBrk="1" fontAlgn="auto" hangingPunct="1">
              <a:spcBef>
                <a:spcPts val="0"/>
              </a:spcBef>
              <a:spcAft>
                <a:spcPts val="0"/>
              </a:spcAft>
              <a:defRPr/>
            </a:pPr>
            <a:endParaRPr lang="en-US" dirty="0"/>
          </a:p>
        </p:txBody>
      </p:sp>
      <p:sp>
        <p:nvSpPr>
          <p:cNvPr id="29700" name="Slide Number Placeholder 3">
            <a:extLst>
              <a:ext uri="{FF2B5EF4-FFF2-40B4-BE49-F238E27FC236}">
                <a16:creationId xmlns:a16="http://schemas.microsoft.com/office/drawing/2014/main" id="{E506E1D5-30DF-6B51-16B9-FD5DCC64462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202B8F7-7E4A-48D4-9348-B4AC18ED575D}" type="slidenum">
              <a:rPr lang="en-US" altLang="en-US" smtClean="0"/>
              <a:pPr fontAlgn="base">
                <a:spcBef>
                  <a:spcPct val="0"/>
                </a:spcBef>
                <a:spcAft>
                  <a:spcPct val="0"/>
                </a:spcAft>
              </a:pPr>
              <a:t>12</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3C91B5A8-E3A2-99BF-FA4C-62E323A1F6F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053B22BF-17C3-D2CA-62F4-C686201D0E6A}"/>
              </a:ext>
            </a:extLst>
          </p:cNvPr>
          <p:cNvSpPr>
            <a:spLocks noGrp="1"/>
          </p:cNvSpPr>
          <p:nvPr>
            <p:ph type="body" idx="1"/>
          </p:nvPr>
        </p:nvSpPr>
        <p:spPr/>
        <p:txBody>
          <a:bodyPr/>
          <a:lstStyle/>
          <a:p>
            <a:pPr eaLnBrk="1" fontAlgn="auto" hangingPunct="1">
              <a:spcBef>
                <a:spcPts val="0"/>
              </a:spcBef>
              <a:spcAft>
                <a:spcPts val="0"/>
              </a:spcAft>
              <a:defRPr/>
            </a:pPr>
            <a:r>
              <a:rPr lang="en-US" dirty="0">
                <a:solidFill>
                  <a:schemeClr val="accent2">
                    <a:lumMod val="50000"/>
                  </a:schemeClr>
                </a:solidFill>
              </a:rPr>
              <a:t>A </a:t>
            </a:r>
            <a:r>
              <a:rPr lang="en-US" b="1" dirty="0">
                <a:solidFill>
                  <a:schemeClr val="accent2">
                    <a:lumMod val="50000"/>
                  </a:schemeClr>
                </a:solidFill>
              </a:rPr>
              <a:t>DTA error </a:t>
            </a:r>
            <a:r>
              <a:rPr lang="en-US" dirty="0">
                <a:solidFill>
                  <a:schemeClr val="accent2">
                    <a:lumMod val="50000"/>
                  </a:schemeClr>
                </a:solidFill>
              </a:rPr>
              <a:t>is defined as an error in applying the provisions of 38 CFR 3.159 for the gathering of evidence, to include examinations that </a:t>
            </a:r>
            <a:r>
              <a:rPr lang="en-US" b="1" dirty="0">
                <a:solidFill>
                  <a:schemeClr val="accent2">
                    <a:lumMod val="50000"/>
                  </a:schemeClr>
                </a:solidFill>
              </a:rPr>
              <a:t>occurred prior to the appealed decision.</a:t>
            </a:r>
          </a:p>
          <a:p>
            <a:pPr eaLnBrk="1" fontAlgn="auto" hangingPunct="1">
              <a:spcBef>
                <a:spcPts val="0"/>
              </a:spcBef>
              <a:spcAft>
                <a:spcPts val="0"/>
              </a:spcAft>
              <a:defRPr/>
            </a:pPr>
            <a:endParaRPr lang="en-US" b="1" dirty="0">
              <a:solidFill>
                <a:schemeClr val="accent2">
                  <a:lumMod val="50000"/>
                </a:schemeClr>
              </a:solidFill>
            </a:endParaRPr>
          </a:p>
          <a:p>
            <a:pPr eaLnBrk="1" fontAlgn="auto" hangingPunct="1">
              <a:spcBef>
                <a:spcPts val="0"/>
              </a:spcBef>
              <a:spcAft>
                <a:spcPts val="0"/>
              </a:spcAft>
              <a:defRPr/>
            </a:pPr>
            <a:r>
              <a:rPr lang="en-US" b="1" dirty="0">
                <a:solidFill>
                  <a:srgbClr val="002060"/>
                </a:solidFill>
                <a:latin typeface="Myriad Pro"/>
              </a:rPr>
              <a:t>DTA Errors </a:t>
            </a:r>
            <a:r>
              <a:rPr lang="en-US" b="1" u="sng" dirty="0">
                <a:solidFill>
                  <a:srgbClr val="002060"/>
                </a:solidFill>
                <a:latin typeface="Myriad Pro"/>
              </a:rPr>
              <a:t>must</a:t>
            </a:r>
            <a:r>
              <a:rPr lang="en-US" b="1" dirty="0">
                <a:solidFill>
                  <a:srgbClr val="002060"/>
                </a:solidFill>
                <a:latin typeface="Myriad Pro"/>
              </a:rPr>
              <a:t> be categorized by the type of development needed</a:t>
            </a:r>
            <a:endParaRPr lang="en-US" b="1" dirty="0">
              <a:solidFill>
                <a:schemeClr val="accent2">
                  <a:lumMod val="50000"/>
                </a:schemeClr>
              </a:solidFill>
            </a:endParaRPr>
          </a:p>
          <a:p>
            <a:pPr eaLnBrk="1" fontAlgn="auto" hangingPunct="1">
              <a:spcBef>
                <a:spcPts val="0"/>
              </a:spcBef>
              <a:spcAft>
                <a:spcPts val="0"/>
              </a:spcAft>
              <a:defRPr/>
            </a:pPr>
            <a:endParaRPr lang="en-US" b="1" dirty="0">
              <a:solidFill>
                <a:schemeClr val="accent2">
                  <a:lumMod val="50000"/>
                </a:schemeClr>
              </a:solidFill>
            </a:endParaRPr>
          </a:p>
          <a:p>
            <a:pPr eaLnBrk="1" fontAlgn="auto" hangingPunct="1">
              <a:spcBef>
                <a:spcPts val="0"/>
              </a:spcBef>
              <a:spcAft>
                <a:spcPts val="0"/>
              </a:spcAft>
              <a:defRPr/>
            </a:pPr>
            <a:r>
              <a:rPr lang="en-US" b="1" dirty="0">
                <a:solidFill>
                  <a:schemeClr val="accent2">
                    <a:lumMod val="50000"/>
                  </a:schemeClr>
                </a:solidFill>
              </a:rPr>
              <a:t>Exception:  </a:t>
            </a:r>
            <a:r>
              <a:rPr lang="en-US" dirty="0">
                <a:solidFill>
                  <a:schemeClr val="tx2"/>
                </a:solidFill>
              </a:rPr>
              <a:t>For pension benefits, burial benefits (except transportation reimbursement), or dependents indemnity compensation, the </a:t>
            </a:r>
            <a:r>
              <a:rPr lang="en-US" i="1" dirty="0">
                <a:solidFill>
                  <a:schemeClr val="tx2"/>
                </a:solidFill>
              </a:rPr>
              <a:t>maximum benefit </a:t>
            </a:r>
            <a:r>
              <a:rPr lang="en-US" dirty="0">
                <a:solidFill>
                  <a:schemeClr val="tx2"/>
                </a:solidFill>
              </a:rPr>
              <a:t>means granting the highest rate payable.  For transportation</a:t>
            </a:r>
            <a:r>
              <a:rPr lang="en-US" u="sng" dirty="0">
                <a:solidFill>
                  <a:schemeClr val="tx2"/>
                </a:solidFill>
              </a:rPr>
              <a:t> </a:t>
            </a:r>
            <a:r>
              <a:rPr lang="en-US" dirty="0">
                <a:solidFill>
                  <a:schemeClr val="tx2"/>
                </a:solidFill>
              </a:rPr>
              <a:t>reimbursement, it means granting the benefit.</a:t>
            </a:r>
            <a:endParaRPr lang="en-US" dirty="0"/>
          </a:p>
          <a:p>
            <a:pPr eaLnBrk="1" fontAlgn="auto" hangingPunct="1">
              <a:spcBef>
                <a:spcPts val="0"/>
              </a:spcBef>
              <a:spcAft>
                <a:spcPts val="0"/>
              </a:spcAft>
              <a:defRPr/>
            </a:pPr>
            <a:endParaRPr lang="en-US" b="1" dirty="0">
              <a:solidFill>
                <a:schemeClr val="accent2">
                  <a:lumMod val="50000"/>
                </a:schemeClr>
              </a:solidFill>
            </a:endParaRPr>
          </a:p>
          <a:p>
            <a:pPr eaLnBrk="1" fontAlgn="auto" hangingPunct="1">
              <a:spcBef>
                <a:spcPts val="0"/>
              </a:spcBef>
              <a:spcAft>
                <a:spcPts val="0"/>
              </a:spcAft>
              <a:defRPr/>
            </a:pPr>
            <a:endParaRPr lang="en-US" dirty="0"/>
          </a:p>
          <a:p>
            <a:pPr eaLnBrk="1" fontAlgn="auto" hangingPunct="1">
              <a:spcBef>
                <a:spcPts val="0"/>
              </a:spcBef>
              <a:spcAft>
                <a:spcPts val="0"/>
              </a:spcAft>
              <a:defRPr/>
            </a:pPr>
            <a:endParaRPr lang="en-US" dirty="0"/>
          </a:p>
        </p:txBody>
      </p:sp>
      <p:sp>
        <p:nvSpPr>
          <p:cNvPr id="31748" name="Slide Number Placeholder 3">
            <a:extLst>
              <a:ext uri="{FF2B5EF4-FFF2-40B4-BE49-F238E27FC236}">
                <a16:creationId xmlns:a16="http://schemas.microsoft.com/office/drawing/2014/main" id="{5417D1CD-2DB6-6C69-C39D-C3C305AFC08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A7C6946-0E27-4035-A8F1-2BD8839634C4}" type="slidenum">
              <a:rPr lang="en-US" altLang="en-US" smtClean="0"/>
              <a:pPr fontAlgn="base">
                <a:spcBef>
                  <a:spcPct val="0"/>
                </a:spcBef>
                <a:spcAft>
                  <a:spcPct val="0"/>
                </a:spcAft>
              </a:pPr>
              <a:t>13</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0BC875D8-D9B2-6D03-51D3-6450F3EEB67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9163FFE4-64DA-24E9-0013-DD2F8EF8315D}"/>
              </a:ext>
            </a:extLst>
          </p:cNvPr>
          <p:cNvSpPr>
            <a:spLocks noGrp="1"/>
          </p:cNvSpPr>
          <p:nvPr>
            <p:ph type="body" idx="1"/>
          </p:nvPr>
        </p:nvSpPr>
        <p:spPr/>
        <p:txBody>
          <a:bodyPr/>
          <a:lstStyle/>
          <a:p>
            <a:pPr eaLnBrk="1" fontAlgn="auto" hangingPunct="1">
              <a:spcBef>
                <a:spcPts val="0"/>
              </a:spcBef>
              <a:spcAft>
                <a:spcPts val="0"/>
              </a:spcAft>
              <a:defRPr/>
            </a:pPr>
            <a:r>
              <a:rPr lang="en-US" dirty="0">
                <a:solidFill>
                  <a:schemeClr val="accent2">
                    <a:lumMod val="50000"/>
                  </a:schemeClr>
                </a:solidFill>
              </a:rPr>
              <a:t>EP 040 will be used for Supplemental Claims.  However, when there is a DTA Error on a Higher-Level Review, EP 030 will then need to be changed to EP 040, since development will need to be done.  Be sure to use the correct claim labels. </a:t>
            </a:r>
          </a:p>
          <a:p>
            <a:pPr eaLnBrk="1" fontAlgn="auto" hangingPunct="1">
              <a:spcBef>
                <a:spcPts val="0"/>
              </a:spcBef>
              <a:spcAft>
                <a:spcPts val="0"/>
              </a:spcAft>
              <a:defRPr/>
            </a:pPr>
            <a:endParaRPr lang="en-US" dirty="0"/>
          </a:p>
        </p:txBody>
      </p:sp>
      <p:sp>
        <p:nvSpPr>
          <p:cNvPr id="33796" name="Slide Number Placeholder 3">
            <a:extLst>
              <a:ext uri="{FF2B5EF4-FFF2-40B4-BE49-F238E27FC236}">
                <a16:creationId xmlns:a16="http://schemas.microsoft.com/office/drawing/2014/main" id="{D2357789-E687-BC16-FBDF-3F1051ABA17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718F6EAB-EA7B-4A49-B979-A88C6EA44340}" type="slidenum">
              <a:rPr lang="en-US" altLang="en-US" smtClean="0"/>
              <a:pPr fontAlgn="base">
                <a:spcBef>
                  <a:spcPct val="0"/>
                </a:spcBef>
                <a:spcAft>
                  <a:spcPct val="0"/>
                </a:spcAft>
              </a:pPr>
              <a:t>14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B2D8AC3C-532F-06CB-F0A4-FB598664DFE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AC2E3ACE-99E1-EF61-1029-CD4AC74CC40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While DROs will use VBMS-R for all HLR rating decisions, HLR non-rating decisions need to be documented on the HLR Decision Template.</a:t>
            </a:r>
          </a:p>
          <a:p>
            <a:pPr eaLnBrk="1" hangingPunct="1">
              <a:spcBef>
                <a:spcPct val="0"/>
              </a:spcBef>
            </a:pPr>
            <a:endParaRPr lang="en-US" altLang="en-US"/>
          </a:p>
          <a:p>
            <a:pPr eaLnBrk="1" hangingPunct="1">
              <a:spcBef>
                <a:spcPct val="0"/>
              </a:spcBef>
            </a:pPr>
            <a:r>
              <a:rPr lang="en-US" altLang="en-US"/>
              <a:t>“Evidence Not Considered” paragraph is on the HLR Decision Template</a:t>
            </a:r>
          </a:p>
          <a:p>
            <a:pPr eaLnBrk="1" hangingPunct="1">
              <a:spcBef>
                <a:spcPct val="0"/>
              </a:spcBef>
            </a:pPr>
            <a:r>
              <a:rPr lang="en-US" altLang="en-US" b="1" i="1"/>
              <a:t>[Please note:</a:t>
            </a:r>
            <a:r>
              <a:rPr lang="en-US" altLang="en-US"/>
              <a:t> VA received additional evidence after your election for higher-level review that was not considered as part of this decision.  The evidentiary record closed upon receipt of your election.  If you would like VA to consider this evidence, you may submit a supplemental claim within one year of the date of notice of this decision.]  </a:t>
            </a:r>
          </a:p>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D4D14CDA-E361-DB16-7C37-99471040403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0B956F4-7CD6-482F-B604-F1F0D60875ED}" type="slidenum">
              <a:rPr lang="en-US" altLang="en-US" smtClean="0"/>
              <a:pPr fontAlgn="base">
                <a:spcBef>
                  <a:spcPct val="0"/>
                </a:spcBef>
                <a:spcAft>
                  <a:spcPct val="0"/>
                </a:spcAft>
              </a:pPr>
              <a:t>15</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F91D67A4-EFEC-5B6F-DACA-0268C8AD8F4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12780513-8121-9C07-2825-2DF46893AB8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solidFill>
                  <a:srgbClr val="002060"/>
                </a:solidFill>
              </a:rPr>
              <a:t>38 CFR </a:t>
            </a:r>
            <a:r>
              <a:rPr lang="en-US" altLang="en-US">
                <a:solidFill>
                  <a:srgbClr val="002060"/>
                </a:solidFill>
                <a:latin typeface="Myriad Pro" panose="020B0503030403020204"/>
              </a:rPr>
              <a:t>§ 3.2601(e) allows the claimant to have their higher-level review conducted at the same office that decided their issue.  </a:t>
            </a:r>
            <a:endParaRPr lang="en-US" altLang="en-US"/>
          </a:p>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C0DAA910-2D7E-8D40-D64A-6D7B0E74096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12B3FC7-D14C-4454-9DE6-C362A8318EFE}" type="slidenum">
              <a:rPr lang="en-US" altLang="en-US" smtClean="0"/>
              <a:pPr fontAlgn="base">
                <a:spcBef>
                  <a:spcPct val="0"/>
                </a:spcBef>
                <a:spcAft>
                  <a:spcPct val="0"/>
                </a:spcAft>
              </a:pPr>
              <a:t>16</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0F9CEA3F-AE98-7B65-B3F8-23321A2ADA1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88B3790A-BFF3-FBD4-56FC-7335B45A395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Please keep in mind that since this rule was created by Appeals Management Office, it may take longer than 5 days to respond to questions regarding this policy.  P&amp;F has works in conjunction with the AMO and CS to update policies. </a:t>
            </a:r>
          </a:p>
        </p:txBody>
      </p:sp>
      <p:sp>
        <p:nvSpPr>
          <p:cNvPr id="39940" name="Slide Number Placeholder 3">
            <a:extLst>
              <a:ext uri="{FF2B5EF4-FFF2-40B4-BE49-F238E27FC236}">
                <a16:creationId xmlns:a16="http://schemas.microsoft.com/office/drawing/2014/main" id="{B78B3665-79E1-47AD-3654-9CD945617ED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1B8F830-A3B5-415C-AC29-17B680FD5CC0}" type="slidenum">
              <a:rPr lang="en-US" altLang="en-US" smtClean="0"/>
              <a:pPr fontAlgn="base">
                <a:spcBef>
                  <a:spcPct val="0"/>
                </a:spcBef>
                <a:spcAft>
                  <a:spcPct val="0"/>
                </a:spcAft>
              </a:pPr>
              <a:t>17</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5DACE4A6-9569-BE12-EE5B-8357F107DEC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C3AAFABC-164C-462E-6CE9-7481EDA0A0B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An assessment and satisfaction survey have been assigned to you in TMS.  You should be able to complete both within ten minutes.  </a:t>
            </a:r>
          </a:p>
          <a:p>
            <a:pPr eaLnBrk="1" hangingPunct="1">
              <a:spcBef>
                <a:spcPct val="0"/>
              </a:spcBef>
            </a:pPr>
            <a:endParaRPr lang="en-US" altLang="en-US"/>
          </a:p>
          <a:p>
            <a:pPr eaLnBrk="1" hangingPunct="1">
              <a:spcBef>
                <a:spcPct val="0"/>
              </a:spcBef>
            </a:pPr>
            <a:r>
              <a:rPr lang="en-US" altLang="en-US"/>
              <a:t>Completing both will allow you to receive credit for this training.</a:t>
            </a:r>
          </a:p>
        </p:txBody>
      </p:sp>
      <p:sp>
        <p:nvSpPr>
          <p:cNvPr id="41988" name="Slide Number Placeholder 3">
            <a:extLst>
              <a:ext uri="{FF2B5EF4-FFF2-40B4-BE49-F238E27FC236}">
                <a16:creationId xmlns:a16="http://schemas.microsoft.com/office/drawing/2014/main" id="{F7CC68CB-0286-7E9A-511A-1E156156310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EE1D713A-6D88-44D6-A9A3-CB2E944DAB07}" type="slidenum">
              <a:rPr lang="en-US" altLang="en-US" smtClean="0"/>
              <a:pPr fontAlgn="base">
                <a:spcBef>
                  <a:spcPct val="0"/>
                </a:spcBef>
                <a:spcAft>
                  <a:spcPct val="0"/>
                </a:spcAft>
              </a:pPr>
              <a:t>18</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E7D1C7FE-7212-F6D6-03EE-FBCBD9A9B35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DDC216AE-D86E-DBA0-1604-914AEC508F3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a:extLst>
              <a:ext uri="{FF2B5EF4-FFF2-40B4-BE49-F238E27FC236}">
                <a16:creationId xmlns:a16="http://schemas.microsoft.com/office/drawing/2014/main" id="{F28E1FE0-6BCE-2E12-E91D-132C45C4434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7A527EA4-3870-4EFD-8979-8B3779928E8D}" type="slidenum">
              <a:rPr lang="en-US" altLang="en-US" smtClean="0"/>
              <a:pPr fontAlgn="base">
                <a:spcBef>
                  <a:spcPct val="0"/>
                </a:spcBef>
                <a:spcAft>
                  <a:spcPct val="0"/>
                </a:spcAft>
              </a:pPr>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0B1FA8D2-EE54-67F2-98BB-9C56244B9EE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a:extLst>
              <a:ext uri="{FF2B5EF4-FFF2-40B4-BE49-F238E27FC236}">
                <a16:creationId xmlns:a16="http://schemas.microsoft.com/office/drawing/2014/main" id="{ABFFE44A-E990-420D-F44F-2EAA92E09BB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268" name="Slide Number Placeholder 3">
            <a:extLst>
              <a:ext uri="{FF2B5EF4-FFF2-40B4-BE49-F238E27FC236}">
                <a16:creationId xmlns:a16="http://schemas.microsoft.com/office/drawing/2014/main" id="{F0BBF3D7-924C-C4FC-6A3A-4EA5A3DF2FF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F1DB3D3-85F2-487B-B84F-607BC900EA78}" type="slidenum">
              <a:rPr lang="en-US" altLang="en-US" smtClean="0"/>
              <a:pPr fontAlgn="base">
                <a:spcBef>
                  <a:spcPct val="0"/>
                </a:spcBef>
                <a:spcAft>
                  <a:spcPct val="0"/>
                </a:spcAft>
              </a:pPr>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41003864-8FAD-22FB-A5D9-B75BA0BD9C9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1AA36F4F-22A9-D0F7-E03A-2ED9C302B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The Higher-Level Reviewer will only consider evidence which was before VBA at the time the appellant elected to opt-in. VBA WILL NOT consider any evidence submitted after the appellant elected the Higher-Level Review. HLR is a review of the same evidence by a higher-level adjudicator.</a:t>
            </a:r>
          </a:p>
        </p:txBody>
      </p:sp>
      <p:sp>
        <p:nvSpPr>
          <p:cNvPr id="13316" name="Slide Number Placeholder 3">
            <a:extLst>
              <a:ext uri="{FF2B5EF4-FFF2-40B4-BE49-F238E27FC236}">
                <a16:creationId xmlns:a16="http://schemas.microsoft.com/office/drawing/2014/main" id="{EA46384F-1B66-03B9-CAF9-79BE93898A1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0CA509E-5110-4D72-99CA-5A5EC1E4EEDF}" type="slidenum">
              <a:rPr lang="en-US" altLang="en-US" smtClean="0"/>
              <a:pPr fontAlgn="base">
                <a:spcBef>
                  <a:spcPct val="0"/>
                </a:spcBef>
                <a:spcAft>
                  <a:spcPct val="0"/>
                </a:spcAft>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65FEB7BF-6AB5-4F09-1431-8A080EC1505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54B786DC-007D-72CD-0AE7-624BA7323BB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1"/>
              <a:t>EXPLAIN </a:t>
            </a:r>
            <a:r>
              <a:rPr lang="en-US" altLang="en-US"/>
              <a:t>AMA</a:t>
            </a:r>
            <a:r>
              <a:rPr lang="en-US" altLang="en-US" b="1"/>
              <a:t> </a:t>
            </a:r>
            <a:r>
              <a:rPr lang="en-US" altLang="en-US"/>
              <a:t>Higher-Level Reviews are tracked under end product (EP) 030 series for rating and non-rating as well as 040 series for duty to assist error corrective actions.</a:t>
            </a:r>
          </a:p>
        </p:txBody>
      </p:sp>
      <p:sp>
        <p:nvSpPr>
          <p:cNvPr id="15364" name="Slide Number Placeholder 3">
            <a:extLst>
              <a:ext uri="{FF2B5EF4-FFF2-40B4-BE49-F238E27FC236}">
                <a16:creationId xmlns:a16="http://schemas.microsoft.com/office/drawing/2014/main" id="{61FAA33A-5047-C083-72E0-116931BD429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ED40BC1-B1A9-46C5-A6AA-52EEA8AED3E2}" type="slidenum">
              <a:rPr lang="en-US" altLang="en-US" smtClean="0"/>
              <a:pPr fontAlgn="base">
                <a:spcBef>
                  <a:spcPct val="0"/>
                </a:spcBef>
                <a:spcAft>
                  <a:spcPct val="0"/>
                </a:spcAft>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2F00120D-C2A8-64B4-A61A-37DFB584816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BD10238F-4D23-0F75-DDE9-E2FE870E4C4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38 CFR 3.2601(e) states that as a general rule, an adjudicator in an office other than the office that rendered the prior decision will conduct the higher-level review. Therefore, HLRs will be conducted at a different PMC than the PMC that processed the initial claim.</a:t>
            </a:r>
          </a:p>
          <a:p>
            <a:pPr eaLnBrk="1" hangingPunct="1">
              <a:spcBef>
                <a:spcPct val="0"/>
              </a:spcBef>
            </a:pPr>
            <a:r>
              <a:rPr lang="en-US" altLang="en-US"/>
              <a:t> </a:t>
            </a:r>
          </a:p>
          <a:p>
            <a:pPr eaLnBrk="1" hangingPunct="1">
              <a:spcBef>
                <a:spcPct val="0"/>
              </a:spcBef>
            </a:pPr>
            <a:r>
              <a:rPr lang="en-US" altLang="en-US" b="1" i="1"/>
              <a:t>Exception</a:t>
            </a:r>
            <a:r>
              <a:rPr lang="en-US" altLang="en-US"/>
              <a:t>:  If the claimant requests that the HLR be conducted at the PMC that rendered the prior decision, VA will grant the request unless there is good cause to deny.</a:t>
            </a:r>
          </a:p>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26DE4338-E536-7D59-D74F-4A8DBC9A371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6FD1664-C2AE-42A8-AD6F-3D09A9E048E6}" type="slidenum">
              <a:rPr lang="en-US" altLang="en-US" smtClean="0"/>
              <a:pPr fontAlgn="base">
                <a:spcBef>
                  <a:spcPct val="0"/>
                </a:spcBef>
                <a:spcAft>
                  <a:spcPct val="0"/>
                </a:spcAft>
              </a:pPr>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FF173616-C850-9369-FECF-595E5223636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6DFCE80B-B6D9-EA16-8DCE-132DBAA25A7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i="1"/>
          </a:p>
          <a:p>
            <a:pPr eaLnBrk="1" hangingPunct="1">
              <a:spcBef>
                <a:spcPct val="0"/>
              </a:spcBef>
            </a:pPr>
            <a:r>
              <a:rPr lang="en-US" altLang="en-US"/>
              <a:t>The 0996 is the primary method claimants will use to communicate a request for an informal conference, but the claimant/rep can also submit the request in writing along with the 0996.  It’s only required when the claimant requests one.</a:t>
            </a:r>
            <a:endParaRPr lang="en-US" altLang="en-US" b="1" i="1"/>
          </a:p>
          <a:p>
            <a:pPr eaLnBrk="1" hangingPunct="1">
              <a:spcBef>
                <a:spcPct val="0"/>
              </a:spcBef>
            </a:pPr>
            <a:endParaRPr lang="en-US" altLang="en-US" b="1" i="1"/>
          </a:p>
          <a:p>
            <a:pPr eaLnBrk="1" hangingPunct="1">
              <a:spcBef>
                <a:spcPct val="0"/>
              </a:spcBef>
            </a:pPr>
            <a:r>
              <a:rPr lang="en-US" altLang="en-US" b="1" i="1"/>
              <a:t>Note</a:t>
            </a:r>
            <a:r>
              <a:rPr lang="en-US" altLang="en-US"/>
              <a:t>:  The PMC will only conduct one informal conference per request for HLR, regardless of the number of issues that will be adjudicated upon the HLR</a:t>
            </a:r>
          </a:p>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B5AD3143-F808-DCE1-2DBF-0A54EA5A5EE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64CD6A6-9170-4616-B038-7C49F363F5FB}" type="slidenum">
              <a:rPr lang="en-US" altLang="en-US" smtClean="0"/>
              <a:pPr fontAlgn="base">
                <a:spcBef>
                  <a:spcPct val="0"/>
                </a:spcBef>
                <a:spcAft>
                  <a:spcPct val="0"/>
                </a:spcAft>
              </a:pPr>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928C296C-A8FC-0E18-8ED8-E0939DF847B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05F50145-110A-96A4-BA8B-48A4AC39B662}"/>
              </a:ext>
            </a:extLst>
          </p:cNvPr>
          <p:cNvSpPr>
            <a:spLocks noGrp="1"/>
          </p:cNvSpPr>
          <p:nvPr>
            <p:ph type="body" idx="1"/>
          </p:nvPr>
        </p:nvSpPr>
        <p:spPr/>
        <p:txBody>
          <a:bodyPr/>
          <a:lstStyle/>
          <a:p>
            <a:pPr eaLnBrk="1" fontAlgn="auto" hangingPunct="1">
              <a:spcBef>
                <a:spcPts val="0"/>
              </a:spcBef>
              <a:spcAft>
                <a:spcPts val="0"/>
              </a:spcAft>
              <a:defRPr/>
            </a:pPr>
            <a:r>
              <a:rPr lang="en-US" dirty="0">
                <a:highlight>
                  <a:srgbClr val="FFFF00"/>
                </a:highlight>
              </a:rPr>
              <a:t>Follow the language in M21-5 5.3.e. (Unsuccessful Initial Attempts to Contact the Requesters) when adding a permanent note in VBMS. </a:t>
            </a:r>
          </a:p>
        </p:txBody>
      </p:sp>
      <p:sp>
        <p:nvSpPr>
          <p:cNvPr id="21508" name="Slide Number Placeholder 3">
            <a:extLst>
              <a:ext uri="{FF2B5EF4-FFF2-40B4-BE49-F238E27FC236}">
                <a16:creationId xmlns:a16="http://schemas.microsoft.com/office/drawing/2014/main" id="{6172E623-1831-E997-0089-62E413CC103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BFE9A39-A029-45E2-930F-78E6F4166909}" type="slidenum">
              <a:rPr lang="en-US" altLang="en-US" smtClean="0"/>
              <a:pPr fontAlgn="base">
                <a:spcBef>
                  <a:spcPct val="0"/>
                </a:spcBef>
                <a:spcAft>
                  <a:spcPct val="0"/>
                </a:spcAft>
              </a:pPr>
              <a:t>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7825C4A0-5070-AB74-85C5-A62395E9EE6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183335AA-AB9A-06F2-B7C5-A9691FA20A9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Arial" panose="020B0604020202020204" pitchFamily="34" charset="0"/>
              </a:rPr>
              <a:t>Follow M21-5 5.3.f.  Unsuccessful Second Attempts to Contact the Requesters</a:t>
            </a:r>
            <a:endParaRPr lang="en-US" altLang="en-US"/>
          </a:p>
          <a:p>
            <a:pPr eaLnBrk="1" hangingPunct="1">
              <a:spcBef>
                <a:spcPct val="0"/>
              </a:spcBef>
            </a:pPr>
            <a:endParaRPr lang="en-US" altLang="en-US"/>
          </a:p>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804CD50F-8FB8-F518-D41F-9E0CE5AA0CF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7775E56C-E63A-4509-B71F-3BA7562E0004}" type="slidenum">
              <a:rPr lang="en-US" altLang="en-US" smtClean="0"/>
              <a:pPr fontAlgn="base">
                <a:spcBef>
                  <a:spcPct val="0"/>
                </a:spcBef>
                <a:spcAft>
                  <a:spcPct val="0"/>
                </a:spcAft>
              </a:pPr>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3" name="Picture 3">
            <a:extLst>
              <a:ext uri="{FF2B5EF4-FFF2-40B4-BE49-F238E27FC236}">
                <a16:creationId xmlns:a16="http://schemas.microsoft.com/office/drawing/2014/main" id="{4196D97C-B970-3269-6CEC-A34011DA4B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1">
            <a:extLst>
              <a:ext uri="{FF2B5EF4-FFF2-40B4-BE49-F238E27FC236}">
                <a16:creationId xmlns:a16="http://schemas.microsoft.com/office/drawing/2014/main" id="{F2B022F8-42D3-2A23-B446-33DFE0B3E7C1}"/>
              </a:ext>
            </a:extLst>
          </p:cNvPr>
          <p:cNvSpPr txBox="1">
            <a:spLocks/>
          </p:cNvSpPr>
          <p:nvPr/>
        </p:nvSpPr>
        <p:spPr>
          <a:xfrm>
            <a:off x="838200" y="2819400"/>
            <a:ext cx="7772400" cy="1470025"/>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dirty="0"/>
          </a:p>
        </p:txBody>
      </p:sp>
      <p:sp>
        <p:nvSpPr>
          <p:cNvPr id="5" name="Subtitle 2">
            <a:extLst>
              <a:ext uri="{FF2B5EF4-FFF2-40B4-BE49-F238E27FC236}">
                <a16:creationId xmlns:a16="http://schemas.microsoft.com/office/drawing/2014/main" id="{3C986400-F1CD-04C3-4C9A-DCBDA048F97A}"/>
              </a:ext>
            </a:extLst>
          </p:cNvPr>
          <p:cNvSpPr txBox="1">
            <a:spLocks/>
          </p:cNvSpPr>
          <p:nvPr/>
        </p:nvSpPr>
        <p:spPr>
          <a:xfrm>
            <a:off x="1524000" y="4419600"/>
            <a:ext cx="6400800" cy="1752600"/>
          </a:xfrm>
          <a:prstGeom prst="rect">
            <a:avLst/>
          </a:prstGeom>
        </p:spPr>
        <p:txBody>
          <a:bodyPr>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fontAlgn="auto">
              <a:spcAft>
                <a:spcPts val="0"/>
              </a:spcAft>
              <a:defRPr/>
            </a:pPr>
            <a:endParaRPr lang="en-US" dirty="0"/>
          </a:p>
        </p:txBody>
      </p:sp>
      <p:sp>
        <p:nvSpPr>
          <p:cNvPr id="2" name="Title 1"/>
          <p:cNvSpPr>
            <a:spLocks noGrp="1"/>
          </p:cNvSpPr>
          <p:nvPr>
            <p:ph type="ctrTitle"/>
          </p:nvPr>
        </p:nvSpPr>
        <p:spPr>
          <a:xfrm>
            <a:off x="2590800" y="1927417"/>
            <a:ext cx="6553200" cy="968184"/>
          </a:xfrm>
        </p:spPr>
        <p:txBody>
          <a:bodyPr>
            <a:normAutofit/>
          </a:bodyPr>
          <a:lstStyle>
            <a:lvl1pPr algn="l">
              <a:defRPr sz="40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580559656"/>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CDED6EF1-8D03-8592-E216-046B0F1E86A7}"/>
              </a:ext>
            </a:extLst>
          </p:cNvPr>
          <p:cNvSpPr txBox="1">
            <a:spLocks/>
          </p:cNvSpPr>
          <p:nvPr/>
        </p:nvSpPr>
        <p:spPr>
          <a:xfrm>
            <a:off x="0" y="6343650"/>
            <a:ext cx="6172200" cy="514350"/>
          </a:xfrm>
          <a:prstGeom prst="rect">
            <a:avLst/>
          </a:prstGeom>
        </p:spPr>
        <p:txBody>
          <a:bodyPr/>
          <a:lstStyle>
            <a:defPPr>
              <a:defRPr lang="en-US"/>
            </a:defPPr>
            <a:lvl1pPr marL="0" algn="r" defTabSz="914400" rtl="0" eaLnBrk="1" latinLnBrk="0" hangingPunct="1">
              <a:defRPr sz="1800" b="0" kern="1200">
                <a:solidFill>
                  <a:schemeClr val="accent1">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fontAlgn="auto">
              <a:spcBef>
                <a:spcPts val="0"/>
              </a:spcBef>
              <a:spcAft>
                <a:spcPts val="0"/>
              </a:spcAft>
              <a:defRPr/>
            </a:pPr>
            <a:r>
              <a:rPr lang="en-US" sz="1600" dirty="0">
                <a:latin typeface="Arial" panose="020B0604020202020204" pitchFamily="34" charset="0"/>
                <a:cs typeface="Arial" panose="020B0604020202020204" pitchFamily="34" charset="0"/>
              </a:rPr>
              <a:t>Higher-Level Review Procedures for PMCs </a:t>
            </a:r>
          </a:p>
        </p:txBody>
      </p:sp>
      <p:sp>
        <p:nvSpPr>
          <p:cNvPr id="3" name="Content Placeholder 2"/>
          <p:cNvSpPr>
            <a:spLocks noGrp="1"/>
          </p:cNvSpPr>
          <p:nvPr>
            <p:ph idx="1"/>
          </p:nvPr>
        </p:nvSpPr>
        <p:spPr>
          <a:xfrm>
            <a:off x="457200" y="1242218"/>
            <a:ext cx="8229600" cy="4373563"/>
          </a:xfrm>
        </p:spPr>
        <p:txBody>
          <a:bodyPr>
            <a:normAutofit/>
          </a:bodyPr>
          <a:lstStyle>
            <a:lvl1pPr>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Placeholder 1"/>
          <p:cNvSpPr>
            <a:spLocks noGrp="1"/>
          </p:cNvSpPr>
          <p:nvPr>
            <p:ph type="title"/>
          </p:nvPr>
        </p:nvSpPr>
        <p:spPr>
          <a:xfrm>
            <a:off x="1550126" y="331885"/>
            <a:ext cx="7162800" cy="381000"/>
          </a:xfrm>
          <a:prstGeom prst="rect">
            <a:avLst/>
          </a:prstGeom>
        </p:spPr>
        <p:txBody>
          <a:bodyPr rtlCol="0">
            <a:noAutofit/>
          </a:bodyPr>
          <a:lstStyle/>
          <a:p>
            <a:endParaRPr lang="en-US" dirty="0"/>
          </a:p>
        </p:txBody>
      </p:sp>
      <p:sp>
        <p:nvSpPr>
          <p:cNvPr id="4" name="Slide Number Placeholder 5">
            <a:extLst>
              <a:ext uri="{FF2B5EF4-FFF2-40B4-BE49-F238E27FC236}">
                <a16:creationId xmlns:a16="http://schemas.microsoft.com/office/drawing/2014/main" id="{07600477-E748-3FE2-974D-6E535FD7504B}"/>
              </a:ext>
            </a:extLst>
          </p:cNvPr>
          <p:cNvSpPr>
            <a:spLocks noGrp="1"/>
          </p:cNvSpPr>
          <p:nvPr>
            <p:ph type="sldNum" sz="quarter" idx="10"/>
          </p:nvPr>
        </p:nvSpPr>
        <p:spPr>
          <a:xfrm>
            <a:off x="6934200" y="6400800"/>
            <a:ext cx="2133600" cy="365125"/>
          </a:xfrm>
          <a:prstGeom prst="rect">
            <a:avLst/>
          </a:prstGeom>
        </p:spPr>
        <p:txBody>
          <a:bodyPr/>
          <a:lstStyle>
            <a:lvl1pPr algn="r" eaLnBrk="1" fontAlgn="auto" hangingPunct="1">
              <a:spcBef>
                <a:spcPts val="0"/>
              </a:spcBef>
              <a:spcAft>
                <a:spcPts val="0"/>
              </a:spcAft>
              <a:defRPr sz="1600" b="0">
                <a:solidFill>
                  <a:schemeClr val="accent1">
                    <a:lumMod val="75000"/>
                  </a:schemeClr>
                </a:solidFill>
                <a:latin typeface="Arial" panose="020B0604020202020204" pitchFamily="34" charset="0"/>
                <a:cs typeface="Arial" panose="020B0604020202020204" pitchFamily="34" charset="0"/>
              </a:defRPr>
            </a:lvl1pPr>
          </a:lstStyle>
          <a:p>
            <a:pPr>
              <a:defRPr/>
            </a:pPr>
            <a:fld id="{044A3971-D31B-4B13-A524-F8693E6A4A00}" type="slidenum">
              <a:rPr lang="en-US"/>
              <a:pPr>
                <a:defRPr/>
              </a:pPr>
              <a:t>‹#›</a:t>
            </a:fld>
            <a:endParaRPr lang="en-US" dirty="0"/>
          </a:p>
        </p:txBody>
      </p:sp>
    </p:spTree>
    <p:extLst>
      <p:ext uri="{BB962C8B-B14F-4D97-AF65-F5344CB8AC3E}">
        <p14:creationId xmlns:p14="http://schemas.microsoft.com/office/powerpoint/2010/main" val="3070827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Picture with Caption">
    <p:spTree>
      <p:nvGrpSpPr>
        <p:cNvPr id="1" name=""/>
        <p:cNvGrpSpPr/>
        <p:nvPr/>
      </p:nvGrpSpPr>
      <p:grpSpPr>
        <a:xfrm>
          <a:off x="0" y="0"/>
          <a:ext cx="0" cy="0"/>
          <a:chOff x="0" y="0"/>
          <a:chExt cx="0" cy="0"/>
        </a:xfrm>
      </p:grpSpPr>
      <p:sp>
        <p:nvSpPr>
          <p:cNvPr id="2" name="Slide Number Placeholder 6">
            <a:extLst>
              <a:ext uri="{FF2B5EF4-FFF2-40B4-BE49-F238E27FC236}">
                <a16:creationId xmlns:a16="http://schemas.microsoft.com/office/drawing/2014/main" id="{0CE18B8D-8DFB-A0D9-6D75-17C10F0FB08E}"/>
              </a:ext>
            </a:extLst>
          </p:cNvPr>
          <p:cNvSpPr>
            <a:spLocks noGrp="1"/>
          </p:cNvSpPr>
          <p:nvPr>
            <p:ph type="sldNum" sz="quarter" idx="10"/>
          </p:nvPr>
        </p:nvSpPr>
        <p:spPr>
          <a:xfrm>
            <a:off x="0" y="0"/>
            <a:ext cx="0" cy="0"/>
          </a:xfrm>
        </p:spPr>
        <p:txBody>
          <a:bodyPr/>
          <a:lstStyle>
            <a:lvl1pPr eaLnBrk="1" fontAlgn="auto" hangingPunct="1">
              <a:spcBef>
                <a:spcPts val="0"/>
              </a:spcBef>
              <a:spcAft>
                <a:spcPts val="0"/>
              </a:spcAft>
              <a:defRPr>
                <a:solidFill>
                  <a:prstClr val="white"/>
                </a:solidFill>
                <a:latin typeface="+mn-lt"/>
              </a:defRPr>
            </a:lvl1pPr>
          </a:lstStyle>
          <a:p>
            <a:pPr>
              <a:defRPr/>
            </a:pPr>
            <a:fld id="{516578F4-32EF-4019-B0F0-30DFFFFDC32F}" type="slidenum">
              <a:rPr lang="en-US"/>
              <a:pPr>
                <a:defRPr/>
              </a:pPr>
              <a:t>‹#›</a:t>
            </a:fld>
            <a:endParaRPr lang="en-US"/>
          </a:p>
        </p:txBody>
      </p:sp>
    </p:spTree>
    <p:extLst>
      <p:ext uri="{BB962C8B-B14F-4D97-AF65-F5344CB8AC3E}">
        <p14:creationId xmlns:p14="http://schemas.microsoft.com/office/powerpoint/2010/main" val="423128955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a:extLst>
              <a:ext uri="{FF2B5EF4-FFF2-40B4-BE49-F238E27FC236}">
                <a16:creationId xmlns:a16="http://schemas.microsoft.com/office/drawing/2014/main" id="{8C4A2D60-E74B-9694-756C-D31A847DBFB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144000" cy="1044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27" name="Title Placeholder 1">
            <a:extLst>
              <a:ext uri="{FF2B5EF4-FFF2-40B4-BE49-F238E27FC236}">
                <a16:creationId xmlns:a16="http://schemas.microsoft.com/office/drawing/2014/main" id="{90B81C76-A0BD-0C30-C18A-FF3FBC9F4A03}"/>
              </a:ext>
            </a:extLst>
          </p:cNvPr>
          <p:cNvSpPr>
            <a:spLocks noGrp="1" noChangeArrowheads="1"/>
          </p:cNvSpPr>
          <p:nvPr>
            <p:ph type="title"/>
          </p:nvPr>
        </p:nvSpPr>
        <p:spPr bwMode="auto">
          <a:xfrm>
            <a:off x="1549400" y="331788"/>
            <a:ext cx="7162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Unclaimed Remains</a:t>
            </a:r>
          </a:p>
        </p:txBody>
      </p:sp>
      <p:sp>
        <p:nvSpPr>
          <p:cNvPr id="1028" name="Text Placeholder 2">
            <a:extLst>
              <a:ext uri="{FF2B5EF4-FFF2-40B4-BE49-F238E27FC236}">
                <a16:creationId xmlns:a16="http://schemas.microsoft.com/office/drawing/2014/main" id="{BE36F8F9-EC60-19BF-3511-49AE1EE90DB4}"/>
              </a:ext>
            </a:extLst>
          </p:cNvPr>
          <p:cNvSpPr>
            <a:spLocks noGrp="1" noChangeArrowheads="1"/>
          </p:cNvSpPr>
          <p:nvPr>
            <p:ph type="body" idx="1"/>
          </p:nvPr>
        </p:nvSpPr>
        <p:spPr bwMode="auto">
          <a:xfrm>
            <a:off x="457200" y="116522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4">
            <a:extLst>
              <a:ext uri="{FF2B5EF4-FFF2-40B4-BE49-F238E27FC236}">
                <a16:creationId xmlns:a16="http://schemas.microsoft.com/office/drawing/2014/main" id="{E10433D6-2BE1-877C-0CBE-2E1DA87F131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6296025"/>
            <a:ext cx="91440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Lst>
  <p:hf hdr="0" ftr="0" dt="0"/>
  <p:txStyles>
    <p:titleStyle>
      <a:lvl1pPr algn="l" rtl="0" eaLnBrk="0" fontAlgn="base" hangingPunct="0">
        <a:spcBef>
          <a:spcPct val="0"/>
        </a:spcBef>
        <a:spcAft>
          <a:spcPct val="0"/>
        </a:spcAft>
        <a:defRPr sz="2800" kern="1200">
          <a:solidFill>
            <a:schemeClr val="bg1"/>
          </a:solidFill>
          <a:latin typeface="Arial" panose="020B0604020202020204" pitchFamily="34" charset="0"/>
          <a:ea typeface="+mj-ea"/>
          <a:cs typeface="Arial" panose="020B0604020202020204" pitchFamily="34" charset="0"/>
        </a:defRPr>
      </a:lvl1pPr>
      <a:lvl2pPr algn="l" rtl="0" eaLnBrk="0" fontAlgn="base" hangingPunct="0">
        <a:spcBef>
          <a:spcPct val="0"/>
        </a:spcBef>
        <a:spcAft>
          <a:spcPct val="0"/>
        </a:spcAft>
        <a:defRPr sz="2800">
          <a:solidFill>
            <a:schemeClr val="bg1"/>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defRPr sz="2800">
          <a:solidFill>
            <a:schemeClr val="bg1"/>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defRPr sz="2800">
          <a:solidFill>
            <a:schemeClr val="bg1"/>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defRPr sz="2800">
          <a:solidFill>
            <a:schemeClr val="bg1"/>
          </a:solidFill>
          <a:latin typeface="Arial" panose="020B0604020202020204" pitchFamily="34" charset="0"/>
          <a:cs typeface="Arial" panose="020B0604020202020204" pitchFamily="34" charset="0"/>
        </a:defRPr>
      </a:lvl5pPr>
      <a:lvl6pPr marL="457200" algn="l" rtl="0" fontAlgn="base">
        <a:spcBef>
          <a:spcPct val="0"/>
        </a:spcBef>
        <a:spcAft>
          <a:spcPct val="0"/>
        </a:spcAft>
        <a:defRPr sz="2800">
          <a:solidFill>
            <a:schemeClr val="bg1"/>
          </a:solidFill>
          <a:latin typeface="Arial" panose="020B0604020202020204" pitchFamily="34" charset="0"/>
          <a:cs typeface="Arial" panose="020B0604020202020204" pitchFamily="34" charset="0"/>
        </a:defRPr>
      </a:lvl6pPr>
      <a:lvl7pPr marL="914400" algn="l" rtl="0" fontAlgn="base">
        <a:spcBef>
          <a:spcPct val="0"/>
        </a:spcBef>
        <a:spcAft>
          <a:spcPct val="0"/>
        </a:spcAft>
        <a:defRPr sz="2800">
          <a:solidFill>
            <a:schemeClr val="bg1"/>
          </a:solidFill>
          <a:latin typeface="Arial" panose="020B0604020202020204" pitchFamily="34" charset="0"/>
          <a:cs typeface="Arial" panose="020B0604020202020204" pitchFamily="34" charset="0"/>
        </a:defRPr>
      </a:lvl7pPr>
      <a:lvl8pPr marL="1371600" algn="l" rtl="0" fontAlgn="base">
        <a:spcBef>
          <a:spcPct val="0"/>
        </a:spcBef>
        <a:spcAft>
          <a:spcPct val="0"/>
        </a:spcAft>
        <a:defRPr sz="2800">
          <a:solidFill>
            <a:schemeClr val="bg1"/>
          </a:solidFill>
          <a:latin typeface="Arial" panose="020B0604020202020204" pitchFamily="34" charset="0"/>
          <a:cs typeface="Arial" panose="020B0604020202020204" pitchFamily="34" charset="0"/>
        </a:defRPr>
      </a:lvl8pPr>
      <a:lvl9pPr marL="1828800" algn="l" rtl="0" fontAlgn="base">
        <a:spcBef>
          <a:spcPct val="0"/>
        </a:spcBef>
        <a:spcAft>
          <a:spcPct val="0"/>
        </a:spcAft>
        <a:defRPr sz="2800">
          <a:solidFill>
            <a:schemeClr val="bg1"/>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400" kern="1200">
          <a:solidFill>
            <a:srgbClr val="376092"/>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panose="020B0604020202020204" pitchFamily="34" charset="0"/>
        <a:buChar char="–"/>
        <a:defRPr sz="2400" kern="1200">
          <a:solidFill>
            <a:srgbClr val="376092"/>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376092"/>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400" kern="1200">
          <a:solidFill>
            <a:srgbClr val="376092"/>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400" kern="1200">
          <a:solidFill>
            <a:srgbClr val="37609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23C77-D7FF-8E60-2F13-A5D082024C5F}"/>
              </a:ext>
            </a:extLst>
          </p:cNvPr>
          <p:cNvSpPr>
            <a:spLocks noGrp="1"/>
          </p:cNvSpPr>
          <p:nvPr>
            <p:ph type="ctrTitle"/>
          </p:nvPr>
        </p:nvSpPr>
        <p:spPr>
          <a:xfrm>
            <a:off x="2590800" y="2162175"/>
            <a:ext cx="6553200" cy="1133475"/>
          </a:xfrm>
        </p:spPr>
        <p:txBody>
          <a:bodyPr rtlCol="0">
            <a:normAutofit fontScale="90000"/>
          </a:bodyPr>
          <a:lstStyle/>
          <a:p>
            <a:pPr eaLnBrk="1" fontAlgn="auto" hangingPunct="1">
              <a:spcAft>
                <a:spcPts val="0"/>
              </a:spcAft>
              <a:defRPr/>
            </a:pPr>
            <a:r>
              <a:rPr lang="en-US" dirty="0"/>
              <a:t>Higher-Level Review Procedures for PMCs</a:t>
            </a:r>
          </a:p>
        </p:txBody>
      </p:sp>
      <p:sp>
        <p:nvSpPr>
          <p:cNvPr id="6147" name="TextBox 2">
            <a:extLst>
              <a:ext uri="{FF2B5EF4-FFF2-40B4-BE49-F238E27FC236}">
                <a16:creationId xmlns:a16="http://schemas.microsoft.com/office/drawing/2014/main" id="{C83EC70B-9681-50DF-5634-611B39E6FC4F}"/>
              </a:ext>
            </a:extLst>
          </p:cNvPr>
          <p:cNvSpPr txBox="1">
            <a:spLocks noChangeArrowheads="1"/>
          </p:cNvSpPr>
          <p:nvPr/>
        </p:nvSpPr>
        <p:spPr bwMode="auto">
          <a:xfrm>
            <a:off x="2743200" y="6324600"/>
            <a:ext cx="46402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400">
                <a:solidFill>
                  <a:srgbClr val="376092"/>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400">
                <a:solidFill>
                  <a:srgbClr val="376092"/>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400">
                <a:solidFill>
                  <a:srgbClr val="376092"/>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400">
                <a:solidFill>
                  <a:srgbClr val="376092"/>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400">
                <a:solidFill>
                  <a:srgbClr val="376092"/>
                </a:solidFill>
                <a:latin typeface="Arial" panose="020B0604020202020204" pitchFamily="34" charset="0"/>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400">
                <a:solidFill>
                  <a:srgbClr val="376092"/>
                </a:solidFill>
                <a:latin typeface="Arial" panose="020B0604020202020204" pitchFamily="34" charset="0"/>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400">
                <a:solidFill>
                  <a:srgbClr val="376092"/>
                </a:solidFill>
                <a:latin typeface="Arial" panose="020B0604020202020204" pitchFamily="34" charset="0"/>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400">
                <a:solidFill>
                  <a:srgbClr val="376092"/>
                </a:solidFill>
                <a:latin typeface="Arial" panose="020B0604020202020204" pitchFamily="34" charset="0"/>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400">
                <a:solidFill>
                  <a:srgbClr val="376092"/>
                </a:solidFill>
                <a:latin typeface="Arial" panose="020B0604020202020204" pitchFamily="34" charset="0"/>
                <a:cs typeface="Arial" panose="020B0604020202020204" pitchFamily="34" charset="0"/>
              </a:defRPr>
            </a:lvl9pPr>
          </a:lstStyle>
          <a:p>
            <a:pPr algn="ctr" eaLnBrk="1" hangingPunct="1">
              <a:spcBef>
                <a:spcPct val="0"/>
              </a:spcBef>
              <a:buFont typeface="Arial" panose="020B0604020202020204" pitchFamily="34" charset="0"/>
              <a:buNone/>
            </a:pPr>
            <a:r>
              <a:rPr lang="en-US" altLang="en-US" sz="1800">
                <a:solidFill>
                  <a:schemeClr val="bg1"/>
                </a:solidFill>
                <a:latin typeface="Calibri" panose="020F0502020204030204" pitchFamily="34" charset="0"/>
              </a:rPr>
              <a:t>Pension and Fiduciary Service | August 2023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2">
            <a:extLst>
              <a:ext uri="{FF2B5EF4-FFF2-40B4-BE49-F238E27FC236}">
                <a16:creationId xmlns:a16="http://schemas.microsoft.com/office/drawing/2014/main" id="{E000F534-2BAF-0FA5-9784-7E098C64DABC}"/>
              </a:ext>
            </a:extLst>
          </p:cNvPr>
          <p:cNvSpPr>
            <a:spLocks noGrp="1"/>
          </p:cNvSpPr>
          <p:nvPr>
            <p:ph type="sldNum" sz="quarter" idx="10"/>
          </p:nvPr>
        </p:nvSpPr>
        <p:spPr/>
        <p:txBody>
          <a:bodyPr/>
          <a:lstStyle/>
          <a:p>
            <a:pPr>
              <a:defRPr/>
            </a:pPr>
            <a:fld id="{D713ECB4-7A35-45D7-9114-164AF8B2D4ED}" type="slidenum">
              <a:rPr lang="en-US"/>
              <a:pPr>
                <a:defRPr/>
              </a:pPr>
              <a:t>10</a:t>
            </a:fld>
            <a:endParaRPr lang="en-US" dirty="0"/>
          </a:p>
        </p:txBody>
      </p:sp>
      <p:sp>
        <p:nvSpPr>
          <p:cNvPr id="24579" name="Title 7">
            <a:extLst>
              <a:ext uri="{FF2B5EF4-FFF2-40B4-BE49-F238E27FC236}">
                <a16:creationId xmlns:a16="http://schemas.microsoft.com/office/drawing/2014/main" id="{F04A363C-EEA1-10EF-5FCD-B6A744BF9AA5}"/>
              </a:ext>
            </a:extLst>
          </p:cNvPr>
          <p:cNvSpPr>
            <a:spLocks noGrp="1" noChangeArrowheads="1"/>
          </p:cNvSpPr>
          <p:nvPr>
            <p:ph type="title"/>
          </p:nvPr>
        </p:nvSpPr>
        <p:spPr>
          <a:xfrm>
            <a:off x="1549400" y="331788"/>
            <a:ext cx="7594600" cy="381000"/>
          </a:xfrm>
        </p:spPr>
        <p:txBody>
          <a:bodyPr/>
          <a:lstStyle/>
          <a:p>
            <a:pPr eaLnBrk="1" hangingPunct="1"/>
            <a:r>
              <a:rPr lang="en-US" altLang="en-US"/>
              <a:t>HLR Informal Conference Worksheet</a:t>
            </a:r>
          </a:p>
        </p:txBody>
      </p:sp>
      <p:sp>
        <p:nvSpPr>
          <p:cNvPr id="3" name="Content Placeholder 2">
            <a:extLst>
              <a:ext uri="{FF2B5EF4-FFF2-40B4-BE49-F238E27FC236}">
                <a16:creationId xmlns:a16="http://schemas.microsoft.com/office/drawing/2014/main" id="{7009714E-C4C5-110C-C185-3814D8E1200E}"/>
              </a:ext>
            </a:extLst>
          </p:cNvPr>
          <p:cNvSpPr>
            <a:spLocks noGrp="1"/>
          </p:cNvSpPr>
          <p:nvPr>
            <p:ph idx="1"/>
          </p:nvPr>
        </p:nvSpPr>
        <p:spPr>
          <a:xfrm>
            <a:off x="457200" y="1241425"/>
            <a:ext cx="8229600" cy="4702175"/>
          </a:xfrm>
        </p:spPr>
        <p:txBody>
          <a:bodyPr rtlCol="0">
            <a:normAutofit lnSpcReduction="10000"/>
          </a:bodyPr>
          <a:lstStyle/>
          <a:p>
            <a:pPr marL="0" indent="0" eaLnBrk="1" fontAlgn="auto" hangingPunct="1">
              <a:spcAft>
                <a:spcPts val="0"/>
              </a:spcAft>
              <a:buFont typeface="Arial" panose="020B0604020202020204" pitchFamily="34" charset="0"/>
              <a:buNone/>
              <a:defRPr/>
            </a:pPr>
            <a:r>
              <a:rPr lang="en-US" b="1" dirty="0">
                <a:solidFill>
                  <a:schemeClr val="accent1">
                    <a:lumMod val="75000"/>
                  </a:schemeClr>
                </a:solidFill>
              </a:rPr>
              <a:t>If contact is made:</a:t>
            </a:r>
          </a:p>
          <a:p>
            <a:pPr eaLnBrk="1" fontAlgn="auto" hangingPunct="1">
              <a:spcAft>
                <a:spcPts val="0"/>
              </a:spcAft>
              <a:defRPr/>
            </a:pPr>
            <a:r>
              <a:rPr lang="en-US" dirty="0">
                <a:solidFill>
                  <a:schemeClr val="accent1">
                    <a:lumMod val="75000"/>
                  </a:schemeClr>
                </a:solidFill>
              </a:rPr>
              <a:t>Provide the claimant and/or his/her representative the opportunity to identify any errors of law or fact from the prior decision</a:t>
            </a:r>
          </a:p>
          <a:p>
            <a:pPr eaLnBrk="1" fontAlgn="auto" hangingPunct="1">
              <a:spcAft>
                <a:spcPts val="0"/>
              </a:spcAft>
              <a:defRPr/>
            </a:pPr>
            <a:r>
              <a:rPr lang="en-US" dirty="0">
                <a:solidFill>
                  <a:schemeClr val="accent1">
                    <a:lumMod val="75000"/>
                  </a:schemeClr>
                </a:solidFill>
              </a:rPr>
              <a:t>Document the conversation on a </a:t>
            </a:r>
            <a:r>
              <a:rPr lang="en-US" b="1" dirty="0">
                <a:solidFill>
                  <a:schemeClr val="accent1">
                    <a:lumMod val="75000"/>
                  </a:schemeClr>
                </a:solidFill>
              </a:rPr>
              <a:t>“HLR Informal Conference Worksheet”</a:t>
            </a:r>
          </a:p>
          <a:p>
            <a:pPr eaLnBrk="1" fontAlgn="auto" hangingPunct="1">
              <a:spcAft>
                <a:spcPts val="0"/>
              </a:spcAft>
              <a:defRPr/>
            </a:pPr>
            <a:r>
              <a:rPr lang="en-US" dirty="0">
                <a:solidFill>
                  <a:schemeClr val="accent1">
                    <a:lumMod val="75000"/>
                  </a:schemeClr>
                </a:solidFill>
              </a:rPr>
              <a:t>Close the associated tracked item</a:t>
            </a:r>
          </a:p>
          <a:p>
            <a:pPr eaLnBrk="1" fontAlgn="auto" hangingPunct="1">
              <a:spcAft>
                <a:spcPts val="0"/>
              </a:spcAft>
              <a:defRPr/>
            </a:pPr>
            <a:endParaRPr lang="en-US" dirty="0">
              <a:solidFill>
                <a:schemeClr val="accent1">
                  <a:lumMod val="75000"/>
                </a:schemeClr>
              </a:solidFill>
            </a:endParaRPr>
          </a:p>
          <a:p>
            <a:pPr eaLnBrk="1" fontAlgn="auto" hangingPunct="1">
              <a:spcAft>
                <a:spcPts val="0"/>
              </a:spcAft>
              <a:defRPr/>
            </a:pPr>
            <a:r>
              <a:rPr lang="en-US" b="1" i="1" dirty="0">
                <a:solidFill>
                  <a:schemeClr val="accent1">
                    <a:lumMod val="75000"/>
                  </a:schemeClr>
                </a:solidFill>
              </a:rPr>
              <a:t>Note</a:t>
            </a:r>
            <a:r>
              <a:rPr lang="en-US" dirty="0">
                <a:solidFill>
                  <a:schemeClr val="accent1">
                    <a:lumMod val="75000"/>
                  </a:schemeClr>
                </a:solidFill>
              </a:rPr>
              <a:t>: An informal conference may be conducted with the authorized representative. The Veteran or survivor is not required to be present on the call when he/she has an authorized representative. </a:t>
            </a:r>
          </a:p>
          <a:p>
            <a:pPr eaLnBrk="1" fontAlgn="auto" hangingPunct="1">
              <a:spcAft>
                <a:spcPts val="0"/>
              </a:spcAft>
              <a:defRPr/>
            </a:pPr>
            <a:endParaRPr lang="en-US" dirty="0">
              <a:solidFill>
                <a:schemeClr val="accent1">
                  <a:lumMod val="75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DE33C21-3623-DE3F-D48C-91A377D9A9D1}"/>
              </a:ext>
            </a:extLst>
          </p:cNvPr>
          <p:cNvSpPr>
            <a:spLocks noGrp="1"/>
          </p:cNvSpPr>
          <p:nvPr>
            <p:ph type="sldNum" sz="quarter" idx="10"/>
          </p:nvPr>
        </p:nvSpPr>
        <p:spPr/>
        <p:txBody>
          <a:bodyPr/>
          <a:lstStyle/>
          <a:p>
            <a:pPr>
              <a:defRPr/>
            </a:pPr>
            <a:fld id="{A34F3701-D0DA-49D0-9E39-E78B42366F75}" type="slidenum">
              <a:rPr lang="en-US"/>
              <a:pPr>
                <a:defRPr/>
              </a:pPr>
              <a:t>11</a:t>
            </a:fld>
            <a:endParaRPr lang="en-US" dirty="0"/>
          </a:p>
        </p:txBody>
      </p:sp>
      <p:sp>
        <p:nvSpPr>
          <p:cNvPr id="26627" name="Title 3">
            <a:extLst>
              <a:ext uri="{FF2B5EF4-FFF2-40B4-BE49-F238E27FC236}">
                <a16:creationId xmlns:a16="http://schemas.microsoft.com/office/drawing/2014/main" id="{8E8736AD-37F2-09C0-4814-7A2FCB9475E8}"/>
              </a:ext>
            </a:extLst>
          </p:cNvPr>
          <p:cNvSpPr>
            <a:spLocks noGrp="1" noChangeArrowheads="1"/>
          </p:cNvSpPr>
          <p:nvPr>
            <p:ph type="title"/>
          </p:nvPr>
        </p:nvSpPr>
        <p:spPr>
          <a:xfrm>
            <a:off x="1549400" y="331788"/>
            <a:ext cx="7162800" cy="381000"/>
          </a:xfrm>
        </p:spPr>
        <p:txBody>
          <a:bodyPr/>
          <a:lstStyle/>
          <a:p>
            <a:pPr eaLnBrk="1" hangingPunct="1"/>
            <a:r>
              <a:rPr lang="en-US" altLang="en-US"/>
              <a:t>Addressing New Evidence At an </a:t>
            </a:r>
            <a:br>
              <a:rPr lang="en-US" altLang="en-US"/>
            </a:br>
            <a:r>
              <a:rPr lang="en-US" altLang="en-US"/>
              <a:t>Informal Conference</a:t>
            </a:r>
          </a:p>
        </p:txBody>
      </p:sp>
      <p:sp>
        <p:nvSpPr>
          <p:cNvPr id="26628" name="Content Placeholder 4">
            <a:extLst>
              <a:ext uri="{FF2B5EF4-FFF2-40B4-BE49-F238E27FC236}">
                <a16:creationId xmlns:a16="http://schemas.microsoft.com/office/drawing/2014/main" id="{3E489E75-518C-7123-25E2-BC9B41813159}"/>
              </a:ext>
            </a:extLst>
          </p:cNvPr>
          <p:cNvSpPr>
            <a:spLocks noGrp="1" noChangeArrowheads="1"/>
          </p:cNvSpPr>
          <p:nvPr>
            <p:ph idx="1"/>
          </p:nvPr>
        </p:nvSpPr>
        <p:spPr>
          <a:xfrm>
            <a:off x="457200" y="1241425"/>
            <a:ext cx="8229600" cy="4373563"/>
          </a:xfrm>
        </p:spPr>
        <p:txBody>
          <a:bodyPr/>
          <a:lstStyle/>
          <a:p>
            <a:pPr eaLnBrk="1" hangingPunct="1"/>
            <a:r>
              <a:rPr lang="en-US" altLang="en-US"/>
              <a:t>Inform the claimant and/or representative that they may submit new evidence; however, the higher-level reviewer will be unable to consider it in the HLR</a:t>
            </a:r>
          </a:p>
          <a:p>
            <a:pPr eaLnBrk="1" hangingPunct="1"/>
            <a:r>
              <a:rPr lang="en-US" altLang="en-US"/>
              <a:t>Inform the claimant or representative that they may submit a supplemental claim after receiving the HLR decision.</a:t>
            </a:r>
          </a:p>
          <a:p>
            <a:pPr eaLnBrk="1" hangingPunct="1"/>
            <a:r>
              <a:rPr lang="en-US" altLang="en-US"/>
              <a:t>Add a statement to the decision introduction in the VBMS-Rating documenting any evidence received but not considered in the HLR </a:t>
            </a:r>
          </a:p>
          <a:p>
            <a:pPr eaLnBrk="1" hangingPunct="1"/>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F64F58A-E45C-C227-2AB7-83BFFDFBAF38}"/>
              </a:ext>
            </a:extLst>
          </p:cNvPr>
          <p:cNvSpPr>
            <a:spLocks noGrp="1"/>
          </p:cNvSpPr>
          <p:nvPr>
            <p:ph type="sldNum" sz="quarter" idx="10"/>
          </p:nvPr>
        </p:nvSpPr>
        <p:spPr/>
        <p:txBody>
          <a:bodyPr/>
          <a:lstStyle/>
          <a:p>
            <a:pPr>
              <a:defRPr/>
            </a:pPr>
            <a:fld id="{E2F45A09-9CC0-4D63-96FB-E3AB531A2863}" type="slidenum">
              <a:rPr lang="en-US"/>
              <a:pPr>
                <a:defRPr/>
              </a:pPr>
              <a:t>12</a:t>
            </a:fld>
            <a:endParaRPr lang="en-US" dirty="0"/>
          </a:p>
        </p:txBody>
      </p:sp>
      <p:sp>
        <p:nvSpPr>
          <p:cNvPr id="28675" name="Title 3">
            <a:extLst>
              <a:ext uri="{FF2B5EF4-FFF2-40B4-BE49-F238E27FC236}">
                <a16:creationId xmlns:a16="http://schemas.microsoft.com/office/drawing/2014/main" id="{AABF3772-D8D2-80CC-E175-667CE2BD2337}"/>
              </a:ext>
            </a:extLst>
          </p:cNvPr>
          <p:cNvSpPr>
            <a:spLocks noGrp="1" noChangeArrowheads="1"/>
          </p:cNvSpPr>
          <p:nvPr>
            <p:ph type="title"/>
          </p:nvPr>
        </p:nvSpPr>
        <p:spPr>
          <a:xfrm>
            <a:off x="1549400" y="331788"/>
            <a:ext cx="7162800" cy="381000"/>
          </a:xfrm>
        </p:spPr>
        <p:txBody>
          <a:bodyPr/>
          <a:lstStyle/>
          <a:p>
            <a:pPr eaLnBrk="1" hangingPunct="1"/>
            <a:r>
              <a:rPr lang="en-US" altLang="en-US"/>
              <a:t>Higher-Level Review Remands</a:t>
            </a:r>
          </a:p>
        </p:txBody>
      </p:sp>
      <p:sp>
        <p:nvSpPr>
          <p:cNvPr id="28676" name="Content Placeholder 4">
            <a:extLst>
              <a:ext uri="{FF2B5EF4-FFF2-40B4-BE49-F238E27FC236}">
                <a16:creationId xmlns:a16="http://schemas.microsoft.com/office/drawing/2014/main" id="{928E4409-D06A-88EF-DDCF-0AA74B9AEA3D}"/>
              </a:ext>
            </a:extLst>
          </p:cNvPr>
          <p:cNvSpPr>
            <a:spLocks noGrp="1" noChangeArrowheads="1"/>
          </p:cNvSpPr>
          <p:nvPr>
            <p:ph idx="1"/>
          </p:nvPr>
        </p:nvSpPr>
        <p:spPr>
          <a:xfrm>
            <a:off x="457200" y="1241425"/>
            <a:ext cx="8229600" cy="4373563"/>
          </a:xfrm>
        </p:spPr>
        <p:txBody>
          <a:bodyPr/>
          <a:lstStyle/>
          <a:p>
            <a:pPr eaLnBrk="1" hangingPunct="1"/>
            <a:r>
              <a:rPr lang="en-US" altLang="en-US"/>
              <a:t>If the maximum benefit for the claim can be granted, the higher-level reviewer will process the claim without remanding for a DTA error.  </a:t>
            </a:r>
          </a:p>
          <a:p>
            <a:pPr eaLnBrk="1" hangingPunct="1"/>
            <a:r>
              <a:rPr lang="en-US" altLang="en-US"/>
              <a:t>When a Duty to Assist (DTA) error is discovered during a higher-level review process, the higher-level reviewer:</a:t>
            </a:r>
          </a:p>
          <a:p>
            <a:pPr lvl="1" eaLnBrk="1" hangingPunct="1"/>
            <a:r>
              <a:rPr lang="en-US" altLang="en-US"/>
              <a:t>Complete a Higher-Level Review Return form for all issues returned for corrective action and upload the form to the VBMS eFolder. </a:t>
            </a:r>
          </a:p>
          <a:p>
            <a:pPr lvl="1" eaLnBrk="1" hangingPunct="1"/>
            <a:r>
              <a:rPr lang="en-US" altLang="en-US"/>
              <a:t>Detail the required development action(s), and identify the DTA error categories</a:t>
            </a:r>
          </a:p>
          <a:p>
            <a:pPr eaLnBrk="1" hangingPunct="1"/>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4F184B-11D1-EF0A-29BE-F0414FB209BF}"/>
              </a:ext>
            </a:extLst>
          </p:cNvPr>
          <p:cNvSpPr>
            <a:spLocks noGrp="1"/>
          </p:cNvSpPr>
          <p:nvPr>
            <p:ph idx="1"/>
          </p:nvPr>
        </p:nvSpPr>
        <p:spPr>
          <a:xfrm>
            <a:off x="457200" y="1241425"/>
            <a:ext cx="8229600" cy="5062538"/>
          </a:xfrm>
        </p:spPr>
        <p:txBody>
          <a:bodyPr rtlCol="0">
            <a:normAutofit lnSpcReduction="10000"/>
          </a:bodyPr>
          <a:lstStyle/>
          <a:p>
            <a:pPr eaLnBrk="1" fontAlgn="auto" hangingPunct="1">
              <a:spcAft>
                <a:spcPts val="0"/>
              </a:spcAft>
              <a:defRPr/>
            </a:pPr>
            <a:r>
              <a:rPr lang="en-US" dirty="0">
                <a:solidFill>
                  <a:schemeClr val="accent1">
                    <a:lumMod val="75000"/>
                  </a:schemeClr>
                </a:solidFill>
              </a:rPr>
              <a:t>When a Duty to Assist (DTA) error is discovered during a higher-level review process, the higher-level reviewer:</a:t>
            </a:r>
          </a:p>
          <a:p>
            <a:pPr eaLnBrk="1" fontAlgn="auto" hangingPunct="1">
              <a:spcAft>
                <a:spcPts val="0"/>
              </a:spcAft>
              <a:defRPr/>
            </a:pPr>
            <a:endParaRPr lang="en-US" dirty="0">
              <a:solidFill>
                <a:schemeClr val="accent1">
                  <a:lumMod val="75000"/>
                </a:schemeClr>
              </a:solidFill>
            </a:endParaRPr>
          </a:p>
          <a:p>
            <a:pPr eaLnBrk="1" fontAlgn="auto" hangingPunct="1">
              <a:spcAft>
                <a:spcPts val="0"/>
              </a:spcAft>
              <a:defRPr/>
            </a:pPr>
            <a:r>
              <a:rPr lang="en-US" dirty="0">
                <a:solidFill>
                  <a:schemeClr val="accent1">
                    <a:lumMod val="75000"/>
                  </a:schemeClr>
                </a:solidFill>
              </a:rPr>
              <a:t>Instructs the VSR to </a:t>
            </a:r>
          </a:p>
          <a:p>
            <a:pPr lvl="1" eaLnBrk="1" fontAlgn="auto" hangingPunct="1">
              <a:spcAft>
                <a:spcPts val="0"/>
              </a:spcAft>
              <a:defRPr/>
            </a:pPr>
            <a:r>
              <a:rPr lang="en-US" dirty="0">
                <a:solidFill>
                  <a:schemeClr val="accent1">
                    <a:lumMod val="75000"/>
                  </a:schemeClr>
                </a:solidFill>
              </a:rPr>
              <a:t>Promulgate the EP 030 (if maximum benefits can be granted)</a:t>
            </a:r>
          </a:p>
          <a:p>
            <a:pPr lvl="1" eaLnBrk="1" fontAlgn="auto" hangingPunct="1">
              <a:spcAft>
                <a:spcPts val="0"/>
              </a:spcAft>
              <a:defRPr/>
            </a:pPr>
            <a:r>
              <a:rPr lang="en-US" dirty="0">
                <a:solidFill>
                  <a:schemeClr val="accent1">
                    <a:lumMod val="75000"/>
                  </a:schemeClr>
                </a:solidFill>
              </a:rPr>
              <a:t>If maximum benefits are not granted, ensure the system establishes an EP 040 with the appropriate claim label</a:t>
            </a:r>
          </a:p>
          <a:p>
            <a:pPr lvl="1" eaLnBrk="1" fontAlgn="auto" hangingPunct="1">
              <a:spcAft>
                <a:spcPts val="0"/>
              </a:spcAft>
              <a:defRPr/>
            </a:pPr>
            <a:r>
              <a:rPr lang="en-US" dirty="0">
                <a:solidFill>
                  <a:schemeClr val="accent1">
                    <a:lumMod val="75000"/>
                  </a:schemeClr>
                </a:solidFill>
              </a:rPr>
              <a:t>Change the special issue to the appropriate error category, and </a:t>
            </a:r>
          </a:p>
          <a:p>
            <a:pPr lvl="1" eaLnBrk="1" fontAlgn="auto" hangingPunct="1">
              <a:spcAft>
                <a:spcPts val="0"/>
              </a:spcAft>
              <a:defRPr/>
            </a:pPr>
            <a:r>
              <a:rPr lang="en-US" dirty="0">
                <a:solidFill>
                  <a:schemeClr val="accent1">
                    <a:lumMod val="75000"/>
                  </a:schemeClr>
                </a:solidFill>
              </a:rPr>
              <a:t>Remand the claim back to the SOO that rendered the prior decision</a:t>
            </a:r>
          </a:p>
        </p:txBody>
      </p:sp>
      <p:sp>
        <p:nvSpPr>
          <p:cNvPr id="3" name="Slide Number Placeholder 2">
            <a:extLst>
              <a:ext uri="{FF2B5EF4-FFF2-40B4-BE49-F238E27FC236}">
                <a16:creationId xmlns:a16="http://schemas.microsoft.com/office/drawing/2014/main" id="{AA8C4857-E16F-C051-19E1-563A0652DFFD}"/>
              </a:ext>
            </a:extLst>
          </p:cNvPr>
          <p:cNvSpPr>
            <a:spLocks noGrp="1"/>
          </p:cNvSpPr>
          <p:nvPr>
            <p:ph type="sldNum" sz="quarter" idx="10"/>
          </p:nvPr>
        </p:nvSpPr>
        <p:spPr/>
        <p:txBody>
          <a:bodyPr/>
          <a:lstStyle/>
          <a:p>
            <a:pPr>
              <a:defRPr/>
            </a:pPr>
            <a:fld id="{A0B5F05C-122B-4FB2-879A-B5D8278F8F3D}" type="slidenum">
              <a:rPr lang="en-US"/>
              <a:pPr>
                <a:defRPr/>
              </a:pPr>
              <a:t>13</a:t>
            </a:fld>
            <a:endParaRPr lang="en-US" dirty="0"/>
          </a:p>
        </p:txBody>
      </p:sp>
      <p:sp>
        <p:nvSpPr>
          <p:cNvPr id="30724" name="Title 3">
            <a:extLst>
              <a:ext uri="{FF2B5EF4-FFF2-40B4-BE49-F238E27FC236}">
                <a16:creationId xmlns:a16="http://schemas.microsoft.com/office/drawing/2014/main" id="{C20113B0-C4A9-337B-AE91-7D3FA42A951B}"/>
              </a:ext>
            </a:extLst>
          </p:cNvPr>
          <p:cNvSpPr>
            <a:spLocks noGrp="1" noChangeArrowheads="1"/>
          </p:cNvSpPr>
          <p:nvPr>
            <p:ph type="title"/>
          </p:nvPr>
        </p:nvSpPr>
        <p:spPr>
          <a:xfrm>
            <a:off x="1549400" y="331788"/>
            <a:ext cx="7162800" cy="381000"/>
          </a:xfrm>
        </p:spPr>
        <p:txBody>
          <a:bodyPr/>
          <a:lstStyle/>
          <a:p>
            <a:pPr eaLnBrk="1" hangingPunct="1"/>
            <a:r>
              <a:rPr lang="en-US" altLang="en-US"/>
              <a:t>Higher-Level Review Remands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1C9E0BA-C7BF-2937-45AB-37C4372541CE}"/>
              </a:ext>
            </a:extLst>
          </p:cNvPr>
          <p:cNvSpPr>
            <a:spLocks noGrp="1"/>
          </p:cNvSpPr>
          <p:nvPr>
            <p:ph idx="1"/>
          </p:nvPr>
        </p:nvSpPr>
        <p:spPr>
          <a:xfrm>
            <a:off x="457200" y="1241425"/>
            <a:ext cx="8229600" cy="4373563"/>
          </a:xfrm>
        </p:spPr>
        <p:txBody>
          <a:bodyPr rtlCol="0"/>
          <a:lstStyle/>
          <a:p>
            <a:pPr marL="0" indent="0" eaLnBrk="1" fontAlgn="auto" hangingPunct="1">
              <a:spcAft>
                <a:spcPts val="0"/>
              </a:spcAft>
              <a:buFont typeface="Arial" panose="020B0604020202020204" pitchFamily="34" charset="0"/>
              <a:buNone/>
              <a:defRPr/>
            </a:pPr>
            <a:r>
              <a:rPr lang="en-US" dirty="0">
                <a:solidFill>
                  <a:schemeClr val="accent1">
                    <a:lumMod val="75000"/>
                  </a:schemeClr>
                </a:solidFill>
              </a:rPr>
              <a:t>Duty to Assist (DTA) Error EP:</a:t>
            </a:r>
          </a:p>
          <a:p>
            <a:pPr eaLnBrk="1" fontAlgn="auto" hangingPunct="1">
              <a:spcAft>
                <a:spcPts val="0"/>
              </a:spcAft>
              <a:defRPr/>
            </a:pPr>
            <a:endParaRPr lang="en-US" dirty="0">
              <a:solidFill>
                <a:schemeClr val="accent1">
                  <a:lumMod val="75000"/>
                </a:schemeClr>
              </a:solidFill>
            </a:endParaRPr>
          </a:p>
          <a:p>
            <a:pPr eaLnBrk="1" fontAlgn="auto" hangingPunct="1">
              <a:spcAft>
                <a:spcPts val="0"/>
              </a:spcAft>
              <a:defRPr/>
            </a:pPr>
            <a:r>
              <a:rPr lang="en-US" dirty="0">
                <a:solidFill>
                  <a:schemeClr val="accent1">
                    <a:lumMod val="75000"/>
                  </a:schemeClr>
                </a:solidFill>
              </a:rPr>
              <a:t>EP 040, Claim Label: PMC HLR DTA Error – Rating</a:t>
            </a:r>
          </a:p>
          <a:p>
            <a:pPr eaLnBrk="1" fontAlgn="auto" hangingPunct="1">
              <a:spcAft>
                <a:spcPts val="0"/>
              </a:spcAft>
              <a:defRPr/>
            </a:pPr>
            <a:r>
              <a:rPr lang="en-US" dirty="0">
                <a:solidFill>
                  <a:schemeClr val="accent1">
                    <a:lumMod val="75000"/>
                  </a:schemeClr>
                </a:solidFill>
              </a:rPr>
              <a:t>EP 040, Claim Label: PMC HLR DTA Error – Non-Rating</a:t>
            </a:r>
          </a:p>
          <a:p>
            <a:pPr eaLnBrk="1" fontAlgn="auto" hangingPunct="1">
              <a:spcAft>
                <a:spcPts val="0"/>
              </a:spcAft>
              <a:defRPr/>
            </a:pPr>
            <a:endParaRPr lang="en-US" dirty="0">
              <a:solidFill>
                <a:schemeClr val="accent1">
                  <a:lumMod val="75000"/>
                </a:schemeClr>
              </a:solidFill>
            </a:endParaRPr>
          </a:p>
        </p:txBody>
      </p:sp>
      <p:sp>
        <p:nvSpPr>
          <p:cNvPr id="3" name="Slide Number Placeholder 2">
            <a:extLst>
              <a:ext uri="{FF2B5EF4-FFF2-40B4-BE49-F238E27FC236}">
                <a16:creationId xmlns:a16="http://schemas.microsoft.com/office/drawing/2014/main" id="{04D7E53E-B0AB-6F27-C09F-5F8E82B36AA9}"/>
              </a:ext>
            </a:extLst>
          </p:cNvPr>
          <p:cNvSpPr>
            <a:spLocks noGrp="1"/>
          </p:cNvSpPr>
          <p:nvPr>
            <p:ph type="sldNum" sz="quarter" idx="10"/>
          </p:nvPr>
        </p:nvSpPr>
        <p:spPr/>
        <p:txBody>
          <a:bodyPr/>
          <a:lstStyle/>
          <a:p>
            <a:pPr>
              <a:defRPr/>
            </a:pPr>
            <a:fld id="{53E92A4D-23EF-4F41-8DB6-C52F891774C7}" type="slidenum">
              <a:rPr lang="en-US"/>
              <a:pPr>
                <a:defRPr/>
              </a:pPr>
              <a:t>14</a:t>
            </a:fld>
            <a:endParaRPr lang="en-US" dirty="0"/>
          </a:p>
        </p:txBody>
      </p:sp>
      <p:sp>
        <p:nvSpPr>
          <p:cNvPr id="32772" name="Title 3">
            <a:extLst>
              <a:ext uri="{FF2B5EF4-FFF2-40B4-BE49-F238E27FC236}">
                <a16:creationId xmlns:a16="http://schemas.microsoft.com/office/drawing/2014/main" id="{5649C3CF-69E8-62D0-D118-67DBE001D305}"/>
              </a:ext>
            </a:extLst>
          </p:cNvPr>
          <p:cNvSpPr>
            <a:spLocks noGrp="1" noChangeArrowheads="1"/>
          </p:cNvSpPr>
          <p:nvPr>
            <p:ph type="title"/>
          </p:nvPr>
        </p:nvSpPr>
        <p:spPr>
          <a:xfrm>
            <a:off x="1549400" y="331788"/>
            <a:ext cx="7162800" cy="381000"/>
          </a:xfrm>
        </p:spPr>
        <p:txBody>
          <a:bodyPr/>
          <a:lstStyle/>
          <a:p>
            <a:pPr eaLnBrk="1" hangingPunct="1"/>
            <a:r>
              <a:rPr lang="en-US" altLang="en-US"/>
              <a:t>Higher-Level Review Remands </a:t>
            </a:r>
            <a:br>
              <a:rPr lang="en-US" altLang="en-US"/>
            </a:br>
            <a:r>
              <a:rPr lang="en-US" altLang="en-US"/>
              <a:t>(cont’d)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215EE96-09B5-7BF0-2067-04BA275F653F}"/>
              </a:ext>
            </a:extLst>
          </p:cNvPr>
          <p:cNvSpPr>
            <a:spLocks noGrp="1"/>
          </p:cNvSpPr>
          <p:nvPr>
            <p:ph type="sldNum" sz="quarter" idx="10"/>
          </p:nvPr>
        </p:nvSpPr>
        <p:spPr/>
        <p:txBody>
          <a:bodyPr/>
          <a:lstStyle/>
          <a:p>
            <a:pPr>
              <a:defRPr/>
            </a:pPr>
            <a:fld id="{6A492BD4-D60E-45A0-8FDB-D1866BF584F8}" type="slidenum">
              <a:rPr lang="en-US"/>
              <a:pPr>
                <a:defRPr/>
              </a:pPr>
              <a:t>15</a:t>
            </a:fld>
            <a:endParaRPr lang="en-US" dirty="0"/>
          </a:p>
        </p:txBody>
      </p:sp>
      <p:sp>
        <p:nvSpPr>
          <p:cNvPr id="34819" name="Title 3">
            <a:extLst>
              <a:ext uri="{FF2B5EF4-FFF2-40B4-BE49-F238E27FC236}">
                <a16:creationId xmlns:a16="http://schemas.microsoft.com/office/drawing/2014/main" id="{360C4972-4252-61E0-94DE-50696BEA7389}"/>
              </a:ext>
            </a:extLst>
          </p:cNvPr>
          <p:cNvSpPr>
            <a:spLocks noGrp="1" noChangeArrowheads="1"/>
          </p:cNvSpPr>
          <p:nvPr>
            <p:ph type="title"/>
          </p:nvPr>
        </p:nvSpPr>
        <p:spPr>
          <a:xfrm>
            <a:off x="1549400" y="331788"/>
            <a:ext cx="7162800" cy="381000"/>
          </a:xfrm>
        </p:spPr>
        <p:txBody>
          <a:bodyPr/>
          <a:lstStyle/>
          <a:p>
            <a:pPr eaLnBrk="1" hangingPunct="1"/>
            <a:r>
              <a:rPr lang="en-US" altLang="en-US"/>
              <a:t>HLR Decision Requirements</a:t>
            </a:r>
          </a:p>
        </p:txBody>
      </p:sp>
      <p:sp>
        <p:nvSpPr>
          <p:cNvPr id="5" name="Content Placeholder 4">
            <a:extLst>
              <a:ext uri="{FF2B5EF4-FFF2-40B4-BE49-F238E27FC236}">
                <a16:creationId xmlns:a16="http://schemas.microsoft.com/office/drawing/2014/main" id="{C6510398-427C-ECF5-4C54-70AF3D04D96A}"/>
              </a:ext>
            </a:extLst>
          </p:cNvPr>
          <p:cNvSpPr>
            <a:spLocks noGrp="1"/>
          </p:cNvSpPr>
          <p:nvPr>
            <p:ph idx="1"/>
          </p:nvPr>
        </p:nvSpPr>
        <p:spPr>
          <a:xfrm>
            <a:off x="457200" y="1241425"/>
            <a:ext cx="8229600" cy="4373563"/>
          </a:xfrm>
        </p:spPr>
        <p:txBody>
          <a:bodyPr rtlCol="0">
            <a:normAutofit lnSpcReduction="10000"/>
          </a:bodyPr>
          <a:lstStyle/>
          <a:p>
            <a:pPr eaLnBrk="1" fontAlgn="auto" hangingPunct="1">
              <a:spcAft>
                <a:spcPts val="0"/>
              </a:spcAft>
              <a:defRPr/>
            </a:pPr>
            <a:r>
              <a:rPr lang="en-US" dirty="0">
                <a:solidFill>
                  <a:schemeClr val="accent1">
                    <a:lumMod val="75000"/>
                  </a:schemeClr>
                </a:solidFill>
              </a:rPr>
              <a:t>DROs/Senior VSRs must</a:t>
            </a:r>
          </a:p>
          <a:p>
            <a:pPr lvl="1" eaLnBrk="1" fontAlgn="auto" hangingPunct="1">
              <a:spcAft>
                <a:spcPts val="0"/>
              </a:spcAft>
              <a:defRPr/>
            </a:pPr>
            <a:r>
              <a:rPr lang="en-US" dirty="0">
                <a:solidFill>
                  <a:schemeClr val="accent1">
                    <a:lumMod val="75000"/>
                  </a:schemeClr>
                </a:solidFill>
              </a:rPr>
              <a:t>List relevant evidence</a:t>
            </a:r>
          </a:p>
          <a:p>
            <a:pPr lvl="1" eaLnBrk="1" fontAlgn="auto" hangingPunct="1">
              <a:spcAft>
                <a:spcPts val="0"/>
              </a:spcAft>
              <a:defRPr/>
            </a:pPr>
            <a:r>
              <a:rPr lang="en-US" dirty="0">
                <a:solidFill>
                  <a:schemeClr val="accent1">
                    <a:lumMod val="75000"/>
                  </a:schemeClr>
                </a:solidFill>
              </a:rPr>
              <a:t>Include the “Evidence Not Considered” paragraph when necessary</a:t>
            </a:r>
          </a:p>
          <a:p>
            <a:pPr eaLnBrk="1" fontAlgn="auto" hangingPunct="1">
              <a:spcAft>
                <a:spcPts val="0"/>
              </a:spcAft>
              <a:defRPr/>
            </a:pPr>
            <a:r>
              <a:rPr lang="en-US" dirty="0">
                <a:solidFill>
                  <a:schemeClr val="accent1">
                    <a:lumMod val="75000"/>
                  </a:schemeClr>
                </a:solidFill>
              </a:rPr>
              <a:t>HLR with Rating Decisions </a:t>
            </a:r>
          </a:p>
          <a:p>
            <a:pPr lvl="1" eaLnBrk="1" fontAlgn="auto" hangingPunct="1">
              <a:spcAft>
                <a:spcPts val="0"/>
              </a:spcAft>
              <a:defRPr/>
            </a:pPr>
            <a:r>
              <a:rPr lang="en-US" dirty="0">
                <a:solidFill>
                  <a:schemeClr val="accent1">
                    <a:lumMod val="75000"/>
                  </a:schemeClr>
                </a:solidFill>
              </a:rPr>
              <a:t>Use VBMS-R to generate the decision</a:t>
            </a:r>
          </a:p>
          <a:p>
            <a:pPr lvl="1" eaLnBrk="1" fontAlgn="auto" hangingPunct="1">
              <a:spcAft>
                <a:spcPts val="0"/>
              </a:spcAft>
              <a:defRPr/>
            </a:pPr>
            <a:r>
              <a:rPr lang="en-US" dirty="0">
                <a:solidFill>
                  <a:schemeClr val="accent1">
                    <a:lumMod val="75000"/>
                  </a:schemeClr>
                </a:solidFill>
              </a:rPr>
              <a:t>Address all issues in a rating narrative </a:t>
            </a:r>
          </a:p>
          <a:p>
            <a:pPr eaLnBrk="1" fontAlgn="auto" hangingPunct="1">
              <a:spcAft>
                <a:spcPts val="0"/>
              </a:spcAft>
              <a:defRPr/>
            </a:pPr>
            <a:r>
              <a:rPr lang="en-US" dirty="0">
                <a:solidFill>
                  <a:schemeClr val="accent1">
                    <a:lumMod val="75000"/>
                  </a:schemeClr>
                </a:solidFill>
              </a:rPr>
              <a:t>HLR with Non-Rating Decisions</a:t>
            </a:r>
          </a:p>
          <a:p>
            <a:pPr lvl="1" eaLnBrk="1" fontAlgn="auto" hangingPunct="1">
              <a:spcAft>
                <a:spcPts val="0"/>
              </a:spcAft>
              <a:defRPr/>
            </a:pPr>
            <a:r>
              <a:rPr lang="en-US" dirty="0">
                <a:solidFill>
                  <a:schemeClr val="accent1">
                    <a:lumMod val="75000"/>
                  </a:schemeClr>
                </a:solidFill>
              </a:rPr>
              <a:t>Use the HLR Decision Template</a:t>
            </a:r>
          </a:p>
          <a:p>
            <a:pPr lvl="1" eaLnBrk="1" fontAlgn="auto" hangingPunct="1">
              <a:spcAft>
                <a:spcPts val="0"/>
              </a:spcAft>
              <a:defRPr/>
            </a:pPr>
            <a:r>
              <a:rPr lang="en-US" dirty="0">
                <a:solidFill>
                  <a:schemeClr val="accent1">
                    <a:lumMod val="75000"/>
                  </a:schemeClr>
                </a:solidFill>
              </a:rPr>
              <a:t>List the HLR Decision as an enclosure on the notification letter </a:t>
            </a:r>
          </a:p>
          <a:p>
            <a:pPr eaLnBrk="1" fontAlgn="auto" hangingPunct="1">
              <a:spcAft>
                <a:spcPts val="0"/>
              </a:spcAft>
              <a:defRPr/>
            </a:pPr>
            <a:endParaRPr lang="en-US" dirty="0">
              <a:solidFill>
                <a:schemeClr val="accent1">
                  <a:lumMod val="75000"/>
                </a:schemeClr>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Content Placeholder 1">
            <a:extLst>
              <a:ext uri="{FF2B5EF4-FFF2-40B4-BE49-F238E27FC236}">
                <a16:creationId xmlns:a16="http://schemas.microsoft.com/office/drawing/2014/main" id="{C9680437-B077-1615-6984-041BD6CE4A9F}"/>
              </a:ext>
            </a:extLst>
          </p:cNvPr>
          <p:cNvSpPr>
            <a:spLocks noGrp="1" noChangeArrowheads="1"/>
          </p:cNvSpPr>
          <p:nvPr>
            <p:ph idx="1"/>
          </p:nvPr>
        </p:nvSpPr>
        <p:spPr>
          <a:xfrm>
            <a:off x="457200" y="1241425"/>
            <a:ext cx="8229600" cy="4373563"/>
          </a:xfrm>
        </p:spPr>
        <p:txBody>
          <a:bodyPr/>
          <a:lstStyle/>
          <a:p>
            <a:pPr eaLnBrk="1" hangingPunct="1"/>
            <a:r>
              <a:rPr lang="en-US" altLang="en-US"/>
              <a:t>38 CFR § 3.2601(e) allows the claimant to have their higher-level review conducted at the same office that decided their issue.  </a:t>
            </a:r>
          </a:p>
          <a:p>
            <a:pPr eaLnBrk="1" hangingPunct="1"/>
            <a:r>
              <a:rPr lang="en-US" altLang="en-US"/>
              <a:t>Please include the below language as the last paragraph of the introduction in the rating decision to notify the claimant that their request is not fulfilled.</a:t>
            </a:r>
          </a:p>
          <a:p>
            <a:pPr eaLnBrk="1" hangingPunct="1"/>
            <a:endParaRPr lang="en-US" altLang="en-US"/>
          </a:p>
        </p:txBody>
      </p:sp>
      <p:sp>
        <p:nvSpPr>
          <p:cNvPr id="3" name="Slide Number Placeholder 2">
            <a:extLst>
              <a:ext uri="{FF2B5EF4-FFF2-40B4-BE49-F238E27FC236}">
                <a16:creationId xmlns:a16="http://schemas.microsoft.com/office/drawing/2014/main" id="{B08E32BB-E58A-C28F-15DF-1D183535AE64}"/>
              </a:ext>
            </a:extLst>
          </p:cNvPr>
          <p:cNvSpPr>
            <a:spLocks noGrp="1"/>
          </p:cNvSpPr>
          <p:nvPr>
            <p:ph type="sldNum" sz="quarter" idx="10"/>
          </p:nvPr>
        </p:nvSpPr>
        <p:spPr/>
        <p:txBody>
          <a:bodyPr/>
          <a:lstStyle/>
          <a:p>
            <a:pPr>
              <a:defRPr/>
            </a:pPr>
            <a:fld id="{1C8118DD-1C55-45CD-BBA1-87F5CDE930C0}" type="slidenum">
              <a:rPr lang="en-US"/>
              <a:pPr>
                <a:defRPr/>
              </a:pPr>
              <a:t>16</a:t>
            </a:fld>
            <a:endParaRPr lang="en-US" dirty="0"/>
          </a:p>
        </p:txBody>
      </p:sp>
      <p:sp>
        <p:nvSpPr>
          <p:cNvPr id="36868" name="Title 3">
            <a:extLst>
              <a:ext uri="{FF2B5EF4-FFF2-40B4-BE49-F238E27FC236}">
                <a16:creationId xmlns:a16="http://schemas.microsoft.com/office/drawing/2014/main" id="{99605621-81C9-EA11-AADA-D4BDBDC6A79E}"/>
              </a:ext>
            </a:extLst>
          </p:cNvPr>
          <p:cNvSpPr>
            <a:spLocks noGrp="1" noChangeArrowheads="1"/>
          </p:cNvSpPr>
          <p:nvPr>
            <p:ph type="title"/>
          </p:nvPr>
        </p:nvSpPr>
        <p:spPr>
          <a:xfrm>
            <a:off x="1549400" y="331788"/>
            <a:ext cx="7162800" cy="381000"/>
          </a:xfrm>
        </p:spPr>
        <p:txBody>
          <a:bodyPr/>
          <a:lstStyle/>
          <a:p>
            <a:pPr eaLnBrk="1" hangingPunct="1"/>
            <a:r>
              <a:rPr lang="en-US" altLang="en-US"/>
              <a:t>HLR Decision Requirements </a:t>
            </a:r>
            <a:br>
              <a:rPr lang="en-US" altLang="en-US"/>
            </a:br>
            <a:r>
              <a:rPr lang="en-US" altLang="en-US"/>
              <a:t>(cont’d)</a:t>
            </a:r>
          </a:p>
        </p:txBody>
      </p:sp>
      <p:sp>
        <p:nvSpPr>
          <p:cNvPr id="5" name="Content Placeholder 2">
            <a:extLst>
              <a:ext uri="{FF2B5EF4-FFF2-40B4-BE49-F238E27FC236}">
                <a16:creationId xmlns:a16="http://schemas.microsoft.com/office/drawing/2014/main" id="{4FC9B28B-C8D8-D4CA-0469-5C4183E013D1}"/>
              </a:ext>
            </a:extLst>
          </p:cNvPr>
          <p:cNvSpPr txBox="1">
            <a:spLocks/>
          </p:cNvSpPr>
          <p:nvPr/>
        </p:nvSpPr>
        <p:spPr>
          <a:xfrm>
            <a:off x="457200" y="3944938"/>
            <a:ext cx="8229600" cy="1922462"/>
          </a:xfrm>
          <a:prstGeom prst="rect">
            <a:avLst/>
          </a:prstGeom>
          <a:ln>
            <a:solidFill>
              <a:srgbClr val="002060"/>
            </a:solidFill>
          </a:ln>
        </p:spPr>
        <p:txBody>
          <a:bodyPr lIns="68580" tIns="34290" rIns="68580" bIns="34290">
            <a:normAutofit fontScale="92500" lnSpcReduction="10000"/>
          </a:bodyPr>
          <a:lstStyle>
            <a:lvl1pPr marL="342891" indent="-342891" algn="l" defTabSz="457189" rtl="0" eaLnBrk="1" latinLnBrk="0" hangingPunct="1">
              <a:spcBef>
                <a:spcPct val="20000"/>
              </a:spcBef>
              <a:buFont typeface="Arial"/>
              <a:buChar char="•"/>
              <a:defRPr sz="3200" kern="1200">
                <a:solidFill>
                  <a:schemeClr val="tx1"/>
                </a:solidFill>
                <a:latin typeface="+mn-lt"/>
                <a:ea typeface="+mn-ea"/>
                <a:cs typeface="+mn-cs"/>
              </a:defRPr>
            </a:lvl1pPr>
            <a:lvl2pPr marL="742932" indent="-285744" algn="l" defTabSz="457189" rtl="0" eaLnBrk="1" latinLnBrk="0" hangingPunct="1">
              <a:spcBef>
                <a:spcPct val="20000"/>
              </a:spcBef>
              <a:buFont typeface="Arial"/>
              <a:buChar char="–"/>
              <a:defRPr sz="2800" kern="1200">
                <a:solidFill>
                  <a:schemeClr val="tx1"/>
                </a:solidFill>
                <a:latin typeface="+mn-lt"/>
                <a:ea typeface="+mn-ea"/>
                <a:cs typeface="+mn-cs"/>
              </a:defRPr>
            </a:lvl2pPr>
            <a:lvl3pPr marL="1142971" indent="-228594" algn="l" defTabSz="457189" rtl="0" eaLnBrk="1" latinLnBrk="0" hangingPunct="1">
              <a:spcBef>
                <a:spcPct val="20000"/>
              </a:spcBef>
              <a:buFont typeface="Arial"/>
              <a:buChar char="•"/>
              <a:defRPr sz="2400" kern="1200">
                <a:solidFill>
                  <a:schemeClr val="tx1"/>
                </a:solidFill>
                <a:latin typeface="+mn-lt"/>
                <a:ea typeface="+mn-ea"/>
                <a:cs typeface="+mn-cs"/>
              </a:defRPr>
            </a:lvl3pPr>
            <a:lvl4pPr marL="1600160" indent="-228594" algn="l" defTabSz="457189" rtl="0" eaLnBrk="1" latinLnBrk="0" hangingPunct="1">
              <a:spcBef>
                <a:spcPct val="20000"/>
              </a:spcBef>
              <a:buFont typeface="Arial"/>
              <a:buChar char="–"/>
              <a:defRPr sz="2000" kern="1200">
                <a:solidFill>
                  <a:schemeClr val="tx1"/>
                </a:solidFill>
                <a:latin typeface="+mn-lt"/>
                <a:ea typeface="+mn-ea"/>
                <a:cs typeface="+mn-cs"/>
              </a:defRPr>
            </a:lvl4pPr>
            <a:lvl5pPr marL="2057349" indent="-228594" algn="l" defTabSz="457189" rtl="0" eaLnBrk="1" latinLnBrk="0" hangingPunct="1">
              <a:spcBef>
                <a:spcPct val="20000"/>
              </a:spcBef>
              <a:buFont typeface="Arial"/>
              <a:buChar char="»"/>
              <a:defRPr sz="2000" kern="1200">
                <a:solidFill>
                  <a:schemeClr val="tx1"/>
                </a:solidFill>
                <a:latin typeface="+mn-lt"/>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a:lstStyle>
          <a:p>
            <a:pPr marL="42860" indent="0" fontAlgn="auto">
              <a:spcAft>
                <a:spcPts val="0"/>
              </a:spcAft>
              <a:buFont typeface="Arial"/>
              <a:buNone/>
              <a:defRPr/>
            </a:pPr>
            <a:r>
              <a:rPr lang="en-US" sz="2400" dirty="0">
                <a:solidFill>
                  <a:srgbClr val="376092"/>
                </a:solidFill>
                <a:latin typeface="Arial" panose="020B0604020202020204" pitchFamily="34" charset="0"/>
                <a:cs typeface="Arial" panose="020B0604020202020204" pitchFamily="34" charset="0"/>
              </a:rPr>
              <a:t>You requested to have your higher-level review conducted at the same office that decided your claim.  Unfortunately, we were unable to fulfill your request because that office does not have personnel available to conduct higher-level reviews (see 38 CFR 3.2601(e)). Accordingly, we conducted your review at an office with the appropriate personnel available.</a:t>
            </a:r>
            <a:endParaRPr lang="en-US" sz="2000" dirty="0">
              <a:solidFill>
                <a:srgbClr val="376092"/>
              </a:solidFill>
              <a:latin typeface="Arial" panose="020B0604020202020204" pitchFamily="34" charset="0"/>
              <a:cs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7884296-E5CA-9471-059B-31CC0379DEDF}"/>
              </a:ext>
            </a:extLst>
          </p:cNvPr>
          <p:cNvSpPr>
            <a:spLocks noGrp="1"/>
          </p:cNvSpPr>
          <p:nvPr>
            <p:ph type="sldNum" sz="quarter" idx="10"/>
          </p:nvPr>
        </p:nvSpPr>
        <p:spPr/>
        <p:txBody>
          <a:bodyPr/>
          <a:lstStyle/>
          <a:p>
            <a:pPr>
              <a:defRPr/>
            </a:pPr>
            <a:fld id="{62D23526-12EA-4CC4-BFC5-0A441669352F}" type="slidenum">
              <a:rPr lang="en-US"/>
              <a:pPr>
                <a:defRPr/>
              </a:pPr>
              <a:t>17</a:t>
            </a:fld>
            <a:endParaRPr lang="en-US" dirty="0"/>
          </a:p>
        </p:txBody>
      </p:sp>
      <p:sp>
        <p:nvSpPr>
          <p:cNvPr id="38915" name="Title 3">
            <a:extLst>
              <a:ext uri="{FF2B5EF4-FFF2-40B4-BE49-F238E27FC236}">
                <a16:creationId xmlns:a16="http://schemas.microsoft.com/office/drawing/2014/main" id="{246048CE-DEE8-3078-5868-6191F641AF2E}"/>
              </a:ext>
            </a:extLst>
          </p:cNvPr>
          <p:cNvSpPr>
            <a:spLocks noGrp="1" noChangeArrowheads="1"/>
          </p:cNvSpPr>
          <p:nvPr>
            <p:ph type="title"/>
          </p:nvPr>
        </p:nvSpPr>
        <p:spPr>
          <a:xfrm>
            <a:off x="1549400" y="331788"/>
            <a:ext cx="7162800" cy="381000"/>
          </a:xfrm>
        </p:spPr>
        <p:txBody>
          <a:bodyPr/>
          <a:lstStyle/>
          <a:p>
            <a:pPr eaLnBrk="1" hangingPunct="1"/>
            <a:r>
              <a:rPr lang="en-US" altLang="en-US"/>
              <a:t>Questions?</a:t>
            </a:r>
          </a:p>
        </p:txBody>
      </p:sp>
      <p:pic>
        <p:nvPicPr>
          <p:cNvPr id="38916" name="Content Placeholder 5" descr="Question icon&#10;&#10;This icon prompts you to ask trainees a discussion question or to ask trainees if they have any questions before proceeding with instruction.">
            <a:extLst>
              <a:ext uri="{FF2B5EF4-FFF2-40B4-BE49-F238E27FC236}">
                <a16:creationId xmlns:a16="http://schemas.microsoft.com/office/drawing/2014/main" id="{58CEDA90-8B1E-8063-8C9B-A177145DC9D3}"/>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514600" y="1652588"/>
            <a:ext cx="4114800" cy="4114800"/>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1">
            <a:extLst>
              <a:ext uri="{FF2B5EF4-FFF2-40B4-BE49-F238E27FC236}">
                <a16:creationId xmlns:a16="http://schemas.microsoft.com/office/drawing/2014/main" id="{F9780A8E-0D36-9570-996D-0EB943F95FAB}"/>
              </a:ext>
            </a:extLst>
          </p:cNvPr>
          <p:cNvSpPr>
            <a:spLocks noGrp="1" noChangeArrowheads="1"/>
          </p:cNvSpPr>
          <p:nvPr>
            <p:ph idx="1"/>
          </p:nvPr>
        </p:nvSpPr>
        <p:spPr>
          <a:xfrm>
            <a:off x="457200" y="1241425"/>
            <a:ext cx="8229600" cy="4373563"/>
          </a:xfrm>
        </p:spPr>
        <p:txBody>
          <a:bodyPr/>
          <a:lstStyle/>
          <a:p>
            <a:pPr eaLnBrk="1" hangingPunct="1"/>
            <a:r>
              <a:rPr lang="en-US" altLang="en-US"/>
              <a:t>TMS:  VA 4492056, Higher-Level Reviews for PMCs</a:t>
            </a:r>
          </a:p>
          <a:p>
            <a:pPr eaLnBrk="1" hangingPunct="1"/>
            <a:r>
              <a:rPr lang="en-US" altLang="en-US"/>
              <a:t>Be sure to complete the survey and assessment to receive credit for this training</a:t>
            </a:r>
            <a:endParaRPr lang="en-US" altLang="en-US">
              <a:solidFill>
                <a:schemeClr val="tx2"/>
              </a:solidFill>
            </a:endParaRPr>
          </a:p>
          <a:p>
            <a:pPr eaLnBrk="1" hangingPunct="1"/>
            <a:endParaRPr lang="en-US" altLang="en-US">
              <a:solidFill>
                <a:schemeClr val="tx2"/>
              </a:solidFill>
            </a:endParaRPr>
          </a:p>
          <a:p>
            <a:pPr eaLnBrk="1" hangingPunct="1"/>
            <a:endParaRPr lang="en-US" altLang="en-US">
              <a:solidFill>
                <a:schemeClr val="tx2"/>
              </a:solidFill>
            </a:endParaRPr>
          </a:p>
          <a:p>
            <a:pPr eaLnBrk="1" hangingPunct="1"/>
            <a:endParaRPr lang="en-US" altLang="en-US"/>
          </a:p>
        </p:txBody>
      </p:sp>
      <p:sp>
        <p:nvSpPr>
          <p:cNvPr id="3" name="Slide Number Placeholder 2">
            <a:extLst>
              <a:ext uri="{FF2B5EF4-FFF2-40B4-BE49-F238E27FC236}">
                <a16:creationId xmlns:a16="http://schemas.microsoft.com/office/drawing/2014/main" id="{704B0779-E990-F76E-2673-CB1C6BCB2EF0}"/>
              </a:ext>
            </a:extLst>
          </p:cNvPr>
          <p:cNvSpPr>
            <a:spLocks noGrp="1"/>
          </p:cNvSpPr>
          <p:nvPr>
            <p:ph type="sldNum" sz="quarter" idx="10"/>
          </p:nvPr>
        </p:nvSpPr>
        <p:spPr/>
        <p:txBody>
          <a:bodyPr/>
          <a:lstStyle/>
          <a:p>
            <a:pPr>
              <a:defRPr/>
            </a:pPr>
            <a:fld id="{2668CAFF-230C-4796-8E82-8E9200A66857}" type="slidenum">
              <a:rPr lang="en-US"/>
              <a:pPr>
                <a:defRPr/>
              </a:pPr>
              <a:t>18</a:t>
            </a:fld>
            <a:endParaRPr lang="en-US" dirty="0"/>
          </a:p>
        </p:txBody>
      </p:sp>
      <p:sp>
        <p:nvSpPr>
          <p:cNvPr id="40964" name="Title 3">
            <a:extLst>
              <a:ext uri="{FF2B5EF4-FFF2-40B4-BE49-F238E27FC236}">
                <a16:creationId xmlns:a16="http://schemas.microsoft.com/office/drawing/2014/main" id="{30B66132-D73A-026A-5A78-496AC5667DC1}"/>
              </a:ext>
            </a:extLst>
          </p:cNvPr>
          <p:cNvSpPr>
            <a:spLocks noGrp="1" noChangeArrowheads="1"/>
          </p:cNvSpPr>
          <p:nvPr>
            <p:ph type="title"/>
          </p:nvPr>
        </p:nvSpPr>
        <p:spPr>
          <a:xfrm>
            <a:off x="1549400" y="331788"/>
            <a:ext cx="7162800" cy="381000"/>
          </a:xfrm>
        </p:spPr>
        <p:txBody>
          <a:bodyPr/>
          <a:lstStyle/>
          <a:p>
            <a:pPr eaLnBrk="1" hangingPunct="1"/>
            <a:r>
              <a:rPr lang="en-US" altLang="en-US"/>
              <a:t>Next Steps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3">
            <a:extLst>
              <a:ext uri="{FF2B5EF4-FFF2-40B4-BE49-F238E27FC236}">
                <a16:creationId xmlns:a16="http://schemas.microsoft.com/office/drawing/2014/main" id="{E3C9490B-24AC-E555-EAD6-97CF81AF7A36}"/>
              </a:ext>
            </a:extLst>
          </p:cNvPr>
          <p:cNvSpPr>
            <a:spLocks noGrp="1" noChangeArrowheads="1"/>
          </p:cNvSpPr>
          <p:nvPr>
            <p:ph idx="1"/>
          </p:nvPr>
        </p:nvSpPr>
        <p:spPr>
          <a:xfrm>
            <a:off x="457200" y="1241425"/>
            <a:ext cx="8229600" cy="4373563"/>
          </a:xfrm>
        </p:spPr>
        <p:txBody>
          <a:bodyPr/>
          <a:lstStyle/>
          <a:p>
            <a:pPr eaLnBrk="1" hangingPunct="1"/>
            <a:r>
              <a:rPr lang="en-US" altLang="en-US"/>
              <a:t>38 CFR §3.159, Department of Veterans Affairs Assistance in Developing Claims</a:t>
            </a:r>
          </a:p>
          <a:p>
            <a:pPr eaLnBrk="1" hangingPunct="1"/>
            <a:r>
              <a:rPr lang="en-US" altLang="en-US"/>
              <a:t>38 CFR §3.2600, Review of Benefit Claims Decisions </a:t>
            </a:r>
          </a:p>
          <a:p>
            <a:pPr eaLnBrk="1" hangingPunct="1"/>
            <a:r>
              <a:rPr lang="en-US" altLang="en-US"/>
              <a:t>M21-5, 7.A.1.e. Definition: De Novo Review</a:t>
            </a:r>
          </a:p>
          <a:p>
            <a:pPr eaLnBrk="1" hangingPunct="1"/>
            <a:r>
              <a:rPr lang="en-US" altLang="en-US"/>
              <a:t>M21-5, 5. Higher Level Review Procedures</a:t>
            </a:r>
          </a:p>
        </p:txBody>
      </p:sp>
      <p:sp>
        <p:nvSpPr>
          <p:cNvPr id="2" name="Slide Number Placeholder 1">
            <a:extLst>
              <a:ext uri="{FF2B5EF4-FFF2-40B4-BE49-F238E27FC236}">
                <a16:creationId xmlns:a16="http://schemas.microsoft.com/office/drawing/2014/main" id="{B990D7A1-BD70-B63B-7C86-09993333A098}"/>
              </a:ext>
            </a:extLst>
          </p:cNvPr>
          <p:cNvSpPr>
            <a:spLocks noGrp="1"/>
          </p:cNvSpPr>
          <p:nvPr>
            <p:ph type="sldNum" sz="quarter" idx="10"/>
          </p:nvPr>
        </p:nvSpPr>
        <p:spPr/>
        <p:txBody>
          <a:bodyPr/>
          <a:lstStyle/>
          <a:p>
            <a:pPr>
              <a:defRPr/>
            </a:pPr>
            <a:fld id="{06303D8F-FF6A-4148-A89F-FDC8423F225F}" type="slidenum">
              <a:rPr lang="en-US"/>
              <a:pPr>
                <a:defRPr/>
              </a:pPr>
              <a:t>2</a:t>
            </a:fld>
            <a:endParaRPr lang="en-US"/>
          </a:p>
        </p:txBody>
      </p:sp>
      <p:sp>
        <p:nvSpPr>
          <p:cNvPr id="8196" name="Title 2">
            <a:extLst>
              <a:ext uri="{FF2B5EF4-FFF2-40B4-BE49-F238E27FC236}">
                <a16:creationId xmlns:a16="http://schemas.microsoft.com/office/drawing/2014/main" id="{ACBF7E77-F591-E043-694D-D93A9B611743}"/>
              </a:ext>
            </a:extLst>
          </p:cNvPr>
          <p:cNvSpPr>
            <a:spLocks noGrp="1" noChangeArrowheads="1"/>
          </p:cNvSpPr>
          <p:nvPr>
            <p:ph type="title"/>
          </p:nvPr>
        </p:nvSpPr>
        <p:spPr>
          <a:xfrm>
            <a:off x="1549400" y="331788"/>
            <a:ext cx="7162800" cy="381000"/>
          </a:xfrm>
        </p:spPr>
        <p:txBody>
          <a:bodyPr/>
          <a:lstStyle/>
          <a:p>
            <a:pPr eaLnBrk="1" hangingPunct="1"/>
            <a:r>
              <a:rPr lang="en-US" altLang="en-US"/>
              <a:t>References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3">
            <a:extLst>
              <a:ext uri="{FF2B5EF4-FFF2-40B4-BE49-F238E27FC236}">
                <a16:creationId xmlns:a16="http://schemas.microsoft.com/office/drawing/2014/main" id="{9BB6BCBB-94BC-4D5F-1BB3-0AB6EF462108}"/>
              </a:ext>
            </a:extLst>
          </p:cNvPr>
          <p:cNvSpPr>
            <a:spLocks noGrp="1" noChangeArrowheads="1"/>
          </p:cNvSpPr>
          <p:nvPr>
            <p:ph idx="1"/>
          </p:nvPr>
        </p:nvSpPr>
        <p:spPr>
          <a:xfrm>
            <a:off x="457200" y="1241425"/>
            <a:ext cx="8229600" cy="4373563"/>
          </a:xfrm>
        </p:spPr>
        <p:txBody>
          <a:bodyPr/>
          <a:lstStyle/>
          <a:p>
            <a:pPr eaLnBrk="1" hangingPunct="1"/>
            <a:r>
              <a:rPr lang="en-US" altLang="en-US"/>
              <a:t>Define higher-level review (HLR)</a:t>
            </a:r>
          </a:p>
          <a:p>
            <a:pPr eaLnBrk="1" hangingPunct="1"/>
            <a:r>
              <a:rPr lang="en-US" altLang="en-US"/>
              <a:t>Identify HLR authority</a:t>
            </a:r>
          </a:p>
          <a:p>
            <a:pPr eaLnBrk="1" hangingPunct="1"/>
            <a:r>
              <a:rPr lang="en-US" altLang="en-US"/>
              <a:t>Discuss intake and tracking process</a:t>
            </a:r>
          </a:p>
          <a:p>
            <a:pPr eaLnBrk="1" hangingPunct="1"/>
            <a:r>
              <a:rPr lang="en-US" altLang="en-US"/>
              <a:t>Describe how to conduct and document informal conferences</a:t>
            </a:r>
          </a:p>
          <a:p>
            <a:pPr eaLnBrk="1" hangingPunct="1"/>
            <a:r>
              <a:rPr lang="en-US" altLang="en-US"/>
              <a:t>Identify duty to assist (DTA) errors</a:t>
            </a:r>
          </a:p>
          <a:p>
            <a:pPr eaLnBrk="1" hangingPunct="1"/>
            <a:r>
              <a:rPr lang="en-US" altLang="en-US"/>
              <a:t>Explain how to document DTA errors</a:t>
            </a:r>
          </a:p>
        </p:txBody>
      </p:sp>
      <p:sp>
        <p:nvSpPr>
          <p:cNvPr id="2" name="Slide Number Placeholder 1">
            <a:extLst>
              <a:ext uri="{FF2B5EF4-FFF2-40B4-BE49-F238E27FC236}">
                <a16:creationId xmlns:a16="http://schemas.microsoft.com/office/drawing/2014/main" id="{7B657EE4-CF20-3609-19F3-4C352A627DE6}"/>
              </a:ext>
            </a:extLst>
          </p:cNvPr>
          <p:cNvSpPr>
            <a:spLocks noGrp="1"/>
          </p:cNvSpPr>
          <p:nvPr>
            <p:ph type="sldNum" sz="quarter" idx="10"/>
          </p:nvPr>
        </p:nvSpPr>
        <p:spPr/>
        <p:txBody>
          <a:bodyPr/>
          <a:lstStyle/>
          <a:p>
            <a:pPr>
              <a:defRPr/>
            </a:pPr>
            <a:fld id="{713542BF-EED2-49D5-BF7B-508B2068D276}" type="slidenum">
              <a:rPr lang="en-US"/>
              <a:pPr>
                <a:defRPr/>
              </a:pPr>
              <a:t>3</a:t>
            </a:fld>
            <a:endParaRPr lang="en-US"/>
          </a:p>
        </p:txBody>
      </p:sp>
      <p:sp>
        <p:nvSpPr>
          <p:cNvPr id="3" name="Title 2">
            <a:extLst>
              <a:ext uri="{FF2B5EF4-FFF2-40B4-BE49-F238E27FC236}">
                <a16:creationId xmlns:a16="http://schemas.microsoft.com/office/drawing/2014/main" id="{D335B659-FE79-6AF5-D1F2-8C3FE76EB186}"/>
              </a:ext>
            </a:extLst>
          </p:cNvPr>
          <p:cNvSpPr>
            <a:spLocks noGrp="1"/>
          </p:cNvSpPr>
          <p:nvPr>
            <p:ph type="title"/>
          </p:nvPr>
        </p:nvSpPr>
        <p:spPr>
          <a:xfrm>
            <a:off x="1549400" y="331788"/>
            <a:ext cx="7162800" cy="381000"/>
          </a:xfrm>
        </p:spPr>
        <p:txBody>
          <a:bodyPr/>
          <a:lstStyle/>
          <a:p>
            <a:pPr eaLnBrk="1" fontAlgn="auto" hangingPunct="1">
              <a:spcAft>
                <a:spcPts val="0"/>
              </a:spcAft>
              <a:defRPr/>
            </a:pPr>
            <a:r>
              <a:rPr lang="en-US" dirty="0">
                <a:solidFill>
                  <a:schemeClr val="bg1">
                    <a:lumMod val="95000"/>
                  </a:schemeClr>
                </a:solidFill>
              </a:rPr>
              <a:t>Objectives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3">
            <a:extLst>
              <a:ext uri="{FF2B5EF4-FFF2-40B4-BE49-F238E27FC236}">
                <a16:creationId xmlns:a16="http://schemas.microsoft.com/office/drawing/2014/main" id="{8460C026-DC46-835D-B646-78EA187D06E2}"/>
              </a:ext>
            </a:extLst>
          </p:cNvPr>
          <p:cNvSpPr>
            <a:spLocks noGrp="1" noChangeArrowheads="1"/>
          </p:cNvSpPr>
          <p:nvPr>
            <p:ph idx="1"/>
          </p:nvPr>
        </p:nvSpPr>
        <p:spPr>
          <a:xfrm>
            <a:off x="457200" y="1241425"/>
            <a:ext cx="8255000" cy="4373563"/>
          </a:xfrm>
        </p:spPr>
        <p:txBody>
          <a:bodyPr/>
          <a:lstStyle/>
          <a:p>
            <a:pPr eaLnBrk="1" hangingPunct="1"/>
            <a:r>
              <a:rPr lang="en-US" altLang="en-US"/>
              <a:t>Review of the same evidence by a higher-level adjudicator</a:t>
            </a:r>
          </a:p>
          <a:p>
            <a:pPr eaLnBrk="1" hangingPunct="1"/>
            <a:r>
              <a:rPr lang="en-US" altLang="en-US"/>
              <a:t>EP 030 designated for Higher-Level Reviews (HLRs)</a:t>
            </a:r>
          </a:p>
          <a:p>
            <a:pPr eaLnBrk="1" hangingPunct="1"/>
            <a:r>
              <a:rPr lang="en-US" altLang="en-US"/>
              <a:t>Decision authority given to DROs for rating issues and Senior VSRs/AQRSs for non-rating issues </a:t>
            </a:r>
          </a:p>
          <a:p>
            <a:pPr eaLnBrk="1" hangingPunct="1"/>
            <a:r>
              <a:rPr lang="en-US" altLang="en-US"/>
              <a:t>Closed evidentiary record (NO duty to assist)</a:t>
            </a:r>
          </a:p>
          <a:p>
            <a:pPr eaLnBrk="1" hangingPunct="1"/>
            <a:r>
              <a:rPr lang="en-US" altLang="en-US"/>
              <a:t>One-time informal conference with Veteran, survivor and/or representative if requested</a:t>
            </a:r>
          </a:p>
        </p:txBody>
      </p:sp>
      <p:sp>
        <p:nvSpPr>
          <p:cNvPr id="2" name="Slide Number Placeholder 1">
            <a:extLst>
              <a:ext uri="{FF2B5EF4-FFF2-40B4-BE49-F238E27FC236}">
                <a16:creationId xmlns:a16="http://schemas.microsoft.com/office/drawing/2014/main" id="{F465D2CC-45C3-1AC1-726A-6541FD3729AB}"/>
              </a:ext>
            </a:extLst>
          </p:cNvPr>
          <p:cNvSpPr>
            <a:spLocks noGrp="1"/>
          </p:cNvSpPr>
          <p:nvPr>
            <p:ph type="sldNum" sz="quarter" idx="10"/>
          </p:nvPr>
        </p:nvSpPr>
        <p:spPr/>
        <p:txBody>
          <a:bodyPr/>
          <a:lstStyle/>
          <a:p>
            <a:pPr>
              <a:defRPr/>
            </a:pPr>
            <a:fld id="{52BB1E52-92D8-4B96-9263-AF76D9B2A3AB}" type="slidenum">
              <a:rPr lang="en-US"/>
              <a:pPr>
                <a:defRPr/>
              </a:pPr>
              <a:t>4</a:t>
            </a:fld>
            <a:endParaRPr lang="en-US" dirty="0"/>
          </a:p>
        </p:txBody>
      </p:sp>
      <p:sp>
        <p:nvSpPr>
          <p:cNvPr id="12292" name="Title 2">
            <a:extLst>
              <a:ext uri="{FF2B5EF4-FFF2-40B4-BE49-F238E27FC236}">
                <a16:creationId xmlns:a16="http://schemas.microsoft.com/office/drawing/2014/main" id="{7E1998C2-3082-A4B6-E0ED-788312B16463}"/>
              </a:ext>
            </a:extLst>
          </p:cNvPr>
          <p:cNvSpPr>
            <a:spLocks noGrp="1" noChangeArrowheads="1"/>
          </p:cNvSpPr>
          <p:nvPr>
            <p:ph type="title"/>
          </p:nvPr>
        </p:nvSpPr>
        <p:spPr>
          <a:xfrm>
            <a:off x="1549400" y="331788"/>
            <a:ext cx="7162800" cy="381000"/>
          </a:xfrm>
        </p:spPr>
        <p:txBody>
          <a:bodyPr/>
          <a:lstStyle/>
          <a:p>
            <a:pPr eaLnBrk="1" hangingPunct="1"/>
            <a:r>
              <a:rPr lang="en-US" altLang="en-US"/>
              <a:t>Higher-Level Reviews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4">
            <a:extLst>
              <a:ext uri="{FF2B5EF4-FFF2-40B4-BE49-F238E27FC236}">
                <a16:creationId xmlns:a16="http://schemas.microsoft.com/office/drawing/2014/main" id="{572F32EE-46F0-5F7D-6769-7DDECFBA719C}"/>
              </a:ext>
            </a:extLst>
          </p:cNvPr>
          <p:cNvSpPr>
            <a:spLocks noGrp="1" noChangeArrowheads="1"/>
          </p:cNvSpPr>
          <p:nvPr>
            <p:ph idx="1"/>
          </p:nvPr>
        </p:nvSpPr>
        <p:spPr>
          <a:xfrm>
            <a:off x="352425" y="1095375"/>
            <a:ext cx="8451850" cy="5184775"/>
          </a:xfrm>
        </p:spPr>
        <p:txBody>
          <a:bodyPr/>
          <a:lstStyle/>
          <a:p>
            <a:pPr eaLnBrk="1" hangingPunct="1"/>
            <a:r>
              <a:rPr lang="en-US" altLang="en-US"/>
              <a:t>Intake personnel at the PMCs use Caseflow Intake to establish higher-level reviews within VBMS.  </a:t>
            </a:r>
          </a:p>
          <a:p>
            <a:pPr eaLnBrk="1" hangingPunct="1"/>
            <a:r>
              <a:rPr lang="en-US" altLang="en-US"/>
              <a:t>The following end products (EPs) and claim labels will be used for tracking of this work:</a:t>
            </a:r>
          </a:p>
        </p:txBody>
      </p:sp>
      <p:sp>
        <p:nvSpPr>
          <p:cNvPr id="3" name="Slide Number Placeholder 2">
            <a:extLst>
              <a:ext uri="{FF2B5EF4-FFF2-40B4-BE49-F238E27FC236}">
                <a16:creationId xmlns:a16="http://schemas.microsoft.com/office/drawing/2014/main" id="{C468180D-5AAF-2B0D-BB46-8835990D1435}"/>
              </a:ext>
            </a:extLst>
          </p:cNvPr>
          <p:cNvSpPr>
            <a:spLocks noGrp="1"/>
          </p:cNvSpPr>
          <p:nvPr>
            <p:ph type="sldNum" sz="quarter" idx="10"/>
          </p:nvPr>
        </p:nvSpPr>
        <p:spPr/>
        <p:txBody>
          <a:bodyPr/>
          <a:lstStyle/>
          <a:p>
            <a:pPr>
              <a:defRPr/>
            </a:pPr>
            <a:fld id="{FF322D5B-6ABA-4C81-850F-2591FA3775CA}" type="slidenum">
              <a:rPr lang="en-US"/>
              <a:pPr>
                <a:defRPr/>
              </a:pPr>
              <a:t>5</a:t>
            </a:fld>
            <a:endParaRPr lang="en-US" dirty="0"/>
          </a:p>
        </p:txBody>
      </p:sp>
      <p:sp>
        <p:nvSpPr>
          <p:cNvPr id="14340" name="Title 3">
            <a:extLst>
              <a:ext uri="{FF2B5EF4-FFF2-40B4-BE49-F238E27FC236}">
                <a16:creationId xmlns:a16="http://schemas.microsoft.com/office/drawing/2014/main" id="{C92FA9E6-4F2C-1F0C-971F-76D07AD4D63D}"/>
              </a:ext>
            </a:extLst>
          </p:cNvPr>
          <p:cNvSpPr>
            <a:spLocks noGrp="1" noChangeArrowheads="1"/>
          </p:cNvSpPr>
          <p:nvPr>
            <p:ph type="title"/>
          </p:nvPr>
        </p:nvSpPr>
        <p:spPr>
          <a:xfrm>
            <a:off x="1524000" y="180975"/>
            <a:ext cx="7543800" cy="642938"/>
          </a:xfrm>
        </p:spPr>
        <p:txBody>
          <a:bodyPr/>
          <a:lstStyle/>
          <a:p>
            <a:pPr eaLnBrk="1" hangingPunct="1"/>
            <a:r>
              <a:rPr lang="en-US" altLang="en-US"/>
              <a:t>Intake and Tracking</a:t>
            </a:r>
          </a:p>
        </p:txBody>
      </p:sp>
      <p:graphicFrame>
        <p:nvGraphicFramePr>
          <p:cNvPr id="2" name="Table 1">
            <a:extLst>
              <a:ext uri="{FF2B5EF4-FFF2-40B4-BE49-F238E27FC236}">
                <a16:creationId xmlns:a16="http://schemas.microsoft.com/office/drawing/2014/main" id="{CDC2BBFC-1297-60C4-67DA-33BD90FF92E5}"/>
              </a:ext>
            </a:extLst>
          </p:cNvPr>
          <p:cNvGraphicFramePr>
            <a:graphicFrameLocks noGrp="1"/>
          </p:cNvGraphicFramePr>
          <p:nvPr/>
        </p:nvGraphicFramePr>
        <p:xfrm>
          <a:off x="463550" y="3733800"/>
          <a:ext cx="8077200" cy="1965325"/>
        </p:xfrm>
        <a:graphic>
          <a:graphicData uri="http://schemas.openxmlformats.org/drawingml/2006/table">
            <a:tbl>
              <a:tblPr firstRow="1" bandRow="1">
                <a:tableStyleId>{21E4AEA4-8DFA-4A89-87EB-49C32662AFE0}</a:tableStyleId>
              </a:tblPr>
              <a:tblGrid>
                <a:gridCol w="1158264">
                  <a:extLst>
                    <a:ext uri="{9D8B030D-6E8A-4147-A177-3AD203B41FA5}">
                      <a16:colId xmlns:a16="http://schemas.microsoft.com/office/drawing/2014/main" val="20000"/>
                    </a:ext>
                  </a:extLst>
                </a:gridCol>
                <a:gridCol w="3210844">
                  <a:extLst>
                    <a:ext uri="{9D8B030D-6E8A-4147-A177-3AD203B41FA5}">
                      <a16:colId xmlns:a16="http://schemas.microsoft.com/office/drawing/2014/main" val="20001"/>
                    </a:ext>
                  </a:extLst>
                </a:gridCol>
                <a:gridCol w="3708092">
                  <a:extLst>
                    <a:ext uri="{9D8B030D-6E8A-4147-A177-3AD203B41FA5}">
                      <a16:colId xmlns:a16="http://schemas.microsoft.com/office/drawing/2014/main" val="20002"/>
                    </a:ext>
                  </a:extLst>
                </a:gridCol>
              </a:tblGrid>
              <a:tr h="677954">
                <a:tc>
                  <a:txBody>
                    <a:bodyPr/>
                    <a:lstStyle/>
                    <a:p>
                      <a:r>
                        <a:rPr lang="en-US" sz="2000" dirty="0">
                          <a:latin typeface="Myriad Pro" panose="020B0503030403020204"/>
                        </a:rPr>
                        <a:t>AMA EPs</a:t>
                      </a:r>
                    </a:p>
                  </a:txBody>
                  <a:tcPr marL="68573" marR="68573" marT="34269" marB="34269">
                    <a:solidFill>
                      <a:srgbClr val="376092"/>
                    </a:solidFill>
                  </a:tcPr>
                </a:tc>
                <a:tc>
                  <a:txBody>
                    <a:bodyPr/>
                    <a:lstStyle/>
                    <a:p>
                      <a:r>
                        <a:rPr lang="en-US" sz="2000" dirty="0">
                          <a:latin typeface="Myriad Pro" panose="020B0503030403020204"/>
                        </a:rPr>
                        <a:t>030 series</a:t>
                      </a:r>
                    </a:p>
                  </a:txBody>
                  <a:tcPr marL="68573" marR="68573" marT="34269" marB="34269">
                    <a:solidFill>
                      <a:srgbClr val="376092"/>
                    </a:solidFill>
                  </a:tcPr>
                </a:tc>
                <a:tc>
                  <a:txBody>
                    <a:bodyPr/>
                    <a:lstStyle/>
                    <a:p>
                      <a:r>
                        <a:rPr lang="en-US" sz="2000" dirty="0">
                          <a:latin typeface="Myriad Pro" panose="020B0503030403020204"/>
                        </a:rPr>
                        <a:t>040 series</a:t>
                      </a:r>
                    </a:p>
                  </a:txBody>
                  <a:tcPr marL="68573" marR="68573" marT="34269" marB="34269">
                    <a:solidFill>
                      <a:srgbClr val="376092"/>
                    </a:solidFill>
                  </a:tcPr>
                </a:tc>
                <a:extLst>
                  <a:ext uri="{0D108BD9-81ED-4DB2-BD59-A6C34878D82A}">
                    <a16:rowId xmlns:a16="http://schemas.microsoft.com/office/drawing/2014/main" val="10000"/>
                  </a:ext>
                </a:extLst>
              </a:tr>
              <a:tr h="1287371">
                <a:tc>
                  <a:txBody>
                    <a:bodyPr/>
                    <a:lstStyle/>
                    <a:p>
                      <a:r>
                        <a:rPr lang="en-US" sz="2000" dirty="0">
                          <a:solidFill>
                            <a:schemeClr val="bg1"/>
                          </a:solidFill>
                          <a:latin typeface="Myriad Pro" panose="020B0503030403020204"/>
                        </a:rPr>
                        <a:t>Claim Labels</a:t>
                      </a:r>
                    </a:p>
                  </a:txBody>
                  <a:tcPr marL="68573" marR="68573" marT="34269" marB="34269">
                    <a:solidFill>
                      <a:srgbClr val="376092">
                        <a:alpha val="60000"/>
                      </a:srgbClr>
                    </a:solidFill>
                  </a:tcPr>
                </a:tc>
                <a:tc>
                  <a:txBody>
                    <a:bodyPr/>
                    <a:lstStyle/>
                    <a:p>
                      <a:pPr marL="285750" indent="-285750">
                        <a:buFont typeface="Arial" panose="020B0604020202020204" pitchFamily="34" charset="0"/>
                        <a:buChar char="•"/>
                      </a:pPr>
                      <a:r>
                        <a:rPr lang="en-US" sz="2000" dirty="0">
                          <a:solidFill>
                            <a:schemeClr val="bg1"/>
                          </a:solidFill>
                          <a:latin typeface="Myriad Pro" panose="020B0503030403020204"/>
                        </a:rPr>
                        <a:t>PMC Higher Level Review – Rating</a:t>
                      </a:r>
                    </a:p>
                    <a:p>
                      <a:pPr marL="285750" indent="-285750">
                        <a:buFont typeface="Arial" panose="020B0604020202020204" pitchFamily="34" charset="0"/>
                        <a:buChar char="•"/>
                      </a:pPr>
                      <a:r>
                        <a:rPr lang="en-US" sz="2000" dirty="0">
                          <a:solidFill>
                            <a:schemeClr val="bg1"/>
                          </a:solidFill>
                          <a:latin typeface="Myriad Pro" panose="020B0503030403020204"/>
                        </a:rPr>
                        <a:t>PMC Higher Level Review – Non-Rating</a:t>
                      </a:r>
                    </a:p>
                  </a:txBody>
                  <a:tcPr marL="68573" marR="68573" marT="34269" marB="34269">
                    <a:solidFill>
                      <a:srgbClr val="376092">
                        <a:alpha val="60000"/>
                      </a:srgbClr>
                    </a:solidFill>
                  </a:tcPr>
                </a:tc>
                <a:tc>
                  <a:txBody>
                    <a:bodyPr/>
                    <a:lstStyle/>
                    <a:p>
                      <a:pPr marL="285750" indent="-285750">
                        <a:buFont typeface="Arial" panose="020B0604020202020204" pitchFamily="34" charset="0"/>
                        <a:buChar char="•"/>
                      </a:pPr>
                      <a:r>
                        <a:rPr lang="en-US" sz="2000" dirty="0">
                          <a:solidFill>
                            <a:schemeClr val="bg1"/>
                          </a:solidFill>
                          <a:latin typeface="Myriad Pro" panose="020B0503030403020204"/>
                        </a:rPr>
                        <a:t>PMC HLR DTA Error – Rating</a:t>
                      </a:r>
                    </a:p>
                    <a:p>
                      <a:pPr marL="285750" indent="-285750">
                        <a:buFont typeface="Arial" panose="020B0604020202020204" pitchFamily="34" charset="0"/>
                        <a:buChar char="•"/>
                      </a:pPr>
                      <a:r>
                        <a:rPr lang="en-US" sz="2000" dirty="0">
                          <a:solidFill>
                            <a:schemeClr val="bg1"/>
                          </a:solidFill>
                          <a:latin typeface="Myriad Pro" panose="020B0503030403020204"/>
                        </a:rPr>
                        <a:t>PMC HLR DTA Error – Non-Rating</a:t>
                      </a:r>
                    </a:p>
                  </a:txBody>
                  <a:tcPr marL="68573" marR="68573" marT="34269" marB="34269">
                    <a:solidFill>
                      <a:srgbClr val="376092">
                        <a:alpha val="60000"/>
                      </a:srgbClr>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1E7ED044-BF24-D041-3EE0-99DE0158C2D7}"/>
              </a:ext>
            </a:extLst>
          </p:cNvPr>
          <p:cNvSpPr>
            <a:spLocks noGrp="1"/>
          </p:cNvSpPr>
          <p:nvPr>
            <p:ph idx="1"/>
          </p:nvPr>
        </p:nvSpPr>
        <p:spPr>
          <a:xfrm>
            <a:off x="457200" y="1095375"/>
            <a:ext cx="8229600" cy="5137150"/>
          </a:xfrm>
        </p:spPr>
        <p:txBody>
          <a:bodyPr rtlCol="0"/>
          <a:lstStyle/>
          <a:p>
            <a:pPr eaLnBrk="1" fontAlgn="auto" hangingPunct="1">
              <a:spcAft>
                <a:spcPts val="0"/>
              </a:spcAft>
              <a:defRPr/>
            </a:pPr>
            <a:r>
              <a:rPr lang="en-US" dirty="0">
                <a:solidFill>
                  <a:schemeClr val="accent1">
                    <a:lumMod val="75000"/>
                  </a:schemeClr>
                </a:solidFill>
              </a:rPr>
              <a:t>Rating Issues:  Decision Review Officers (DROs)</a:t>
            </a:r>
          </a:p>
          <a:p>
            <a:pPr eaLnBrk="1" fontAlgn="auto" hangingPunct="1">
              <a:spcAft>
                <a:spcPts val="0"/>
              </a:spcAft>
              <a:defRPr/>
            </a:pPr>
            <a:r>
              <a:rPr lang="en-US" dirty="0">
                <a:solidFill>
                  <a:schemeClr val="accent1">
                    <a:lumMod val="75000"/>
                  </a:schemeClr>
                </a:solidFill>
              </a:rPr>
              <a:t>Non-Rating Issues:  Senior Veterans Service Representatives (SVSRs) &amp; Authorization Quality Review Specialists (AQRSs)</a:t>
            </a:r>
          </a:p>
          <a:p>
            <a:pPr eaLnBrk="1" fontAlgn="auto" hangingPunct="1">
              <a:spcAft>
                <a:spcPts val="0"/>
              </a:spcAft>
              <a:defRPr/>
            </a:pPr>
            <a:r>
              <a:rPr lang="en-US" b="1" dirty="0">
                <a:solidFill>
                  <a:schemeClr val="accent1">
                    <a:lumMod val="75000"/>
                  </a:schemeClr>
                </a:solidFill>
              </a:rPr>
              <a:t>Note</a:t>
            </a:r>
            <a:r>
              <a:rPr lang="en-US" dirty="0">
                <a:solidFill>
                  <a:schemeClr val="accent1">
                    <a:lumMod val="75000"/>
                  </a:schemeClr>
                </a:solidFill>
              </a:rPr>
              <a:t>: Jurisdiction: HLRs will be conducted at a different PMC than the PMC that processed the initial claim</a:t>
            </a:r>
          </a:p>
          <a:p>
            <a:pPr eaLnBrk="1" fontAlgn="auto" hangingPunct="1">
              <a:spcAft>
                <a:spcPts val="0"/>
              </a:spcAft>
              <a:defRPr/>
            </a:pPr>
            <a:r>
              <a:rPr lang="en-US" b="1" dirty="0">
                <a:solidFill>
                  <a:schemeClr val="accent1">
                    <a:lumMod val="75000"/>
                  </a:schemeClr>
                </a:solidFill>
              </a:rPr>
              <a:t>Exception</a:t>
            </a:r>
            <a:r>
              <a:rPr lang="en-US" dirty="0">
                <a:solidFill>
                  <a:schemeClr val="accent1">
                    <a:lumMod val="75000"/>
                  </a:schemeClr>
                </a:solidFill>
              </a:rPr>
              <a:t>: If the claimant requests that the HLR be conducted at the PMC that rendered the prior decision, VA will grant the request unless there is good cause to deny.</a:t>
            </a:r>
          </a:p>
          <a:p>
            <a:pPr marL="0" indent="0" eaLnBrk="1" fontAlgn="auto" hangingPunct="1">
              <a:spcAft>
                <a:spcPts val="0"/>
              </a:spcAft>
              <a:buFont typeface="Arial" panose="020B0604020202020204" pitchFamily="34" charset="0"/>
              <a:buNone/>
              <a:defRPr/>
            </a:pPr>
            <a:endParaRPr lang="en-US" dirty="0">
              <a:solidFill>
                <a:schemeClr val="accent1">
                  <a:lumMod val="75000"/>
                </a:schemeClr>
              </a:solidFill>
            </a:endParaRPr>
          </a:p>
        </p:txBody>
      </p:sp>
      <p:sp>
        <p:nvSpPr>
          <p:cNvPr id="3" name="Slide Number Placeholder 2">
            <a:extLst>
              <a:ext uri="{FF2B5EF4-FFF2-40B4-BE49-F238E27FC236}">
                <a16:creationId xmlns:a16="http://schemas.microsoft.com/office/drawing/2014/main" id="{62E9B5D8-841E-E9B4-2AA7-A77DC13968EA}"/>
              </a:ext>
            </a:extLst>
          </p:cNvPr>
          <p:cNvSpPr>
            <a:spLocks noGrp="1"/>
          </p:cNvSpPr>
          <p:nvPr>
            <p:ph type="sldNum" sz="quarter" idx="10"/>
          </p:nvPr>
        </p:nvSpPr>
        <p:spPr/>
        <p:txBody>
          <a:bodyPr/>
          <a:lstStyle/>
          <a:p>
            <a:pPr>
              <a:defRPr/>
            </a:pPr>
            <a:fld id="{3927B340-4E9B-42C2-A240-B3F5770F1F05}" type="slidenum">
              <a:rPr lang="en-US"/>
              <a:pPr>
                <a:defRPr/>
              </a:pPr>
              <a:t>6</a:t>
            </a:fld>
            <a:endParaRPr lang="en-US" dirty="0"/>
          </a:p>
        </p:txBody>
      </p:sp>
      <p:sp>
        <p:nvSpPr>
          <p:cNvPr id="16388" name="Title 3">
            <a:extLst>
              <a:ext uri="{FF2B5EF4-FFF2-40B4-BE49-F238E27FC236}">
                <a16:creationId xmlns:a16="http://schemas.microsoft.com/office/drawing/2014/main" id="{2031BFCE-4E59-2B47-FB62-A7880266A279}"/>
              </a:ext>
            </a:extLst>
          </p:cNvPr>
          <p:cNvSpPr>
            <a:spLocks noGrp="1" noChangeArrowheads="1"/>
          </p:cNvSpPr>
          <p:nvPr>
            <p:ph type="title"/>
          </p:nvPr>
        </p:nvSpPr>
        <p:spPr>
          <a:xfrm>
            <a:off x="1549400" y="331788"/>
            <a:ext cx="7594600" cy="381000"/>
          </a:xfrm>
        </p:spPr>
        <p:txBody>
          <a:bodyPr/>
          <a:lstStyle/>
          <a:p>
            <a:pPr eaLnBrk="1" hangingPunct="1"/>
            <a:r>
              <a:rPr lang="en-US" altLang="en-US"/>
              <a:t>Higher-Level Review Decision Authority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4">
            <a:extLst>
              <a:ext uri="{FF2B5EF4-FFF2-40B4-BE49-F238E27FC236}">
                <a16:creationId xmlns:a16="http://schemas.microsoft.com/office/drawing/2014/main" id="{6B4A9833-ED98-9021-B370-A2B7D760AF65}"/>
              </a:ext>
            </a:extLst>
          </p:cNvPr>
          <p:cNvSpPr>
            <a:spLocks noGrp="1" noChangeArrowheads="1"/>
          </p:cNvSpPr>
          <p:nvPr>
            <p:ph idx="1"/>
          </p:nvPr>
        </p:nvSpPr>
        <p:spPr>
          <a:xfrm>
            <a:off x="398463" y="1136650"/>
            <a:ext cx="8288337" cy="5095875"/>
          </a:xfrm>
        </p:spPr>
        <p:txBody>
          <a:bodyPr/>
          <a:lstStyle/>
          <a:p>
            <a:pPr eaLnBrk="1" hangingPunct="1"/>
            <a:r>
              <a:rPr lang="en-US" altLang="en-US"/>
              <a:t>An </a:t>
            </a:r>
            <a:r>
              <a:rPr lang="en-US" altLang="en-US" b="1" u="sng"/>
              <a:t>informal conference</a:t>
            </a:r>
            <a:r>
              <a:rPr lang="en-US" altLang="en-US" b="1"/>
              <a:t> </a:t>
            </a:r>
            <a:r>
              <a:rPr lang="en-US" altLang="en-US"/>
              <a:t>is contact with a Veteran or survivor,  and/or his or her representative, telephonically, or as determined by VA, for the sole purpose of allowing the person </a:t>
            </a:r>
            <a:r>
              <a:rPr lang="en-US" altLang="en-US" b="1" u="sng"/>
              <a:t>to identify any errors of law or fact in a prior decision</a:t>
            </a:r>
          </a:p>
          <a:p>
            <a:pPr eaLnBrk="1" hangingPunct="1"/>
            <a:r>
              <a:rPr lang="en-US" altLang="en-US"/>
              <a:t>Only required when the claimant requests one</a:t>
            </a:r>
          </a:p>
          <a:p>
            <a:pPr eaLnBrk="1" hangingPunct="1"/>
            <a:r>
              <a:rPr lang="en-US" altLang="en-US"/>
              <a:t>Only </a:t>
            </a:r>
            <a:r>
              <a:rPr lang="en-US" altLang="en-US" b="1" u="sng"/>
              <a:t>one</a:t>
            </a:r>
            <a:r>
              <a:rPr lang="en-US" altLang="en-US"/>
              <a:t> informal conference for a Higher-Level Review</a:t>
            </a:r>
          </a:p>
          <a:p>
            <a:pPr eaLnBrk="1" hangingPunct="1"/>
            <a:r>
              <a:rPr lang="en-US" altLang="en-US" i="1"/>
              <a:t>VA Form 20-0996, Decision Review Request: Higher-Level Review</a:t>
            </a:r>
            <a:r>
              <a:rPr lang="en-US" altLang="en-US"/>
              <a:t>, allows the claimant and/or his or her representative to indicate a time to receive a phone call to schedule the informal conference</a:t>
            </a:r>
          </a:p>
        </p:txBody>
      </p:sp>
      <p:sp>
        <p:nvSpPr>
          <p:cNvPr id="3" name="Slide Number Placeholder 2">
            <a:extLst>
              <a:ext uri="{FF2B5EF4-FFF2-40B4-BE49-F238E27FC236}">
                <a16:creationId xmlns:a16="http://schemas.microsoft.com/office/drawing/2014/main" id="{06A6A268-7D7A-EA4E-D577-7228F73D3D28}"/>
              </a:ext>
            </a:extLst>
          </p:cNvPr>
          <p:cNvSpPr>
            <a:spLocks noGrp="1"/>
          </p:cNvSpPr>
          <p:nvPr>
            <p:ph type="sldNum" sz="quarter" idx="10"/>
          </p:nvPr>
        </p:nvSpPr>
        <p:spPr/>
        <p:txBody>
          <a:bodyPr/>
          <a:lstStyle/>
          <a:p>
            <a:pPr>
              <a:defRPr/>
            </a:pPr>
            <a:fld id="{D8F7972C-5168-43E6-B7E3-37F8A869E816}" type="slidenum">
              <a:rPr lang="en-US"/>
              <a:pPr>
                <a:defRPr/>
              </a:pPr>
              <a:t>7</a:t>
            </a:fld>
            <a:endParaRPr lang="en-US" dirty="0"/>
          </a:p>
        </p:txBody>
      </p:sp>
      <p:sp>
        <p:nvSpPr>
          <p:cNvPr id="18436" name="Title 3">
            <a:extLst>
              <a:ext uri="{FF2B5EF4-FFF2-40B4-BE49-F238E27FC236}">
                <a16:creationId xmlns:a16="http://schemas.microsoft.com/office/drawing/2014/main" id="{6FFB22E0-08D9-01C4-73A1-15B3AD6694F7}"/>
              </a:ext>
            </a:extLst>
          </p:cNvPr>
          <p:cNvSpPr>
            <a:spLocks noGrp="1" noChangeArrowheads="1"/>
          </p:cNvSpPr>
          <p:nvPr>
            <p:ph type="title"/>
          </p:nvPr>
        </p:nvSpPr>
        <p:spPr>
          <a:xfrm>
            <a:off x="1549400" y="331788"/>
            <a:ext cx="7594600" cy="381000"/>
          </a:xfrm>
        </p:spPr>
        <p:txBody>
          <a:bodyPr/>
          <a:lstStyle/>
          <a:p>
            <a:pPr eaLnBrk="1" hangingPunct="1"/>
            <a:r>
              <a:rPr lang="en-US" altLang="en-US"/>
              <a:t>Legacy Claims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E6B61AD-25E0-E8F0-391D-7694ECE3E33B}"/>
              </a:ext>
            </a:extLst>
          </p:cNvPr>
          <p:cNvSpPr>
            <a:spLocks noGrp="1"/>
          </p:cNvSpPr>
          <p:nvPr>
            <p:ph type="sldNum" sz="quarter" idx="10"/>
          </p:nvPr>
        </p:nvSpPr>
        <p:spPr/>
        <p:txBody>
          <a:bodyPr/>
          <a:lstStyle/>
          <a:p>
            <a:pPr>
              <a:defRPr/>
            </a:pPr>
            <a:fld id="{AD20A3E3-2212-432B-9737-6BC49EE5F46E}" type="slidenum">
              <a:rPr lang="en-US"/>
              <a:pPr>
                <a:defRPr/>
              </a:pPr>
              <a:t>8</a:t>
            </a:fld>
            <a:endParaRPr lang="en-US" dirty="0"/>
          </a:p>
        </p:txBody>
      </p:sp>
      <p:sp>
        <p:nvSpPr>
          <p:cNvPr id="20483" name="Title 3">
            <a:extLst>
              <a:ext uri="{FF2B5EF4-FFF2-40B4-BE49-F238E27FC236}">
                <a16:creationId xmlns:a16="http://schemas.microsoft.com/office/drawing/2014/main" id="{A310A120-0566-F94E-2D2C-3B6D7D416E50}"/>
              </a:ext>
            </a:extLst>
          </p:cNvPr>
          <p:cNvSpPr>
            <a:spLocks noGrp="1" noChangeArrowheads="1"/>
          </p:cNvSpPr>
          <p:nvPr>
            <p:ph type="title"/>
          </p:nvPr>
        </p:nvSpPr>
        <p:spPr>
          <a:xfrm>
            <a:off x="1549400" y="331788"/>
            <a:ext cx="7594600" cy="381000"/>
          </a:xfrm>
        </p:spPr>
        <p:txBody>
          <a:bodyPr/>
          <a:lstStyle/>
          <a:p>
            <a:pPr eaLnBrk="1" hangingPunct="1"/>
            <a:r>
              <a:rPr lang="en-US" altLang="en-US"/>
              <a:t>Informal Conferences (cont’d)</a:t>
            </a:r>
          </a:p>
        </p:txBody>
      </p:sp>
      <p:sp>
        <p:nvSpPr>
          <p:cNvPr id="8" name="Content Placeholder 7">
            <a:extLst>
              <a:ext uri="{FF2B5EF4-FFF2-40B4-BE49-F238E27FC236}">
                <a16:creationId xmlns:a16="http://schemas.microsoft.com/office/drawing/2014/main" id="{1780E297-E566-4766-C75B-444ABC69A362}"/>
              </a:ext>
            </a:extLst>
          </p:cNvPr>
          <p:cNvSpPr>
            <a:spLocks noGrp="1"/>
          </p:cNvSpPr>
          <p:nvPr>
            <p:ph idx="1"/>
          </p:nvPr>
        </p:nvSpPr>
        <p:spPr>
          <a:xfrm>
            <a:off x="457200" y="1241425"/>
            <a:ext cx="8229600" cy="4373563"/>
          </a:xfrm>
        </p:spPr>
        <p:txBody>
          <a:bodyPr rtlCol="0"/>
          <a:lstStyle/>
          <a:p>
            <a:pPr marL="0" indent="0" eaLnBrk="1" fontAlgn="auto" hangingPunct="1">
              <a:spcAft>
                <a:spcPts val="0"/>
              </a:spcAft>
              <a:buFont typeface="Arial" panose="020B0604020202020204" pitchFamily="34" charset="0"/>
              <a:buNone/>
              <a:defRPr/>
            </a:pPr>
            <a:r>
              <a:rPr lang="en-US" dirty="0">
                <a:solidFill>
                  <a:schemeClr val="accent1">
                    <a:lumMod val="75000"/>
                  </a:schemeClr>
                </a:solidFill>
              </a:rPr>
              <a:t>Make at least </a:t>
            </a:r>
            <a:r>
              <a:rPr lang="en-US" b="1" dirty="0">
                <a:solidFill>
                  <a:schemeClr val="accent1">
                    <a:lumMod val="75000"/>
                  </a:schemeClr>
                </a:solidFill>
              </a:rPr>
              <a:t>two attempts </a:t>
            </a:r>
            <a:r>
              <a:rPr lang="en-US" dirty="0">
                <a:solidFill>
                  <a:schemeClr val="accent1">
                    <a:lumMod val="75000"/>
                  </a:schemeClr>
                </a:solidFill>
              </a:rPr>
              <a:t>to contact the Veteran, survivor or representative. </a:t>
            </a:r>
          </a:p>
          <a:p>
            <a:pPr marL="0" indent="0" eaLnBrk="1" fontAlgn="auto" hangingPunct="1">
              <a:spcAft>
                <a:spcPts val="0"/>
              </a:spcAft>
              <a:buFont typeface="Arial" panose="020B0604020202020204" pitchFamily="34" charset="0"/>
              <a:buNone/>
              <a:defRPr/>
            </a:pPr>
            <a:endParaRPr lang="en-US" dirty="0">
              <a:solidFill>
                <a:schemeClr val="accent1">
                  <a:lumMod val="75000"/>
                </a:schemeClr>
              </a:solidFill>
            </a:endParaRPr>
          </a:p>
          <a:p>
            <a:pPr marL="0" indent="0" eaLnBrk="1" fontAlgn="auto" hangingPunct="1">
              <a:spcAft>
                <a:spcPts val="0"/>
              </a:spcAft>
              <a:buFont typeface="Arial" panose="020B0604020202020204" pitchFamily="34" charset="0"/>
              <a:buNone/>
              <a:defRPr/>
            </a:pPr>
            <a:r>
              <a:rPr lang="en-US" b="1" i="1" dirty="0">
                <a:solidFill>
                  <a:schemeClr val="accent1">
                    <a:lumMod val="75000"/>
                  </a:schemeClr>
                </a:solidFill>
              </a:rPr>
              <a:t>If contact cannot be made on the first attempt:</a:t>
            </a:r>
          </a:p>
          <a:p>
            <a:pPr eaLnBrk="1" fontAlgn="auto" hangingPunct="1">
              <a:spcAft>
                <a:spcPts val="0"/>
              </a:spcAft>
              <a:defRPr/>
            </a:pPr>
            <a:r>
              <a:rPr lang="en-US" dirty="0">
                <a:solidFill>
                  <a:schemeClr val="accent1">
                    <a:lumMod val="75000"/>
                  </a:schemeClr>
                </a:solidFill>
              </a:rPr>
              <a:t>Leave a general voicemail</a:t>
            </a:r>
          </a:p>
          <a:p>
            <a:pPr eaLnBrk="1" fontAlgn="auto" hangingPunct="1">
              <a:spcAft>
                <a:spcPts val="0"/>
              </a:spcAft>
              <a:defRPr/>
            </a:pPr>
            <a:r>
              <a:rPr lang="en-US" dirty="0">
                <a:solidFill>
                  <a:schemeClr val="accent1">
                    <a:lumMod val="75000"/>
                  </a:schemeClr>
                </a:solidFill>
              </a:rPr>
              <a:t>Add to existing informal conference tracked item the date of the first attempt under Follow Up 1</a:t>
            </a:r>
          </a:p>
          <a:p>
            <a:pPr eaLnBrk="1" fontAlgn="auto" hangingPunct="1">
              <a:spcAft>
                <a:spcPts val="0"/>
              </a:spcAft>
              <a:defRPr/>
            </a:pPr>
            <a:r>
              <a:rPr lang="en-US" dirty="0">
                <a:solidFill>
                  <a:schemeClr val="accent1">
                    <a:lumMod val="75000"/>
                  </a:schemeClr>
                </a:solidFill>
              </a:rPr>
              <a:t>Document the attempt on VA Form 27-0820</a:t>
            </a:r>
          </a:p>
          <a:p>
            <a:pPr eaLnBrk="1" fontAlgn="auto" hangingPunct="1">
              <a:spcAft>
                <a:spcPts val="0"/>
              </a:spcAft>
              <a:defRPr/>
            </a:pPr>
            <a:r>
              <a:rPr lang="en-US" dirty="0">
                <a:solidFill>
                  <a:schemeClr val="accent1">
                    <a:lumMod val="75000"/>
                  </a:schemeClr>
                </a:solidFill>
              </a:rPr>
              <a:t>Add a permanent note in VBMS </a:t>
            </a:r>
          </a:p>
          <a:p>
            <a:pPr eaLnBrk="1" fontAlgn="auto" hangingPunct="1">
              <a:spcAft>
                <a:spcPts val="0"/>
              </a:spcAft>
              <a:defRPr/>
            </a:pPr>
            <a:r>
              <a:rPr lang="en-US" dirty="0">
                <a:solidFill>
                  <a:schemeClr val="accent1">
                    <a:lumMod val="75000"/>
                  </a:schemeClr>
                </a:solidFill>
              </a:rPr>
              <a:t>Suspend the EP 030 for </a:t>
            </a:r>
            <a:r>
              <a:rPr lang="en-US" b="1" i="1" dirty="0">
                <a:solidFill>
                  <a:schemeClr val="accent1">
                    <a:lumMod val="75000"/>
                  </a:schemeClr>
                </a:solidFill>
              </a:rPr>
              <a:t>3 business days</a:t>
            </a:r>
          </a:p>
          <a:p>
            <a:pPr marL="0" indent="0" eaLnBrk="1" fontAlgn="auto" hangingPunct="1">
              <a:spcAft>
                <a:spcPts val="0"/>
              </a:spcAft>
              <a:buFont typeface="Arial" panose="020B0604020202020204" pitchFamily="34" charset="0"/>
              <a:buNone/>
              <a:defRPr/>
            </a:pPr>
            <a:endParaRPr lang="en-US" dirty="0">
              <a:solidFill>
                <a:schemeClr val="accent1">
                  <a:lumMod val="75000"/>
                </a:schemeClr>
              </a:solidFill>
            </a:endParaRPr>
          </a:p>
          <a:p>
            <a:pPr marL="0" indent="0" eaLnBrk="1" fontAlgn="auto" hangingPunct="1">
              <a:spcAft>
                <a:spcPts val="0"/>
              </a:spcAft>
              <a:buFont typeface="Arial" panose="020B0604020202020204" pitchFamily="34" charset="0"/>
              <a:buNone/>
              <a:defRPr/>
            </a:pPr>
            <a:endParaRPr lang="en-US" dirty="0">
              <a:solidFill>
                <a:schemeClr val="accent1">
                  <a:lumMod val="75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2">
            <a:extLst>
              <a:ext uri="{FF2B5EF4-FFF2-40B4-BE49-F238E27FC236}">
                <a16:creationId xmlns:a16="http://schemas.microsoft.com/office/drawing/2014/main" id="{CA69FFBE-7C74-4F03-2918-C7A0C3D2E665}"/>
              </a:ext>
            </a:extLst>
          </p:cNvPr>
          <p:cNvSpPr>
            <a:spLocks noGrp="1"/>
          </p:cNvSpPr>
          <p:nvPr>
            <p:ph type="sldNum" sz="quarter" idx="10"/>
          </p:nvPr>
        </p:nvSpPr>
        <p:spPr/>
        <p:txBody>
          <a:bodyPr/>
          <a:lstStyle/>
          <a:p>
            <a:pPr>
              <a:defRPr/>
            </a:pPr>
            <a:fld id="{969A2DE5-B31E-4AAA-8719-367627601DF5}" type="slidenum">
              <a:rPr lang="en-US"/>
              <a:pPr>
                <a:defRPr/>
              </a:pPr>
              <a:t>9</a:t>
            </a:fld>
            <a:endParaRPr lang="en-US" dirty="0"/>
          </a:p>
        </p:txBody>
      </p:sp>
      <p:sp>
        <p:nvSpPr>
          <p:cNvPr id="22531" name="Title 7">
            <a:extLst>
              <a:ext uri="{FF2B5EF4-FFF2-40B4-BE49-F238E27FC236}">
                <a16:creationId xmlns:a16="http://schemas.microsoft.com/office/drawing/2014/main" id="{4592F08E-365B-9685-F20D-5CCCF00489C7}"/>
              </a:ext>
            </a:extLst>
          </p:cNvPr>
          <p:cNvSpPr>
            <a:spLocks noGrp="1" noChangeArrowheads="1"/>
          </p:cNvSpPr>
          <p:nvPr>
            <p:ph type="title"/>
          </p:nvPr>
        </p:nvSpPr>
        <p:spPr>
          <a:xfrm>
            <a:off x="1549400" y="331788"/>
            <a:ext cx="7594600" cy="381000"/>
          </a:xfrm>
        </p:spPr>
        <p:txBody>
          <a:bodyPr/>
          <a:lstStyle/>
          <a:p>
            <a:pPr eaLnBrk="1" hangingPunct="1"/>
            <a:r>
              <a:rPr lang="en-US" altLang="en-US"/>
              <a:t>Informal Conferences (cont’d)</a:t>
            </a:r>
          </a:p>
        </p:txBody>
      </p:sp>
      <p:sp>
        <p:nvSpPr>
          <p:cNvPr id="3" name="Content Placeholder 2">
            <a:extLst>
              <a:ext uri="{FF2B5EF4-FFF2-40B4-BE49-F238E27FC236}">
                <a16:creationId xmlns:a16="http://schemas.microsoft.com/office/drawing/2014/main" id="{FA9150B0-19ED-A581-ECE4-C1CCC3F27034}"/>
              </a:ext>
            </a:extLst>
          </p:cNvPr>
          <p:cNvSpPr>
            <a:spLocks noGrp="1"/>
          </p:cNvSpPr>
          <p:nvPr>
            <p:ph idx="1"/>
          </p:nvPr>
        </p:nvSpPr>
        <p:spPr>
          <a:xfrm>
            <a:off x="457200" y="1241425"/>
            <a:ext cx="8229600" cy="4918075"/>
          </a:xfrm>
        </p:spPr>
        <p:txBody>
          <a:bodyPr rtlCol="0">
            <a:normAutofit lnSpcReduction="10000"/>
          </a:bodyPr>
          <a:lstStyle/>
          <a:p>
            <a:pPr marL="0" indent="0" eaLnBrk="1" fontAlgn="auto" hangingPunct="1">
              <a:spcAft>
                <a:spcPts val="0"/>
              </a:spcAft>
              <a:buFont typeface="Arial" panose="020B0604020202020204" pitchFamily="34" charset="0"/>
              <a:buNone/>
              <a:defRPr/>
            </a:pPr>
            <a:r>
              <a:rPr lang="en-US" dirty="0">
                <a:solidFill>
                  <a:schemeClr val="accent1">
                    <a:lumMod val="75000"/>
                  </a:schemeClr>
                </a:solidFill>
              </a:rPr>
              <a:t>Make at least </a:t>
            </a:r>
            <a:r>
              <a:rPr lang="en-US" b="1" dirty="0">
                <a:solidFill>
                  <a:schemeClr val="accent1">
                    <a:lumMod val="75000"/>
                  </a:schemeClr>
                </a:solidFill>
              </a:rPr>
              <a:t>two attempts </a:t>
            </a:r>
            <a:r>
              <a:rPr lang="en-US" dirty="0">
                <a:solidFill>
                  <a:schemeClr val="accent1">
                    <a:lumMod val="75000"/>
                  </a:schemeClr>
                </a:solidFill>
              </a:rPr>
              <a:t>to contact the Veteran, survivor or representative. </a:t>
            </a:r>
          </a:p>
          <a:p>
            <a:pPr eaLnBrk="1" fontAlgn="auto" hangingPunct="1">
              <a:spcAft>
                <a:spcPts val="0"/>
              </a:spcAft>
              <a:defRPr/>
            </a:pPr>
            <a:endParaRPr lang="en-US" dirty="0">
              <a:solidFill>
                <a:schemeClr val="accent1">
                  <a:lumMod val="75000"/>
                </a:schemeClr>
              </a:solidFill>
            </a:endParaRPr>
          </a:p>
          <a:p>
            <a:pPr marL="0" indent="0" eaLnBrk="1" fontAlgn="auto" hangingPunct="1">
              <a:spcAft>
                <a:spcPts val="0"/>
              </a:spcAft>
              <a:buFont typeface="Arial" panose="020B0604020202020204" pitchFamily="34" charset="0"/>
              <a:buNone/>
              <a:defRPr/>
            </a:pPr>
            <a:r>
              <a:rPr lang="en-US" b="1" dirty="0">
                <a:solidFill>
                  <a:schemeClr val="accent1">
                    <a:lumMod val="75000"/>
                  </a:schemeClr>
                </a:solidFill>
              </a:rPr>
              <a:t>If contact cannot be made on the </a:t>
            </a:r>
            <a:r>
              <a:rPr lang="en-US" b="1" i="1" dirty="0">
                <a:solidFill>
                  <a:schemeClr val="accent1">
                    <a:lumMod val="75000"/>
                  </a:schemeClr>
                </a:solidFill>
              </a:rPr>
              <a:t>second</a:t>
            </a:r>
            <a:r>
              <a:rPr lang="en-US" b="1" dirty="0">
                <a:solidFill>
                  <a:schemeClr val="accent1">
                    <a:lumMod val="75000"/>
                  </a:schemeClr>
                </a:solidFill>
              </a:rPr>
              <a:t> attempt:</a:t>
            </a:r>
          </a:p>
          <a:p>
            <a:pPr eaLnBrk="1" fontAlgn="auto" hangingPunct="1">
              <a:spcAft>
                <a:spcPts val="0"/>
              </a:spcAft>
              <a:defRPr/>
            </a:pPr>
            <a:r>
              <a:rPr lang="en-US" dirty="0">
                <a:solidFill>
                  <a:schemeClr val="accent1">
                    <a:lumMod val="75000"/>
                  </a:schemeClr>
                </a:solidFill>
              </a:rPr>
              <a:t>Document the attempt on VA Form 27-0820</a:t>
            </a:r>
          </a:p>
          <a:p>
            <a:pPr eaLnBrk="1" fontAlgn="auto" hangingPunct="1">
              <a:spcAft>
                <a:spcPts val="0"/>
              </a:spcAft>
              <a:defRPr/>
            </a:pPr>
            <a:r>
              <a:rPr lang="en-US" dirty="0">
                <a:solidFill>
                  <a:schemeClr val="accent1">
                    <a:lumMod val="75000"/>
                  </a:schemeClr>
                </a:solidFill>
              </a:rPr>
              <a:t>Close the associated tracked item </a:t>
            </a:r>
          </a:p>
          <a:p>
            <a:pPr eaLnBrk="1" fontAlgn="auto" hangingPunct="1">
              <a:spcAft>
                <a:spcPts val="0"/>
              </a:spcAft>
              <a:defRPr/>
            </a:pPr>
            <a:r>
              <a:rPr lang="en-US" dirty="0">
                <a:solidFill>
                  <a:schemeClr val="accent1">
                    <a:lumMod val="75000"/>
                  </a:schemeClr>
                </a:solidFill>
              </a:rPr>
              <a:t>Add a permanent note in VBMS</a:t>
            </a:r>
          </a:p>
          <a:p>
            <a:pPr eaLnBrk="1" fontAlgn="auto" hangingPunct="1">
              <a:spcAft>
                <a:spcPts val="0"/>
              </a:spcAft>
              <a:defRPr/>
            </a:pPr>
            <a:r>
              <a:rPr lang="en-US" dirty="0">
                <a:solidFill>
                  <a:schemeClr val="accent1">
                    <a:lumMod val="75000"/>
                  </a:schemeClr>
                </a:solidFill>
              </a:rPr>
              <a:t>If applicable, provide a copy of VA Form 27-0820 to the requester's accredited representative and associate it with the eFolder, and</a:t>
            </a:r>
          </a:p>
          <a:p>
            <a:pPr eaLnBrk="1" fontAlgn="auto" hangingPunct="1">
              <a:spcAft>
                <a:spcPts val="0"/>
              </a:spcAft>
              <a:defRPr/>
            </a:pPr>
            <a:r>
              <a:rPr lang="en-US" dirty="0">
                <a:solidFill>
                  <a:schemeClr val="accent1">
                    <a:lumMod val="75000"/>
                  </a:schemeClr>
                </a:solidFill>
              </a:rPr>
              <a:t>The higher-level reviewer with authority over the issues can then render a final decision </a:t>
            </a:r>
          </a:p>
          <a:p>
            <a:pPr eaLnBrk="1" fontAlgn="auto" hangingPunct="1">
              <a:spcAft>
                <a:spcPts val="0"/>
              </a:spcAft>
              <a:defRPr/>
            </a:pPr>
            <a:endParaRPr lang="en-US" dirty="0">
              <a:solidFill>
                <a:schemeClr val="accent1">
                  <a:lumMod val="75000"/>
                </a:schemeClr>
              </a:solidFill>
            </a:endParaRPr>
          </a:p>
        </p:txBody>
      </p:sp>
    </p:spTree>
  </p:cSld>
  <p:clrMapOvr>
    <a:masterClrMapping/>
  </p:clrMapOvr>
</p:sld>
</file>

<file path=ppt/theme/theme1.xml><?xml version="1.0" encoding="utf-8"?>
<a:theme xmlns:a="http://schemas.openxmlformats.org/drawingml/2006/main" name="PFS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ew_4189354_DOC" id="{B28CDC89-C44F-44E6-8C70-D99A55D0F14D}" vid="{0E06C07F-4E63-4834-AB9F-E27EDC9537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4023873-9730-4143-89b0-0bd5410d47b1">
      <Terms xmlns="http://schemas.microsoft.com/office/infopath/2007/PartnerControls"/>
    </lcf76f155ced4ddcb4097134ff3c332f>
    <TaxCatchAll xmlns="643266c2-271b-46e0-a96f-2fa1068c485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380CC44647879469C8A2FD3CE79C80D" ma:contentTypeVersion="13" ma:contentTypeDescription="Create a new document." ma:contentTypeScope="" ma:versionID="5618c0132af7e3567c43d55a62026227">
  <xsd:schema xmlns:xsd="http://www.w3.org/2001/XMLSchema" xmlns:xs="http://www.w3.org/2001/XMLSchema" xmlns:p="http://schemas.microsoft.com/office/2006/metadata/properties" xmlns:ns2="94023873-9730-4143-89b0-0bd5410d47b1" xmlns:ns3="643266c2-271b-46e0-a96f-2fa1068c485c" targetNamespace="http://schemas.microsoft.com/office/2006/metadata/properties" ma:root="true" ma:fieldsID="bc17ef61023bf3ccad38788777b5eeea" ns2:_="" ns3:_="">
    <xsd:import namespace="94023873-9730-4143-89b0-0bd5410d47b1"/>
    <xsd:import namespace="643266c2-271b-46e0-a96f-2fa1068c485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ObjectDetectorVersions"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023873-9730-4143-89b0-0bd5410d47b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0ac6538-d41a-4f9a-bd67-5f7ae81a6d74" ma:termSetId="09814cd3-568e-fe90-9814-8d621ff8fb84" ma:anchorId="fba54fb3-c3e1-fe81-a776-ca4b69148c4d" ma:open="true" ma:isKeyword="false">
      <xsd:complexType>
        <xsd:sequence>
          <xsd:element ref="pc:Terms" minOccurs="0" maxOccurs="1"/>
        </xsd:sequence>
      </xsd:complex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43266c2-271b-46e0-a96f-2fa1068c485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04aa5c3c-1c2e-43db-b6a5-88d03a0675a7}" ma:internalName="TaxCatchAll" ma:showField="CatchAllData" ma:web="643266c2-271b-46e0-a96f-2fa1068c48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513D93D-20E4-428F-85A6-3D676B0742D0}">
  <ds:schemaRefs>
    <ds:schemaRef ds:uri="http://schemas.openxmlformats.org/package/2006/metadata/core-properties"/>
    <ds:schemaRef ds:uri="http://purl.org/dc/elements/1.1/"/>
    <ds:schemaRef ds:uri="http://schemas.microsoft.com/office/2006/documentManagement/types"/>
    <ds:schemaRef ds:uri="http://purl.org/dc/dcmitype/"/>
    <ds:schemaRef ds:uri="http://www.w3.org/XML/1998/namespace"/>
    <ds:schemaRef ds:uri="http://schemas.microsoft.com/office/2006/metadata/properties"/>
    <ds:schemaRef ds:uri="http://schemas.microsoft.com/office/infopath/2007/PartnerControls"/>
    <ds:schemaRef ds:uri="643266c2-271b-46e0-a96f-2fa1068c485c"/>
    <ds:schemaRef ds:uri="94023873-9730-4143-89b0-0bd5410d47b1"/>
    <ds:schemaRef ds:uri="http://purl.org/dc/terms/"/>
  </ds:schemaRefs>
</ds:datastoreItem>
</file>

<file path=customXml/itemProps2.xml><?xml version="1.0" encoding="utf-8"?>
<ds:datastoreItem xmlns:ds="http://schemas.openxmlformats.org/officeDocument/2006/customXml" ds:itemID="{67E1BC3F-AF38-4CCB-88B4-D708F99560C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023873-9730-4143-89b0-0bd5410d47b1"/>
    <ds:schemaRef ds:uri="643266c2-271b-46e0-a96f-2fa1068c48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C1FA38D-4BCB-452E-BA4B-8494DAA4C7D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1732</TotalTime>
  <Words>2077</Words>
  <Application>Microsoft Office PowerPoint</Application>
  <PresentationFormat>On-screen Show (4:3)</PresentationFormat>
  <Paragraphs>180</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Calibri</vt:lpstr>
      <vt:lpstr>Arial</vt:lpstr>
      <vt:lpstr>Myriad Pro</vt:lpstr>
      <vt:lpstr>PFS Template</vt:lpstr>
      <vt:lpstr>Higher-Level Review Procedures for PMCs</vt:lpstr>
      <vt:lpstr>References</vt:lpstr>
      <vt:lpstr>Objectives</vt:lpstr>
      <vt:lpstr>Higher-Level Reviews</vt:lpstr>
      <vt:lpstr>Intake and Tracking</vt:lpstr>
      <vt:lpstr>Higher-Level Review Decision Authority</vt:lpstr>
      <vt:lpstr>Legacy Claims</vt:lpstr>
      <vt:lpstr>Informal Conferences (cont’d)</vt:lpstr>
      <vt:lpstr>Informal Conferences (cont’d)</vt:lpstr>
      <vt:lpstr>HLR Informal Conference Worksheet</vt:lpstr>
      <vt:lpstr>Addressing New Evidence At an  Informal Conference</vt:lpstr>
      <vt:lpstr>Higher-Level Review Remands</vt:lpstr>
      <vt:lpstr>Higher-Level Review Remands</vt:lpstr>
      <vt:lpstr>Higher-Level Review Remands  (cont’d)</vt:lpstr>
      <vt:lpstr>HLR Decision Requirements</vt:lpstr>
      <vt:lpstr>HLR Decision Requirements  (cont’d)</vt:lpstr>
      <vt:lpstr>Questions?</vt:lpstr>
      <vt:lpstr>Next Steps</vt:lpstr>
    </vt:vector>
  </TitlesOfParts>
  <Company>Veterans Benefits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Higher-Level Review Procedures for PMCs PowerPoint Presentation</dc:title>
  <dc:creator>Department of Veterans Affairs, Veterans Benefits Administration, Pension and Fiduciary Service, STAFF</dc:creator>
  <cp:lastModifiedBy>Kathy Poole</cp:lastModifiedBy>
  <cp:revision>35</cp:revision>
  <cp:lastPrinted>2019-03-19T11:39:02Z</cp:lastPrinted>
  <dcterms:created xsi:type="dcterms:W3CDTF">2015-02-23T17:48:51Z</dcterms:created>
  <dcterms:modified xsi:type="dcterms:W3CDTF">2023-08-25T17:36:26Z</dcterms:modified>
  <cp:category>NTC Curriculum</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0x0101006380CC44647879469C8A2FD3CE79C80D</vt:lpwstr>
  </property>
  <property fmtid="{D5CDD505-2E9C-101B-9397-08002B2CF9AE}" pid="3" name="Language">
    <vt:lpwstr>en</vt:lpwstr>
  </property>
  <property fmtid="{D5CDD505-2E9C-101B-9397-08002B2CF9AE}" pid="4" name="Type">
    <vt:lpwstr>Presentation</vt:lpwstr>
  </property>
</Properties>
</file>