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34"/>
  </p:notesMasterIdLst>
  <p:sldIdLst>
    <p:sldId id="2134804827" r:id="rId6"/>
    <p:sldId id="2134804829" r:id="rId7"/>
    <p:sldId id="2134804828" r:id="rId8"/>
    <p:sldId id="2134804817" r:id="rId9"/>
    <p:sldId id="2134804822" r:id="rId10"/>
    <p:sldId id="2134804778" r:id="rId11"/>
    <p:sldId id="2134804820" r:id="rId12"/>
    <p:sldId id="2134804819" r:id="rId13"/>
    <p:sldId id="2134804783" r:id="rId14"/>
    <p:sldId id="2134804785" r:id="rId15"/>
    <p:sldId id="2134804793" r:id="rId16"/>
    <p:sldId id="2134804787" r:id="rId17"/>
    <p:sldId id="2134804794" r:id="rId18"/>
    <p:sldId id="2134804809" r:id="rId19"/>
    <p:sldId id="2134804796" r:id="rId20"/>
    <p:sldId id="2134804798" r:id="rId21"/>
    <p:sldId id="2134804797" r:id="rId22"/>
    <p:sldId id="2134804795" r:id="rId23"/>
    <p:sldId id="2134804806" r:id="rId24"/>
    <p:sldId id="2134804784" r:id="rId25"/>
    <p:sldId id="2134804786" r:id="rId26"/>
    <p:sldId id="2134804782" r:id="rId27"/>
    <p:sldId id="2134804807" r:id="rId28"/>
    <p:sldId id="2134804788" r:id="rId29"/>
    <p:sldId id="2134804789" r:id="rId30"/>
    <p:sldId id="2134804790" r:id="rId31"/>
    <p:sldId id="2134804801" r:id="rId32"/>
    <p:sldId id="213480482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4262E"/>
    <a:srgbClr val="0083BE"/>
    <a:srgbClr val="003F72"/>
    <a:srgbClr val="772432"/>
    <a:srgbClr val="002F56"/>
    <a:srgbClr val="598527"/>
    <a:srgbClr val="F7955B"/>
    <a:srgbClr val="839097"/>
    <a:srgbClr val="888D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92503" autoAdjust="0"/>
  </p:normalViewPr>
  <p:slideViewPr>
    <p:cSldViewPr snapToGrid="0">
      <p:cViewPr varScale="1">
        <p:scale>
          <a:sx n="116" d="100"/>
          <a:sy n="116" d="100"/>
        </p:scale>
        <p:origin x="108" y="126"/>
      </p:cViewPr>
      <p:guideLst/>
    </p:cSldViewPr>
  </p:slideViewPr>
  <p:outlineViewPr>
    <p:cViewPr>
      <p:scale>
        <a:sx n="33" d="100"/>
        <a:sy n="33" d="100"/>
      </p:scale>
      <p:origin x="0" y="-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1DF0013E-4AAF-4627-8EF9-B1E3AE5EDD53}" type="datetimeFigureOut">
              <a:rPr lang="en-US" smtClean="0"/>
              <a:pPr/>
              <a:t>3/18/2024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28E72108-9D50-4674-85EC-FEFECE2D6EF1}" type="slidenum">
              <a:rPr lang="en-US" smtClean="0"/>
              <a:pPr/>
              <a:t>‹#›</a:t>
            </a:fld>
            <a:endParaRPr lang="en-US" dirty="0"/>
          </a:p>
        </p:txBody>
      </p:sp>
    </p:spTree>
    <p:extLst>
      <p:ext uri="{BB962C8B-B14F-4D97-AF65-F5344CB8AC3E}">
        <p14:creationId xmlns:p14="http://schemas.microsoft.com/office/powerpoint/2010/main" val="143104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0F52D-116E-46C9-A6F6-BC0788BC8D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71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10</a:t>
            </a:fld>
            <a:endParaRPr lang="en-US" dirty="0"/>
          </a:p>
        </p:txBody>
      </p:sp>
    </p:spTree>
    <p:extLst>
      <p:ext uri="{BB962C8B-B14F-4D97-AF65-F5344CB8AC3E}">
        <p14:creationId xmlns:p14="http://schemas.microsoft.com/office/powerpoint/2010/main" val="117805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11</a:t>
            </a:fld>
            <a:endParaRPr lang="en-US" dirty="0"/>
          </a:p>
        </p:txBody>
      </p:sp>
    </p:spTree>
    <p:extLst>
      <p:ext uri="{BB962C8B-B14F-4D97-AF65-F5344CB8AC3E}">
        <p14:creationId xmlns:p14="http://schemas.microsoft.com/office/powerpoint/2010/main" val="352574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12</a:t>
            </a:fld>
            <a:endParaRPr lang="en-US" dirty="0"/>
          </a:p>
        </p:txBody>
      </p:sp>
    </p:spTree>
    <p:extLst>
      <p:ext uri="{BB962C8B-B14F-4D97-AF65-F5344CB8AC3E}">
        <p14:creationId xmlns:p14="http://schemas.microsoft.com/office/powerpoint/2010/main" val="3939266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13</a:t>
            </a:fld>
            <a:endParaRPr lang="en-US" dirty="0"/>
          </a:p>
        </p:txBody>
      </p:sp>
    </p:spTree>
    <p:extLst>
      <p:ext uri="{BB962C8B-B14F-4D97-AF65-F5344CB8AC3E}">
        <p14:creationId xmlns:p14="http://schemas.microsoft.com/office/powerpoint/2010/main" val="306418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14</a:t>
            </a:fld>
            <a:endParaRPr lang="en-US" dirty="0"/>
          </a:p>
        </p:txBody>
      </p:sp>
    </p:spTree>
    <p:extLst>
      <p:ext uri="{BB962C8B-B14F-4D97-AF65-F5344CB8AC3E}">
        <p14:creationId xmlns:p14="http://schemas.microsoft.com/office/powerpoint/2010/main" val="254439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15</a:t>
            </a:fld>
            <a:endParaRPr lang="en-US" dirty="0"/>
          </a:p>
        </p:txBody>
      </p:sp>
    </p:spTree>
    <p:extLst>
      <p:ext uri="{BB962C8B-B14F-4D97-AF65-F5344CB8AC3E}">
        <p14:creationId xmlns:p14="http://schemas.microsoft.com/office/powerpoint/2010/main" val="1262842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16</a:t>
            </a:fld>
            <a:endParaRPr lang="en-US" dirty="0"/>
          </a:p>
        </p:txBody>
      </p:sp>
    </p:spTree>
    <p:extLst>
      <p:ext uri="{BB962C8B-B14F-4D97-AF65-F5344CB8AC3E}">
        <p14:creationId xmlns:p14="http://schemas.microsoft.com/office/powerpoint/2010/main" val="4150470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17</a:t>
            </a:fld>
            <a:endParaRPr lang="en-US" dirty="0"/>
          </a:p>
        </p:txBody>
      </p:sp>
    </p:spTree>
    <p:extLst>
      <p:ext uri="{BB962C8B-B14F-4D97-AF65-F5344CB8AC3E}">
        <p14:creationId xmlns:p14="http://schemas.microsoft.com/office/powerpoint/2010/main" val="4237078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18</a:t>
            </a:fld>
            <a:endParaRPr lang="en-US" dirty="0"/>
          </a:p>
        </p:txBody>
      </p:sp>
    </p:spTree>
    <p:extLst>
      <p:ext uri="{BB962C8B-B14F-4D97-AF65-F5344CB8AC3E}">
        <p14:creationId xmlns:p14="http://schemas.microsoft.com/office/powerpoint/2010/main" val="392918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t>The mission of VA Social Workers is to assist Veterans, their families and caregivers in resolving Social Drivers/Determinants of Health (SDOH) challenges to health and well-being </a:t>
            </a:r>
          </a:p>
          <a:p>
            <a:pPr marL="0" indent="0">
              <a:buNone/>
            </a:pPr>
            <a:endParaRPr lang="en-US" sz="1200" dirty="0"/>
          </a:p>
          <a:p>
            <a:pPr>
              <a:buFont typeface="Arial" panose="020B0604020202020204" pitchFamily="34" charset="0"/>
              <a:buChar char="•"/>
            </a:pPr>
            <a:r>
              <a:rPr lang="en-US" sz="1200" dirty="0"/>
              <a:t>Social Work is woven into the fabric of VA health care, providing services in all clinical programs across the continuum of care</a:t>
            </a:r>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19</a:t>
            </a:fld>
            <a:endParaRPr lang="en-US" dirty="0"/>
          </a:p>
        </p:txBody>
      </p:sp>
    </p:spTree>
    <p:extLst>
      <p:ext uri="{BB962C8B-B14F-4D97-AF65-F5344CB8AC3E}">
        <p14:creationId xmlns:p14="http://schemas.microsoft.com/office/powerpoint/2010/main" val="163861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rPr>
              <a:t>Bios: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rPr>
              <a:t>Alita R. Harmon </a:t>
            </a:r>
            <a:r>
              <a:rPr lang="en-US" sz="1800" b="0" dirty="0">
                <a:effectLst/>
                <a:latin typeface="Calibri" panose="020F0502020204030204" pitchFamily="34" charset="0"/>
              </a:rPr>
              <a:t>is a Licensed Clinical Social Worker, working in the profession for nearly 28 years. Alita is currently on special assignment as a National Program Coordinator assigned to the National Social Work PACT Staffing program. Prior to this appointment in January of 2022, Alita’s primary area of responsibility was with the Department of Veterans Affairs as the Outpatient Medical Programs Supervisor for Social Work Service, responsible for the provision of supervision and clinical consultation to VA PACT Social Workers in outpatient primary care clinics across the Gulf Coast Veterans Health Care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rPr>
              <a:t>Alita is a member of the VACO-Social Work Leadership Council Knowledge and Data Management Committee and serves as the Co-Secretary for this committee.</a:t>
            </a:r>
            <a:r>
              <a:rPr lang="en-US" sz="1800" b="1" dirty="0">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Andrea M. Berkheimer</a:t>
            </a:r>
            <a:r>
              <a:rPr lang="en-US" sz="1800" dirty="0">
                <a:effectLst/>
                <a:latin typeface="Arial" panose="020B0604020202020204" pitchFamily="34" charset="0"/>
                <a:ea typeface="Calibri" panose="020F0502020204030204" pitchFamily="34" charset="0"/>
                <a:cs typeface="Times New Roman" panose="02020603050405020304" pitchFamily="18" charset="0"/>
              </a:rPr>
              <a:t> is a Licensed Clinical Social Worker, working in the profession for 24 years. Andrea is a Facility Based Project Assistant for the National Social Work PACT Staffing program. Andrea’s primary area of responsibility is with the Department of Veterans Affairs as the Medical Social Work Supervisor, at the James E. Van Zandt Medical Center in Altoona, Pennsylvania. Andrea is responsible for the provision of supervision and clinical consultation to the VA PACT Social Workers, the VA Home Based Primary Care Social Workers, the Inpatient/Community Living Center Social Worker, the VA Community Nursing Home Coordinator and the Visual Impairment Services Team Coordinator.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Andrea is a member of the VACO Social Work Leadership Council Professional and Leadership Development Committee.</a:t>
            </a:r>
            <a:endParaRPr lang="en-US"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rPr>
              <a:t>Jaime Halaszynski</a:t>
            </a:r>
            <a:r>
              <a:rPr lang="en-US" sz="1800" dirty="0">
                <a:effectLst/>
                <a:latin typeface="Calibri" panose="020F0502020204030204" pitchFamily="34" charset="0"/>
              </a:rPr>
              <a:t> has been a clinical social worker at the VA for sixteen years and is the Assistant Chief of Social Work at Butler VA, is a Facility Based Project Assistant for the National Social Work in Patient Aligned Care Teams Staffing Program and is the Lead of the National Social Work Elder Justice Clinical Implementation Team. Jaime enjoys helping Veterans age with dignity and supporting the professional development of staff and students.  </a:t>
            </a:r>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a:t>
            </a:fld>
            <a:endParaRPr lang="en-US" dirty="0"/>
          </a:p>
        </p:txBody>
      </p:sp>
    </p:spTree>
    <p:extLst>
      <p:ext uri="{BB962C8B-B14F-4D97-AF65-F5344CB8AC3E}">
        <p14:creationId xmlns:p14="http://schemas.microsoft.com/office/powerpoint/2010/main" val="2025761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20</a:t>
            </a:fld>
            <a:endParaRPr lang="en-US" dirty="0"/>
          </a:p>
        </p:txBody>
      </p:sp>
    </p:spTree>
    <p:extLst>
      <p:ext uri="{BB962C8B-B14F-4D97-AF65-F5344CB8AC3E}">
        <p14:creationId xmlns:p14="http://schemas.microsoft.com/office/powerpoint/2010/main" val="1393796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21</a:t>
            </a:fld>
            <a:endParaRPr lang="en-US" dirty="0"/>
          </a:p>
        </p:txBody>
      </p:sp>
    </p:spTree>
    <p:extLst>
      <p:ext uri="{BB962C8B-B14F-4D97-AF65-F5344CB8AC3E}">
        <p14:creationId xmlns:p14="http://schemas.microsoft.com/office/powerpoint/2010/main" val="602652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22</a:t>
            </a:fld>
            <a:endParaRPr lang="en-US" dirty="0"/>
          </a:p>
        </p:txBody>
      </p:sp>
    </p:spTree>
    <p:extLst>
      <p:ext uri="{BB962C8B-B14F-4D97-AF65-F5344CB8AC3E}">
        <p14:creationId xmlns:p14="http://schemas.microsoft.com/office/powerpoint/2010/main" val="416726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23</a:t>
            </a:fld>
            <a:endParaRPr lang="en-US" dirty="0"/>
          </a:p>
        </p:txBody>
      </p:sp>
    </p:spTree>
    <p:extLst>
      <p:ext uri="{BB962C8B-B14F-4D97-AF65-F5344CB8AC3E}">
        <p14:creationId xmlns:p14="http://schemas.microsoft.com/office/powerpoint/2010/main" val="381304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24</a:t>
            </a:fld>
            <a:endParaRPr lang="en-US" dirty="0"/>
          </a:p>
        </p:txBody>
      </p:sp>
    </p:spTree>
    <p:extLst>
      <p:ext uri="{BB962C8B-B14F-4D97-AF65-F5344CB8AC3E}">
        <p14:creationId xmlns:p14="http://schemas.microsoft.com/office/powerpoint/2010/main" val="4108254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25</a:t>
            </a:fld>
            <a:endParaRPr lang="en-US" dirty="0"/>
          </a:p>
        </p:txBody>
      </p:sp>
    </p:spTree>
    <p:extLst>
      <p:ext uri="{BB962C8B-B14F-4D97-AF65-F5344CB8AC3E}">
        <p14:creationId xmlns:p14="http://schemas.microsoft.com/office/powerpoint/2010/main" val="3976144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26</a:t>
            </a:fld>
            <a:endParaRPr lang="en-US" dirty="0"/>
          </a:p>
        </p:txBody>
      </p:sp>
    </p:spTree>
    <p:extLst>
      <p:ext uri="{BB962C8B-B14F-4D97-AF65-F5344CB8AC3E}">
        <p14:creationId xmlns:p14="http://schemas.microsoft.com/office/powerpoint/2010/main" val="789049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27</a:t>
            </a:fld>
            <a:endParaRPr lang="en-US" dirty="0"/>
          </a:p>
        </p:txBody>
      </p:sp>
    </p:spTree>
    <p:extLst>
      <p:ext uri="{BB962C8B-B14F-4D97-AF65-F5344CB8AC3E}">
        <p14:creationId xmlns:p14="http://schemas.microsoft.com/office/powerpoint/2010/main" val="496511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28</a:t>
            </a:fld>
            <a:endParaRPr lang="en-US" dirty="0"/>
          </a:p>
        </p:txBody>
      </p:sp>
    </p:spTree>
    <p:extLst>
      <p:ext uri="{BB962C8B-B14F-4D97-AF65-F5344CB8AC3E}">
        <p14:creationId xmlns:p14="http://schemas.microsoft.com/office/powerpoint/2010/main" val="105401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3</a:t>
            </a:fld>
            <a:endParaRPr lang="en-US" dirty="0"/>
          </a:p>
        </p:txBody>
      </p:sp>
    </p:spTree>
    <p:extLst>
      <p:ext uri="{BB962C8B-B14F-4D97-AF65-F5344CB8AC3E}">
        <p14:creationId xmlns:p14="http://schemas.microsoft.com/office/powerpoint/2010/main" val="128969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4</a:t>
            </a:fld>
            <a:endParaRPr lang="en-US" dirty="0"/>
          </a:p>
        </p:txBody>
      </p:sp>
    </p:spTree>
    <p:extLst>
      <p:ext uri="{BB962C8B-B14F-4D97-AF65-F5344CB8AC3E}">
        <p14:creationId xmlns:p14="http://schemas.microsoft.com/office/powerpoint/2010/main" val="330181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5</a:t>
            </a:fld>
            <a:endParaRPr lang="en-US" dirty="0"/>
          </a:p>
        </p:txBody>
      </p:sp>
    </p:spTree>
    <p:extLst>
      <p:ext uri="{BB962C8B-B14F-4D97-AF65-F5344CB8AC3E}">
        <p14:creationId xmlns:p14="http://schemas.microsoft.com/office/powerpoint/2010/main" val="271820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6</a:t>
            </a:fld>
            <a:endParaRPr lang="en-US" dirty="0"/>
          </a:p>
        </p:txBody>
      </p:sp>
    </p:spTree>
    <p:extLst>
      <p:ext uri="{BB962C8B-B14F-4D97-AF65-F5344CB8AC3E}">
        <p14:creationId xmlns:p14="http://schemas.microsoft.com/office/powerpoint/2010/main" val="128969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7</a:t>
            </a:fld>
            <a:endParaRPr lang="en-US" dirty="0"/>
          </a:p>
        </p:txBody>
      </p:sp>
    </p:spTree>
    <p:extLst>
      <p:ext uri="{BB962C8B-B14F-4D97-AF65-F5344CB8AC3E}">
        <p14:creationId xmlns:p14="http://schemas.microsoft.com/office/powerpoint/2010/main" val="352574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Veteran’s spouse and dependents cannot receive health care</a:t>
            </a:r>
          </a:p>
        </p:txBody>
      </p:sp>
      <p:sp>
        <p:nvSpPr>
          <p:cNvPr id="4" name="Slide Number Placeholder 3"/>
          <p:cNvSpPr>
            <a:spLocks noGrp="1"/>
          </p:cNvSpPr>
          <p:nvPr>
            <p:ph type="sldNum" sz="quarter" idx="5"/>
          </p:nvPr>
        </p:nvSpPr>
        <p:spPr/>
        <p:txBody>
          <a:bodyPr/>
          <a:lstStyle/>
          <a:p>
            <a:fld id="{DA6F7D25-770E-4F77-8331-8C84F68246BD}" type="slidenum">
              <a:rPr lang="en-US" smtClean="0"/>
              <a:t>8</a:t>
            </a:fld>
            <a:endParaRPr lang="en-US" dirty="0"/>
          </a:p>
        </p:txBody>
      </p:sp>
    </p:spTree>
    <p:extLst>
      <p:ext uri="{BB962C8B-B14F-4D97-AF65-F5344CB8AC3E}">
        <p14:creationId xmlns:p14="http://schemas.microsoft.com/office/powerpoint/2010/main" val="4650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9</a:t>
            </a:fld>
            <a:endParaRPr lang="en-US" dirty="0"/>
          </a:p>
        </p:txBody>
      </p:sp>
    </p:spTree>
    <p:extLst>
      <p:ext uri="{BB962C8B-B14F-4D97-AF65-F5344CB8AC3E}">
        <p14:creationId xmlns:p14="http://schemas.microsoft.com/office/powerpoint/2010/main" val="1384294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235B85-A692-4DE4-907B-607505F99A49}"/>
              </a:ext>
            </a:extLst>
          </p:cNvPr>
          <p:cNvSpPr>
            <a:spLocks noGrp="1"/>
          </p:cNvSpPr>
          <p:nvPr>
            <p:ph type="dt" sz="half" idx="10"/>
          </p:nvPr>
        </p:nvSpPr>
        <p:spPr/>
        <p:txBody>
          <a:bodyPr/>
          <a:lstStyle/>
          <a:p>
            <a:fld id="{43ACF007-1957-4E7F-A019-9A9317D99E01}" type="datetimeFigureOut">
              <a:rPr lang="en-US" smtClean="0"/>
              <a:t>3/18/2024</a:t>
            </a:fld>
            <a:endParaRPr lang="en-US" dirty="0"/>
          </a:p>
        </p:txBody>
      </p:sp>
      <p:sp>
        <p:nvSpPr>
          <p:cNvPr id="5" name="Footer Placeholder 4">
            <a:extLst>
              <a:ext uri="{FF2B5EF4-FFF2-40B4-BE49-F238E27FC236}">
                <a16:creationId xmlns:a16="http://schemas.microsoft.com/office/drawing/2014/main" id="{3FD0AA6E-C9F8-4DF2-AD14-F6717663D4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667529-3EC8-405B-A100-E6ED9F3A4CD3}"/>
              </a:ext>
            </a:extLst>
          </p:cNvPr>
          <p:cNvSpPr>
            <a:spLocks noGrp="1"/>
          </p:cNvSpPr>
          <p:nvPr>
            <p:ph type="sldNum" sz="quarter" idx="12"/>
          </p:nvPr>
        </p:nvSpPr>
        <p:spPr/>
        <p:txBody>
          <a:bodyPr/>
          <a:lstStyle/>
          <a:p>
            <a:fld id="{C92D0203-DD11-4677-97F6-36AA3B6FB28F}" type="slidenum">
              <a:rPr lang="en-US" smtClean="0"/>
              <a:t>‹#›</a:t>
            </a:fld>
            <a:endParaRPr lang="en-US" dirty="0"/>
          </a:p>
        </p:txBody>
      </p:sp>
      <p:sp>
        <p:nvSpPr>
          <p:cNvPr id="7" name="Rectangle 6">
            <a:extLst>
              <a:ext uri="{FF2B5EF4-FFF2-40B4-BE49-F238E27FC236}">
                <a16:creationId xmlns:a16="http://schemas.microsoft.com/office/drawing/2014/main" id="{5A629EA0-D2CF-4BF3-8DF3-56592923096B}"/>
              </a:ext>
              <a:ext uri="{C183D7F6-B498-43B3-948B-1728B52AA6E4}">
                <adec:decorative xmlns:adec="http://schemas.microsoft.com/office/drawing/2017/decorative" val="1"/>
              </a:ext>
            </a:extLst>
          </p:cNvPr>
          <p:cNvSpPr/>
          <p:nvPr userDrawn="1"/>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8" name="Picture 2">
            <a:extLst>
              <a:ext uri="{FF2B5EF4-FFF2-40B4-BE49-F238E27FC236}">
                <a16:creationId xmlns:a16="http://schemas.microsoft.com/office/drawing/2014/main" id="{8776A24D-39A6-4640-A92A-4C5FFAD2181C}"/>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a:extLst>
              <a:ext uri="{FF2B5EF4-FFF2-40B4-BE49-F238E27FC236}">
                <a16:creationId xmlns:a16="http://schemas.microsoft.com/office/drawing/2014/main" id="{8CB9208F-DD74-4A58-8BF5-D18B3F45544F}"/>
              </a:ext>
            </a:extLst>
          </p:cNvPr>
          <p:cNvSpPr txBox="1">
            <a:spLocks/>
          </p:cNvSpPr>
          <p:nvPr userDrawn="1"/>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a:t>
            </a:fld>
            <a:endParaRPr lang="en-US" dirty="0">
              <a:solidFill>
                <a:prstClr val="white"/>
              </a:solidFill>
              <a:latin typeface="Calibri" panose="020F0502020204030204" pitchFamily="34" charset="0"/>
            </a:endParaRPr>
          </a:p>
        </p:txBody>
      </p:sp>
      <p:pic>
        <p:nvPicPr>
          <p:cNvPr id="10" name="Picture 9">
            <a:extLst>
              <a:ext uri="{FF2B5EF4-FFF2-40B4-BE49-F238E27FC236}">
                <a16:creationId xmlns:a16="http://schemas.microsoft.com/office/drawing/2014/main" id="{9BE5BB00-35FC-4434-87DB-DC61EACAF90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11" name="Title 1">
            <a:extLst>
              <a:ext uri="{FF2B5EF4-FFF2-40B4-BE49-F238E27FC236}">
                <a16:creationId xmlns:a16="http://schemas.microsoft.com/office/drawing/2014/main" id="{BDC998C0-CB05-49F3-98BA-83B0C99379BC}"/>
              </a:ext>
            </a:extLst>
          </p:cNvPr>
          <p:cNvSpPr txBox="1">
            <a:spLocks/>
          </p:cNvSpPr>
          <p:nvPr userDrawn="1"/>
        </p:nvSpPr>
        <p:spPr>
          <a:xfrm>
            <a:off x="2209800" y="520676"/>
            <a:ext cx="77724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lgn="ctr">
              <a:defRPr/>
            </a:pPr>
            <a:r>
              <a:rPr lang="en-US" sz="3200" dirty="0">
                <a:latin typeface="Calibri" panose="020F0502020204030204" pitchFamily="34" charset="0"/>
                <a:cs typeface="Calibri" panose="020F0502020204030204" pitchFamily="34" charset="0"/>
              </a:rPr>
              <a:t>VETERANS HEALTH ADMINISTRATION</a:t>
            </a:r>
          </a:p>
        </p:txBody>
      </p:sp>
      <p:sp>
        <p:nvSpPr>
          <p:cNvPr id="20" name="Text Placeholder 19">
            <a:extLst>
              <a:ext uri="{FF2B5EF4-FFF2-40B4-BE49-F238E27FC236}">
                <a16:creationId xmlns:a16="http://schemas.microsoft.com/office/drawing/2014/main" id="{0195F018-266E-4E6B-9E44-07D1863BE145}"/>
              </a:ext>
            </a:extLst>
          </p:cNvPr>
          <p:cNvSpPr>
            <a:spLocks noGrp="1"/>
          </p:cNvSpPr>
          <p:nvPr>
            <p:ph type="body" sz="quarter" idx="13" hasCustomPrompt="1"/>
          </p:nvPr>
        </p:nvSpPr>
        <p:spPr>
          <a:xfrm>
            <a:off x="2840874" y="2514600"/>
            <a:ext cx="6510252" cy="914400"/>
          </a:xfrm>
        </p:spPr>
        <p:txBody>
          <a:bodyPr anchor="ctr" anchorCtr="0">
            <a:normAutofit/>
          </a:bodyPr>
          <a:lstStyle>
            <a:lvl1pPr marL="0" indent="0" algn="ctr">
              <a:buNone/>
              <a:defRPr sz="3600"/>
            </a:lvl1pPr>
          </a:lstStyle>
          <a:p>
            <a:pPr lvl="0"/>
            <a:r>
              <a:rPr lang="en-US" dirty="0"/>
              <a:t>Title of Presentation</a:t>
            </a:r>
          </a:p>
        </p:txBody>
      </p:sp>
    </p:spTree>
    <p:extLst>
      <p:ext uri="{BB962C8B-B14F-4D97-AF65-F5344CB8AC3E}">
        <p14:creationId xmlns:p14="http://schemas.microsoft.com/office/powerpoint/2010/main" val="356937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35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3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10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8441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9871456" cy="487362"/>
          </a:xfrm>
          <a:prstGeom prst="rect">
            <a:avLst/>
          </a:prstGeom>
        </p:spPr>
        <p:txBody>
          <a:bodyPr vert="horz" anchor="b"/>
          <a:lstStyle>
            <a:lvl1pPr algn="l">
              <a:defRPr sz="3200" cap="all" baseline="0">
                <a:solidFill>
                  <a:schemeClr val="bg1"/>
                </a:solidFill>
                <a:latin typeface="+mj-lt"/>
              </a:defRPr>
            </a:lvl1pPr>
          </a:lstStyle>
          <a:p>
            <a:r>
              <a:rPr lang="en-US"/>
              <a:t>Click to edit Master title style</a:t>
            </a:r>
          </a:p>
        </p:txBody>
      </p:sp>
      <p:sp>
        <p:nvSpPr>
          <p:cNvPr id="6" name="Content Placeholder 2"/>
          <p:cNvSpPr>
            <a:spLocks noGrp="1"/>
          </p:cNvSpPr>
          <p:nvPr>
            <p:ph idx="1" hasCustomPrompt="1"/>
          </p:nvPr>
        </p:nvSpPr>
        <p:spPr>
          <a:xfrm>
            <a:off x="609600" y="1143003"/>
            <a:ext cx="10972800" cy="4983163"/>
          </a:xfrm>
          <a:prstGeom prst="rect">
            <a:avLst/>
          </a:prstGeom>
        </p:spPr>
        <p:txBody>
          <a:bodyPr/>
          <a:lstStyle>
            <a:lvl1pPr marL="263776" marR="0" indent="-263776" algn="l" defTabSz="844083" rtl="0" eaLnBrk="1" fontAlgn="auto" latinLnBrk="0" hangingPunct="1">
              <a:lnSpc>
                <a:spcPct val="100000"/>
              </a:lnSpc>
              <a:spcBef>
                <a:spcPts val="554"/>
              </a:spcBef>
              <a:spcAft>
                <a:spcPts val="0"/>
              </a:spcAft>
              <a:buClrTx/>
              <a:buSzTx/>
              <a:buFont typeface="Arial" charset="0"/>
              <a:buChar char="•"/>
              <a:tabLst/>
              <a:defRPr kumimoji="0" lang="en-US" sz="1600" b="0" i="0" u="none" strike="noStrike" kern="1200" cap="none" spc="0" normalizeH="0" baseline="0" noProof="0">
                <a:ln>
                  <a:noFill/>
                </a:ln>
                <a:solidFill>
                  <a:srgbClr val="000000"/>
                </a:solidFill>
                <a:effectLst/>
                <a:uLnTx/>
                <a:uFillTx/>
                <a:latin typeface="+mn-lt"/>
              </a:defRPr>
            </a:lvl1pPr>
            <a:lvl2pPr marL="476262" marR="0" indent="-225675" algn="l" defTabSz="844083" rtl="0" eaLnBrk="1" fontAlgn="auto" latinLnBrk="0" hangingPunct="1">
              <a:lnSpc>
                <a:spcPct val="100000"/>
              </a:lnSpc>
              <a:spcBef>
                <a:spcPts val="0"/>
              </a:spcBef>
              <a:spcAft>
                <a:spcPts val="0"/>
              </a:spcAft>
              <a:buClrTx/>
              <a:buSzTx/>
              <a:buFont typeface="LucidaGrande" charset="0"/>
              <a:buChar char="-"/>
              <a:tabLst/>
              <a:defRPr sz="1600">
                <a:latin typeface="+mn-lt"/>
              </a:defRPr>
            </a:lvl2pPr>
            <a:lvl3pPr marL="675266" marR="0" indent="-211021" algn="l" defTabSz="844083" rtl="0" eaLnBrk="1" fontAlgn="auto" latinLnBrk="0" hangingPunct="1">
              <a:lnSpc>
                <a:spcPct val="100000"/>
              </a:lnSpc>
              <a:spcBef>
                <a:spcPts val="0"/>
              </a:spcBef>
              <a:spcAft>
                <a:spcPts val="0"/>
              </a:spcAft>
              <a:buClrTx/>
              <a:buSzPct val="80000"/>
              <a:buFont typeface="Courier New" charset="0"/>
              <a:buChar char="o"/>
              <a:tabLst/>
              <a:defRPr kumimoji="0" lang="en-US" sz="1600" b="0" i="0" u="none" strike="noStrike" kern="1200" cap="none" spc="0" normalizeH="0" baseline="0" noProof="0">
                <a:ln>
                  <a:noFill/>
                </a:ln>
                <a:solidFill>
                  <a:srgbClr val="000000"/>
                </a:solidFill>
                <a:effectLst/>
                <a:uLnTx/>
                <a:uFillTx/>
                <a:latin typeface="Calibri" panose="020F0502020204030204"/>
              </a:defRPr>
            </a:lvl3pPr>
            <a:lvl4pPr marL="0" marR="0" indent="0" algn="l" defTabSz="844083" rtl="0" eaLnBrk="1" fontAlgn="auto" latinLnBrk="0" hangingPunct="1">
              <a:lnSpc>
                <a:spcPct val="100000"/>
              </a:lnSpc>
              <a:spcBef>
                <a:spcPts val="1662"/>
              </a:spcBef>
              <a:spcAft>
                <a:spcPts val="0"/>
              </a:spcAft>
              <a:buClrTx/>
              <a:buSzTx/>
              <a:buFont typeface=".AppleSystemUIFont" charset="-120"/>
              <a:buNone/>
              <a:tabLst/>
              <a:defRPr sz="1600">
                <a:latin typeface="+mn-lt"/>
              </a:defRPr>
            </a:lvl4pPr>
            <a:lvl5pPr marL="0" marR="0" indent="0" algn="l" defTabSz="844083" rtl="0" eaLnBrk="1" fontAlgn="auto" latinLnBrk="0" hangingPunct="1">
              <a:lnSpc>
                <a:spcPct val="100000"/>
              </a:lnSpc>
              <a:spcBef>
                <a:spcPts val="554"/>
              </a:spcBef>
              <a:spcAft>
                <a:spcPts val="554"/>
              </a:spcAft>
              <a:buClrTx/>
              <a:buSzTx/>
              <a:buFont typeface="Arial" panose="020B0604020202020204" pitchFamily="34" charset="0"/>
              <a:buNone/>
              <a:tabLst/>
              <a:defRPr sz="1600">
                <a:latin typeface="+mn-lt"/>
              </a:defRPr>
            </a:lvl5pPr>
            <a:lvl6pPr marL="0" marR="0" indent="0" algn="l" defTabSz="844083" rtl="0" eaLnBrk="1" fontAlgn="auto" latinLnBrk="0" hangingPunct="1">
              <a:lnSpc>
                <a:spcPct val="100000"/>
              </a:lnSpc>
              <a:spcBef>
                <a:spcPts val="1108"/>
              </a:spcBef>
              <a:spcAft>
                <a:spcPts val="0"/>
              </a:spcAft>
              <a:buClrTx/>
              <a:buSzTx/>
              <a:buFontTx/>
              <a:buNone/>
              <a:tabLst/>
              <a:defRPr sz="1600"/>
            </a:lvl6pPr>
          </a:lstStyle>
          <a:p>
            <a:pPr marL="263776" marR="0" lvl="0" indent="-263776" algn="l" defTabSz="844083" rtl="0" eaLnBrk="1" fontAlgn="auto" latinLnBrk="0" hangingPunct="1">
              <a:lnSpc>
                <a:spcPct val="100000"/>
              </a:lnSpc>
              <a:spcBef>
                <a:spcPts val="554"/>
              </a:spcBef>
              <a:spcAft>
                <a:spcPts val="0"/>
              </a:spcAft>
              <a:buClrTx/>
              <a:buSzTx/>
              <a:buFont typeface="Arial" charset="0"/>
              <a:buChar char="•"/>
              <a:tabLst/>
              <a:defRPr/>
            </a:pP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Level 1 is used for body text. The bullet is optional and may be removed. </a:t>
            </a:r>
            <a:b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Click “indent more” to access additional text styles.</a:t>
            </a:r>
          </a:p>
          <a:p>
            <a:pPr marL="476262" marR="0" lvl="1" indent="-225675" algn="l" defTabSz="844083" rtl="0" eaLnBrk="1" fontAlgn="auto" latinLnBrk="0" hangingPunct="1">
              <a:lnSpc>
                <a:spcPct val="100000"/>
              </a:lnSpc>
              <a:spcBef>
                <a:spcPts val="0"/>
              </a:spcBef>
              <a:spcAft>
                <a:spcPts val="0"/>
              </a:spcAft>
              <a:buClrTx/>
              <a:buSzTx/>
              <a:buFont typeface="LucidaGrande" charset="0"/>
              <a:buChar char="-"/>
              <a:tabLst/>
              <a:defRPr/>
            </a:pPr>
            <a:r>
              <a:rPr kumimoji="0" lang="en-US" sz="1477" b="0" i="0" u="none" strike="noStrike" kern="1200" cap="none" spc="0" normalizeH="0" baseline="0" noProof="0">
                <a:ln>
                  <a:noFill/>
                </a:ln>
                <a:solidFill>
                  <a:srgbClr val="000000"/>
                </a:solidFill>
                <a:effectLst/>
                <a:uLnTx/>
                <a:uFillTx/>
                <a:latin typeface="Calibri" charset="0"/>
                <a:cs typeface="Calibri" charset="0"/>
              </a:rPr>
              <a:t>Second level is a nested text bullet</a:t>
            </a:r>
          </a:p>
          <a:p>
            <a:pPr marL="675266" marR="0" lvl="2" indent="-211021" algn="l" defTabSz="844083" rtl="0" eaLnBrk="1" fontAlgn="auto" latinLnBrk="0" hangingPunct="1">
              <a:lnSpc>
                <a:spcPct val="100000"/>
              </a:lnSpc>
              <a:spcBef>
                <a:spcPts val="0"/>
              </a:spcBef>
              <a:spcAft>
                <a:spcPts val="0"/>
              </a:spcAft>
              <a:buClrTx/>
              <a:buSzPct val="80000"/>
              <a:buFont typeface="Courier New" charset="0"/>
              <a:buChar char="o"/>
              <a:tabLst/>
              <a:defRPr/>
            </a:pP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Third level is a nested text bullet. </a:t>
            </a:r>
          </a:p>
          <a:p>
            <a:pPr marL="0" marR="0" lvl="3" indent="0" algn="l" defTabSz="844083" rtl="0" eaLnBrk="1" fontAlgn="auto" latinLnBrk="0" hangingPunct="1">
              <a:lnSpc>
                <a:spcPct val="100000"/>
              </a:lnSpc>
              <a:spcBef>
                <a:spcPts val="1662"/>
              </a:spcBef>
              <a:spcAft>
                <a:spcPts val="0"/>
              </a:spcAft>
              <a:buClrTx/>
              <a:buSzTx/>
              <a:buFont typeface=".AppleSystemUIFont" charset="-120"/>
              <a:buNone/>
              <a:tabLst/>
              <a:defRPr/>
            </a:pPr>
            <a:r>
              <a:rPr kumimoji="0" lang="en-US" sz="1477" b="1" i="0" u="none" strike="noStrike" kern="1200" cap="all" spc="92" normalizeH="0" baseline="0" noProof="0">
                <a:ln>
                  <a:noFill/>
                </a:ln>
                <a:solidFill>
                  <a:srgbClr val="243646"/>
                </a:solidFill>
                <a:effectLst/>
                <a:uLnTx/>
                <a:uFillTx/>
                <a:latin typeface="Calibri" charset="0"/>
                <a:cs typeface="Calibri" charset="0"/>
              </a:rPr>
              <a:t>Level 4 is an optional subhead</a:t>
            </a:r>
          </a:p>
          <a:p>
            <a:pPr marL="0" marR="0" lvl="4" indent="0" algn="l" defTabSz="844083" rtl="0" eaLnBrk="1" fontAlgn="auto" latinLnBrk="0" hangingPunct="1">
              <a:lnSpc>
                <a:spcPct val="100000"/>
              </a:lnSpc>
              <a:spcBef>
                <a:spcPts val="554"/>
              </a:spcBef>
              <a:spcAft>
                <a:spcPts val="554"/>
              </a:spcAft>
              <a:buClrTx/>
              <a:buSzTx/>
              <a:buFont typeface="Arial" panose="020B0604020202020204" pitchFamily="34" charset="0"/>
              <a:buNone/>
              <a:tabLst/>
              <a:defRPr/>
            </a:pPr>
            <a:r>
              <a:rPr kumimoji="0" lang="en-US" sz="1292" b="0" i="1" u="none" strike="noStrike" kern="1200" cap="none" spc="0" normalizeH="0" baseline="0" noProof="0">
                <a:ln>
                  <a:noFill/>
                </a:ln>
                <a:solidFill>
                  <a:srgbClr val="000000"/>
                </a:solidFill>
                <a:effectLst/>
                <a:uLnTx/>
                <a:uFillTx/>
                <a:latin typeface="Georgia" charset="0"/>
              </a:rPr>
              <a:t>Level 5 is an optional short description. </a:t>
            </a:r>
          </a:p>
          <a:p>
            <a:pPr marL="0" marR="0" lvl="5" indent="0" algn="l" defTabSz="844083" rtl="0" eaLnBrk="1" fontAlgn="auto" latinLnBrk="0" hangingPunct="1">
              <a:lnSpc>
                <a:spcPct val="100000"/>
              </a:lnSpc>
              <a:spcBef>
                <a:spcPts val="1108"/>
              </a:spcBef>
              <a:spcAft>
                <a:spcPts val="0"/>
              </a:spcAft>
              <a:buClrTx/>
              <a:buSzTx/>
              <a:buFontTx/>
              <a:buNone/>
              <a:tabLst/>
              <a:defRPr/>
            </a:pPr>
            <a:r>
              <a:rPr kumimoji="0" lang="en-US" sz="1015" b="0" i="1" u="none" strike="noStrike" kern="1200" cap="none" spc="0" normalizeH="0" baseline="0" noProof="0">
                <a:ln>
                  <a:noFill/>
                </a:ln>
                <a:solidFill>
                  <a:srgbClr val="000000"/>
                </a:solidFill>
                <a:effectLst/>
                <a:uLnTx/>
                <a:uFillTx/>
                <a:latin typeface="Calibri" charset="0"/>
                <a:cs typeface="Calibri" charset="0"/>
              </a:rPr>
              <a:t>Level 6 is used for source information or footnotes.</a:t>
            </a:r>
          </a:p>
        </p:txBody>
      </p:sp>
      <p:sp>
        <p:nvSpPr>
          <p:cNvPr id="7" name="Slide Number Placeholder 10"/>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6B864F98-A3F4-4225-9B73-C923C3F85F37}" type="slidenum">
              <a:rPr lang="en-US"/>
              <a:pPr>
                <a:defRPr/>
              </a:pPr>
              <a:t>‹#›</a:t>
            </a:fld>
            <a:endParaRPr lang="en-US" dirty="0"/>
          </a:p>
        </p:txBody>
      </p:sp>
    </p:spTree>
    <p:extLst>
      <p:ext uri="{BB962C8B-B14F-4D97-AF65-F5344CB8AC3E}">
        <p14:creationId xmlns:p14="http://schemas.microsoft.com/office/powerpoint/2010/main" val="2473670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Picture Placeholder 13"/>
          <p:cNvSpPr>
            <a:spLocks noGrp="1"/>
          </p:cNvSpPr>
          <p:nvPr>
            <p:ph type="pic" sz="quarter" idx="13"/>
          </p:nvPr>
        </p:nvSpPr>
        <p:spPr>
          <a:xfrm>
            <a:off x="0"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8727913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6CAEE-F0D3-5A7F-3980-71AF809A2C7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F9AD848-6B18-637B-4E09-CE2D81A0CF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1FBAEA-15A2-046A-1492-15239552FC9F}"/>
              </a:ext>
            </a:extLst>
          </p:cNvPr>
          <p:cNvSpPr>
            <a:spLocks noGrp="1"/>
          </p:cNvSpPr>
          <p:nvPr>
            <p:ph type="sldNum" sz="quarter" idx="12"/>
          </p:nvPr>
        </p:nvSpPr>
        <p:spPr/>
        <p:txBody>
          <a:bodyPr/>
          <a:lstStyle/>
          <a:p>
            <a:fld id="{95BBE249-FD1F-4AC5-87D1-D9DC8CBE78FB}" type="slidenum">
              <a:rPr lang="en-US" smtClean="0"/>
              <a:t>‹#›</a:t>
            </a:fld>
            <a:endParaRPr lang="en-US" dirty="0"/>
          </a:p>
        </p:txBody>
      </p:sp>
    </p:spTree>
    <p:extLst>
      <p:ext uri="{BB962C8B-B14F-4D97-AF65-F5344CB8AC3E}">
        <p14:creationId xmlns:p14="http://schemas.microsoft.com/office/powerpoint/2010/main" val="121906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0088767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839281" y="1676718"/>
            <a:ext cx="8534400" cy="751522"/>
          </a:xfrm>
        </p:spPr>
        <p:txBody>
          <a:bodyPr/>
          <a:lstStyle/>
          <a:p>
            <a:r>
              <a:rPr lang="en-US"/>
              <a:t>Click to edit Master title style</a:t>
            </a:r>
          </a:p>
        </p:txBody>
      </p:sp>
      <p:sp>
        <p:nvSpPr>
          <p:cNvPr id="6" name="Text Placeholder 5"/>
          <p:cNvSpPr>
            <a:spLocks noGrp="1"/>
          </p:cNvSpPr>
          <p:nvPr>
            <p:ph type="body" sz="quarter" idx="10"/>
          </p:nvPr>
        </p:nvSpPr>
        <p:spPr>
          <a:xfrm>
            <a:off x="839281" y="2905760"/>
            <a:ext cx="8966200" cy="3505200"/>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3275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149B39-E659-438F-9BBF-52E63CC4E24F}"/>
              </a:ext>
            </a:extLst>
          </p:cNvPr>
          <p:cNvSpPr>
            <a:spLocks noGrp="1"/>
          </p:cNvSpPr>
          <p:nvPr>
            <p:ph idx="1"/>
          </p:nvPr>
        </p:nvSpPr>
        <p:spPr>
          <a:xfrm>
            <a:off x="838200" y="106988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20F1AF-C498-4227-8F58-48D18EF29D6A}"/>
              </a:ext>
            </a:extLst>
          </p:cNvPr>
          <p:cNvSpPr>
            <a:spLocks noGrp="1"/>
          </p:cNvSpPr>
          <p:nvPr>
            <p:ph type="dt" sz="half" idx="10"/>
          </p:nvPr>
        </p:nvSpPr>
        <p:spPr/>
        <p:txBody>
          <a:bodyPr/>
          <a:lstStyle/>
          <a:p>
            <a:fld id="{43ACF007-1957-4E7F-A019-9A9317D99E01}" type="datetimeFigureOut">
              <a:rPr lang="en-US" smtClean="0"/>
              <a:t>3/18/2024</a:t>
            </a:fld>
            <a:endParaRPr lang="en-US" dirty="0"/>
          </a:p>
        </p:txBody>
      </p:sp>
      <p:sp>
        <p:nvSpPr>
          <p:cNvPr id="5" name="Footer Placeholder 4">
            <a:extLst>
              <a:ext uri="{FF2B5EF4-FFF2-40B4-BE49-F238E27FC236}">
                <a16:creationId xmlns:a16="http://schemas.microsoft.com/office/drawing/2014/main" id="{68A3C963-1ECB-489B-B555-F0F7032E20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218F3E-31EE-4589-8473-D2DD7B56911E}"/>
              </a:ext>
            </a:extLst>
          </p:cNvPr>
          <p:cNvSpPr>
            <a:spLocks noGrp="1"/>
          </p:cNvSpPr>
          <p:nvPr>
            <p:ph type="sldNum" sz="quarter" idx="12"/>
          </p:nvPr>
        </p:nvSpPr>
        <p:spPr/>
        <p:txBody>
          <a:bodyPr/>
          <a:lstStyle/>
          <a:p>
            <a:fld id="{C92D0203-DD11-4677-97F6-36AA3B6FB28F}" type="slidenum">
              <a:rPr lang="en-US" smtClean="0"/>
              <a:t>‹#›</a:t>
            </a:fld>
            <a:endParaRPr lang="en-US" dirty="0"/>
          </a:p>
        </p:txBody>
      </p:sp>
      <p:sp>
        <p:nvSpPr>
          <p:cNvPr id="14" name="Rectangle 13">
            <a:extLst>
              <a:ext uri="{FF2B5EF4-FFF2-40B4-BE49-F238E27FC236}">
                <a16:creationId xmlns:a16="http://schemas.microsoft.com/office/drawing/2014/main" id="{5557BFD9-15C1-416C-A8C9-A08994EFB09E}"/>
              </a:ext>
              <a:ext uri="{C183D7F6-B498-43B3-948B-1728B52AA6E4}">
                <adec:decorative xmlns:adec="http://schemas.microsoft.com/office/drawing/2017/decorative" val="1"/>
              </a:ext>
            </a:extLst>
          </p:cNvPr>
          <p:cNvSpPr/>
          <p:nvPr userDrawn="1"/>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F61A6AA4-0576-46FE-9756-F7C67BBB13C8}"/>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5">
            <a:extLst>
              <a:ext uri="{FF2B5EF4-FFF2-40B4-BE49-F238E27FC236}">
                <a16:creationId xmlns:a16="http://schemas.microsoft.com/office/drawing/2014/main" id="{0E059DAF-C295-4A96-8A25-B5A5ADE7B128}"/>
              </a:ext>
            </a:extLst>
          </p:cNvPr>
          <p:cNvSpPr txBox="1">
            <a:spLocks/>
          </p:cNvSpPr>
          <p:nvPr userDrawn="1"/>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a:t>
            </a:fld>
            <a:endParaRPr lang="en-US" dirty="0">
              <a:solidFill>
                <a:prstClr val="white"/>
              </a:solidFill>
              <a:latin typeface="Calibri" panose="020F0502020204030204" pitchFamily="34" charset="0"/>
            </a:endParaRPr>
          </a:p>
        </p:txBody>
      </p:sp>
      <p:pic>
        <p:nvPicPr>
          <p:cNvPr id="17" name="Picture 16">
            <a:extLst>
              <a:ext uri="{FF2B5EF4-FFF2-40B4-BE49-F238E27FC236}">
                <a16:creationId xmlns:a16="http://schemas.microsoft.com/office/drawing/2014/main" id="{9045F48F-02B1-4353-8970-9DE8D0C295F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18" name="Rectangle 17">
            <a:extLst>
              <a:ext uri="{FF2B5EF4-FFF2-40B4-BE49-F238E27FC236}">
                <a16:creationId xmlns:a16="http://schemas.microsoft.com/office/drawing/2014/main" id="{8E88C56D-97B7-48F9-BDF6-A4D0501CB642}"/>
              </a:ext>
              <a:ext uri="{C183D7F6-B498-43B3-948B-1728B52AA6E4}">
                <adec:decorative xmlns:adec="http://schemas.microsoft.com/office/drawing/2017/decorative" val="1"/>
              </a:ext>
            </a:extLst>
          </p:cNvPr>
          <p:cNvSpPr/>
          <p:nvPr userDrawn="1"/>
        </p:nvSpPr>
        <p:spPr>
          <a:xfrm>
            <a:off x="0" y="-794"/>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sp>
        <p:nvSpPr>
          <p:cNvPr id="26" name="Text Placeholder 25">
            <a:extLst>
              <a:ext uri="{FF2B5EF4-FFF2-40B4-BE49-F238E27FC236}">
                <a16:creationId xmlns:a16="http://schemas.microsoft.com/office/drawing/2014/main" id="{ADF1D18D-2768-40CD-95A9-BF985EB18735}"/>
              </a:ext>
            </a:extLst>
          </p:cNvPr>
          <p:cNvSpPr>
            <a:spLocks noGrp="1"/>
          </p:cNvSpPr>
          <p:nvPr>
            <p:ph type="body" sz="quarter" idx="13" hasCustomPrompt="1"/>
          </p:nvPr>
        </p:nvSpPr>
        <p:spPr>
          <a:xfrm>
            <a:off x="152400" y="0"/>
            <a:ext cx="11884025" cy="731838"/>
          </a:xfrm>
        </p:spPr>
        <p:txBody>
          <a:bodyPr anchor="ctr" anchorCtr="0">
            <a:normAutofit/>
          </a:bodyPr>
          <a:lstStyle>
            <a:lvl1pPr marL="0" indent="0" algn="ctr">
              <a:buNone/>
              <a:defRPr sz="2400">
                <a:solidFill>
                  <a:schemeClr val="bg1"/>
                </a:solidFill>
              </a:defRPr>
            </a:lvl1pPr>
          </a:lstStyle>
          <a:p>
            <a:pPr lvl="0"/>
            <a:r>
              <a:rPr lang="en-US" dirty="0"/>
              <a:t>Title</a:t>
            </a:r>
          </a:p>
        </p:txBody>
      </p:sp>
    </p:spTree>
    <p:extLst>
      <p:ext uri="{BB962C8B-B14F-4D97-AF65-F5344CB8AC3E}">
        <p14:creationId xmlns:p14="http://schemas.microsoft.com/office/powerpoint/2010/main" val="425536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149B39-E659-438F-9BBF-52E63CC4E24F}"/>
              </a:ext>
            </a:extLst>
          </p:cNvPr>
          <p:cNvSpPr>
            <a:spLocks noGrp="1"/>
          </p:cNvSpPr>
          <p:nvPr>
            <p:ph idx="1"/>
          </p:nvPr>
        </p:nvSpPr>
        <p:spPr>
          <a:xfrm>
            <a:off x="838200" y="106988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20F1AF-C498-4227-8F58-48D18EF29D6A}"/>
              </a:ext>
            </a:extLst>
          </p:cNvPr>
          <p:cNvSpPr>
            <a:spLocks noGrp="1"/>
          </p:cNvSpPr>
          <p:nvPr>
            <p:ph type="dt" sz="half" idx="10"/>
          </p:nvPr>
        </p:nvSpPr>
        <p:spPr/>
        <p:txBody>
          <a:bodyPr/>
          <a:lstStyle/>
          <a:p>
            <a:fld id="{43ACF007-1957-4E7F-A019-9A9317D99E01}" type="datetimeFigureOut">
              <a:rPr lang="en-US" smtClean="0"/>
              <a:t>3/18/2024</a:t>
            </a:fld>
            <a:endParaRPr lang="en-US" dirty="0"/>
          </a:p>
        </p:txBody>
      </p:sp>
      <p:sp>
        <p:nvSpPr>
          <p:cNvPr id="5" name="Footer Placeholder 4">
            <a:extLst>
              <a:ext uri="{FF2B5EF4-FFF2-40B4-BE49-F238E27FC236}">
                <a16:creationId xmlns:a16="http://schemas.microsoft.com/office/drawing/2014/main" id="{68A3C963-1ECB-489B-B555-F0F7032E20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218F3E-31EE-4589-8473-D2DD7B56911E}"/>
              </a:ext>
            </a:extLst>
          </p:cNvPr>
          <p:cNvSpPr>
            <a:spLocks noGrp="1"/>
          </p:cNvSpPr>
          <p:nvPr>
            <p:ph type="sldNum" sz="quarter" idx="12"/>
          </p:nvPr>
        </p:nvSpPr>
        <p:spPr/>
        <p:txBody>
          <a:bodyPr/>
          <a:lstStyle/>
          <a:p>
            <a:fld id="{C92D0203-DD11-4677-97F6-36AA3B6FB28F}" type="slidenum">
              <a:rPr lang="en-US" smtClean="0"/>
              <a:t>‹#›</a:t>
            </a:fld>
            <a:endParaRPr lang="en-US" dirty="0"/>
          </a:p>
        </p:txBody>
      </p:sp>
      <p:sp>
        <p:nvSpPr>
          <p:cNvPr id="14" name="Rectangle 13">
            <a:extLst>
              <a:ext uri="{FF2B5EF4-FFF2-40B4-BE49-F238E27FC236}">
                <a16:creationId xmlns:a16="http://schemas.microsoft.com/office/drawing/2014/main" id="{5557BFD9-15C1-416C-A8C9-A08994EFB09E}"/>
              </a:ext>
              <a:ext uri="{C183D7F6-B498-43B3-948B-1728B52AA6E4}">
                <adec:decorative xmlns:adec="http://schemas.microsoft.com/office/drawing/2017/decorative" val="1"/>
              </a:ext>
            </a:extLst>
          </p:cNvPr>
          <p:cNvSpPr/>
          <p:nvPr userDrawn="1"/>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F61A6AA4-0576-46FE-9756-F7C67BBB13C8}"/>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5">
            <a:extLst>
              <a:ext uri="{FF2B5EF4-FFF2-40B4-BE49-F238E27FC236}">
                <a16:creationId xmlns:a16="http://schemas.microsoft.com/office/drawing/2014/main" id="{0E059DAF-C295-4A96-8A25-B5A5ADE7B128}"/>
              </a:ext>
            </a:extLst>
          </p:cNvPr>
          <p:cNvSpPr txBox="1">
            <a:spLocks/>
          </p:cNvSpPr>
          <p:nvPr userDrawn="1"/>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a:t>
            </a:fld>
            <a:endParaRPr lang="en-US" dirty="0">
              <a:solidFill>
                <a:prstClr val="white"/>
              </a:solidFill>
              <a:latin typeface="Calibri" panose="020F0502020204030204" pitchFamily="34" charset="0"/>
            </a:endParaRPr>
          </a:p>
        </p:txBody>
      </p:sp>
      <p:pic>
        <p:nvPicPr>
          <p:cNvPr id="17" name="Picture 16">
            <a:extLst>
              <a:ext uri="{FF2B5EF4-FFF2-40B4-BE49-F238E27FC236}">
                <a16:creationId xmlns:a16="http://schemas.microsoft.com/office/drawing/2014/main" id="{9045F48F-02B1-4353-8970-9DE8D0C295F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18" name="Rectangle 17">
            <a:extLst>
              <a:ext uri="{FF2B5EF4-FFF2-40B4-BE49-F238E27FC236}">
                <a16:creationId xmlns:a16="http://schemas.microsoft.com/office/drawing/2014/main" id="{8E88C56D-97B7-48F9-BDF6-A4D0501CB642}"/>
              </a:ext>
              <a:ext uri="{C183D7F6-B498-43B3-948B-1728B52AA6E4}">
                <adec:decorative xmlns:adec="http://schemas.microsoft.com/office/drawing/2017/decorative" val="1"/>
              </a:ext>
            </a:extLst>
          </p:cNvPr>
          <p:cNvSpPr/>
          <p:nvPr userDrawn="1"/>
        </p:nvSpPr>
        <p:spPr>
          <a:xfrm>
            <a:off x="0" y="-794"/>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sp>
        <p:nvSpPr>
          <p:cNvPr id="26" name="Text Placeholder 25">
            <a:extLst>
              <a:ext uri="{FF2B5EF4-FFF2-40B4-BE49-F238E27FC236}">
                <a16:creationId xmlns:a16="http://schemas.microsoft.com/office/drawing/2014/main" id="{ADF1D18D-2768-40CD-95A9-BF985EB18735}"/>
              </a:ext>
            </a:extLst>
          </p:cNvPr>
          <p:cNvSpPr>
            <a:spLocks noGrp="1"/>
          </p:cNvSpPr>
          <p:nvPr>
            <p:ph type="body" sz="quarter" idx="13" hasCustomPrompt="1"/>
          </p:nvPr>
        </p:nvSpPr>
        <p:spPr>
          <a:xfrm>
            <a:off x="152400" y="0"/>
            <a:ext cx="11884025" cy="731838"/>
          </a:xfrm>
        </p:spPr>
        <p:txBody>
          <a:bodyPr anchor="ctr" anchorCtr="0">
            <a:normAutofit/>
          </a:bodyPr>
          <a:lstStyle>
            <a:lvl1pPr marL="0" indent="0" algn="ctr">
              <a:buNone/>
              <a:defRPr sz="2400">
                <a:solidFill>
                  <a:schemeClr val="bg1"/>
                </a:solidFill>
              </a:defRPr>
            </a:lvl1pPr>
          </a:lstStyle>
          <a:p>
            <a:pPr lvl="0"/>
            <a:r>
              <a:rPr lang="en-US" dirty="0"/>
              <a:t>Title</a:t>
            </a:r>
          </a:p>
        </p:txBody>
      </p:sp>
    </p:spTree>
    <p:extLst>
      <p:ext uri="{BB962C8B-B14F-4D97-AF65-F5344CB8AC3E}">
        <p14:creationId xmlns:p14="http://schemas.microsoft.com/office/powerpoint/2010/main" val="412195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81862-B786-46CF-94F4-2956C9F51541}"/>
              </a:ext>
            </a:extLst>
          </p:cNvPr>
          <p:cNvSpPr>
            <a:spLocks noGrp="1"/>
          </p:cNvSpPr>
          <p:nvPr>
            <p:ph sz="half" idx="1"/>
          </p:nvPr>
        </p:nvSpPr>
        <p:spPr>
          <a:xfrm>
            <a:off x="663633" y="125333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CD0A0C-94CB-4314-9F9B-B9E628E83D1D}"/>
              </a:ext>
            </a:extLst>
          </p:cNvPr>
          <p:cNvSpPr>
            <a:spLocks noGrp="1"/>
          </p:cNvSpPr>
          <p:nvPr>
            <p:ph sz="half" idx="2"/>
          </p:nvPr>
        </p:nvSpPr>
        <p:spPr>
          <a:xfrm>
            <a:off x="6346767" y="125333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2B23007-D73A-46BD-AAEF-DB8E013DE2F8}"/>
              </a:ext>
              <a:ext uri="{C183D7F6-B498-43B3-948B-1728B52AA6E4}">
                <adec:decorative xmlns:adec="http://schemas.microsoft.com/office/drawing/2017/decorative" val="1"/>
              </a:ext>
            </a:extLst>
          </p:cNvPr>
          <p:cNvSpPr/>
          <p:nvPr userDrawn="1"/>
        </p:nvSpPr>
        <p:spPr>
          <a:xfrm>
            <a:off x="0" y="-794"/>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sp>
        <p:nvSpPr>
          <p:cNvPr id="15" name="Date Placeholder 3">
            <a:extLst>
              <a:ext uri="{FF2B5EF4-FFF2-40B4-BE49-F238E27FC236}">
                <a16:creationId xmlns:a16="http://schemas.microsoft.com/office/drawing/2014/main" id="{56724011-4AE2-4D52-B3AB-662C9216CA62}"/>
              </a:ext>
            </a:extLst>
          </p:cNvPr>
          <p:cNvSpPr>
            <a:spLocks noGrp="1"/>
          </p:cNvSpPr>
          <p:nvPr>
            <p:ph type="dt" sz="half" idx="10"/>
          </p:nvPr>
        </p:nvSpPr>
        <p:spPr>
          <a:xfrm>
            <a:off x="838200" y="6356350"/>
            <a:ext cx="2743200" cy="365125"/>
          </a:xfrm>
        </p:spPr>
        <p:txBody>
          <a:bodyPr/>
          <a:lstStyle/>
          <a:p>
            <a:fld id="{43ACF007-1957-4E7F-A019-9A9317D99E01}" type="datetimeFigureOut">
              <a:rPr lang="en-US" smtClean="0"/>
              <a:t>3/18/2024</a:t>
            </a:fld>
            <a:endParaRPr lang="en-US" dirty="0"/>
          </a:p>
        </p:txBody>
      </p:sp>
      <p:sp>
        <p:nvSpPr>
          <p:cNvPr id="16" name="Footer Placeholder 4">
            <a:extLst>
              <a:ext uri="{FF2B5EF4-FFF2-40B4-BE49-F238E27FC236}">
                <a16:creationId xmlns:a16="http://schemas.microsoft.com/office/drawing/2014/main" id="{A557422A-CB60-475C-86C0-09B25E8A91D1}"/>
              </a:ext>
            </a:extLst>
          </p:cNvPr>
          <p:cNvSpPr>
            <a:spLocks noGrp="1"/>
          </p:cNvSpPr>
          <p:nvPr>
            <p:ph type="ftr" sz="quarter" idx="11"/>
          </p:nvPr>
        </p:nvSpPr>
        <p:spPr>
          <a:xfrm>
            <a:off x="4038600" y="6356350"/>
            <a:ext cx="4114800" cy="365125"/>
          </a:xfrm>
        </p:spPr>
        <p:txBody>
          <a:bodyPr/>
          <a:lstStyle/>
          <a:p>
            <a:endParaRPr lang="en-US" dirty="0"/>
          </a:p>
        </p:txBody>
      </p:sp>
      <p:sp>
        <p:nvSpPr>
          <p:cNvPr id="17" name="Slide Number Placeholder 5">
            <a:extLst>
              <a:ext uri="{FF2B5EF4-FFF2-40B4-BE49-F238E27FC236}">
                <a16:creationId xmlns:a16="http://schemas.microsoft.com/office/drawing/2014/main" id="{E9CF20D0-3A86-49EB-B666-19436C46076D}"/>
              </a:ext>
            </a:extLst>
          </p:cNvPr>
          <p:cNvSpPr>
            <a:spLocks noGrp="1"/>
          </p:cNvSpPr>
          <p:nvPr>
            <p:ph type="sldNum" sz="quarter" idx="12"/>
          </p:nvPr>
        </p:nvSpPr>
        <p:spPr>
          <a:xfrm>
            <a:off x="8610600" y="6356350"/>
            <a:ext cx="2743200" cy="365125"/>
          </a:xfrm>
        </p:spPr>
        <p:txBody>
          <a:bodyPr/>
          <a:lstStyle/>
          <a:p>
            <a:fld id="{C92D0203-DD11-4677-97F6-36AA3B6FB28F}" type="slidenum">
              <a:rPr lang="en-US" smtClean="0"/>
              <a:t>‹#›</a:t>
            </a:fld>
            <a:endParaRPr lang="en-US" dirty="0"/>
          </a:p>
        </p:txBody>
      </p:sp>
      <p:sp>
        <p:nvSpPr>
          <p:cNvPr id="18" name="Rectangle 17">
            <a:extLst>
              <a:ext uri="{FF2B5EF4-FFF2-40B4-BE49-F238E27FC236}">
                <a16:creationId xmlns:a16="http://schemas.microsoft.com/office/drawing/2014/main" id="{87F5B2FC-E2F9-4DFE-818F-8DBE9DEE2C43}"/>
              </a:ext>
              <a:ext uri="{C183D7F6-B498-43B3-948B-1728B52AA6E4}">
                <adec:decorative xmlns:adec="http://schemas.microsoft.com/office/drawing/2017/decorative" val="1"/>
              </a:ext>
            </a:extLst>
          </p:cNvPr>
          <p:cNvSpPr/>
          <p:nvPr userDrawn="1"/>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9" name="Picture 2">
            <a:extLst>
              <a:ext uri="{FF2B5EF4-FFF2-40B4-BE49-F238E27FC236}">
                <a16:creationId xmlns:a16="http://schemas.microsoft.com/office/drawing/2014/main" id="{A77CF29C-607D-47E4-9EDC-5EF0328B89A0}"/>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5">
            <a:extLst>
              <a:ext uri="{FF2B5EF4-FFF2-40B4-BE49-F238E27FC236}">
                <a16:creationId xmlns:a16="http://schemas.microsoft.com/office/drawing/2014/main" id="{420F49FA-54C1-44F5-A5DC-0A1016283D5D}"/>
              </a:ext>
            </a:extLst>
          </p:cNvPr>
          <p:cNvSpPr txBox="1">
            <a:spLocks/>
          </p:cNvSpPr>
          <p:nvPr userDrawn="1"/>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a:t>
            </a:fld>
            <a:endParaRPr lang="en-US" dirty="0">
              <a:solidFill>
                <a:prstClr val="white"/>
              </a:solidFill>
              <a:latin typeface="Calibri" panose="020F0502020204030204" pitchFamily="34" charset="0"/>
            </a:endParaRPr>
          </a:p>
        </p:txBody>
      </p:sp>
      <p:pic>
        <p:nvPicPr>
          <p:cNvPr id="21" name="Picture 20">
            <a:extLst>
              <a:ext uri="{FF2B5EF4-FFF2-40B4-BE49-F238E27FC236}">
                <a16:creationId xmlns:a16="http://schemas.microsoft.com/office/drawing/2014/main" id="{CB642FB8-DECD-457B-AC7F-6BC9A7B9363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6" name="Text Placeholder 25">
            <a:extLst>
              <a:ext uri="{FF2B5EF4-FFF2-40B4-BE49-F238E27FC236}">
                <a16:creationId xmlns:a16="http://schemas.microsoft.com/office/drawing/2014/main" id="{A71C08BA-8506-4D50-BC9C-28BADD1F92BC}"/>
              </a:ext>
            </a:extLst>
          </p:cNvPr>
          <p:cNvSpPr>
            <a:spLocks noGrp="1"/>
          </p:cNvSpPr>
          <p:nvPr>
            <p:ph type="body" sz="quarter" idx="13" hasCustomPrompt="1"/>
          </p:nvPr>
        </p:nvSpPr>
        <p:spPr>
          <a:xfrm>
            <a:off x="152400" y="0"/>
            <a:ext cx="11884025" cy="731838"/>
          </a:xfrm>
        </p:spPr>
        <p:txBody>
          <a:bodyPr anchor="ctr" anchorCtr="0">
            <a:normAutofit/>
          </a:bodyPr>
          <a:lstStyle>
            <a:lvl1pPr marL="0" indent="0" algn="ctr">
              <a:buNone/>
              <a:defRPr sz="2400">
                <a:solidFill>
                  <a:schemeClr val="bg1"/>
                </a:solidFill>
              </a:defRPr>
            </a:lvl1pPr>
          </a:lstStyle>
          <a:p>
            <a:pPr lvl="0"/>
            <a:r>
              <a:rPr lang="en-US" dirty="0"/>
              <a:t>Title</a:t>
            </a:r>
          </a:p>
        </p:txBody>
      </p:sp>
    </p:spTree>
    <p:extLst>
      <p:ext uri="{BB962C8B-B14F-4D97-AF65-F5344CB8AC3E}">
        <p14:creationId xmlns:p14="http://schemas.microsoft.com/office/powerpoint/2010/main" val="86313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0" y="3"/>
            <a:ext cx="12192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760" dirty="0">
              <a:solidFill>
                <a:srgbClr val="000000"/>
              </a:solidFill>
            </a:endParaRPr>
          </a:p>
        </p:txBody>
      </p:sp>
      <p:graphicFrame>
        <p:nvGraphicFramePr>
          <p:cNvPr id="4" name="Object 3" hidden="1"/>
          <p:cNvGraphicFramePr>
            <a:graphicFrameLocks noChangeAspect="1"/>
          </p:cNvGraphicFramePr>
          <p:nvPr userDrawn="1">
            <p:custDataLst>
              <p:tags r:id="rId1"/>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6"/>
                        <a:ext cx="2116" cy="1587"/>
                      </a:xfrm>
                      <a:prstGeom prst="rect">
                        <a:avLst/>
                      </a:prstGeom>
                    </p:spPr>
                  </p:pic>
                </p:oleObj>
              </mc:Fallback>
            </mc:AlternateContent>
          </a:graphicData>
        </a:graphic>
      </p:graphicFrame>
      <p:sp>
        <p:nvSpPr>
          <p:cNvPr id="2" name="Title 1"/>
          <p:cNvSpPr>
            <a:spLocks noGrp="1"/>
          </p:cNvSpPr>
          <p:nvPr>
            <p:ph type="ctrTitle"/>
          </p:nvPr>
        </p:nvSpPr>
        <p:spPr>
          <a:xfrm>
            <a:off x="1003189" y="1361281"/>
            <a:ext cx="10019719" cy="4223250"/>
          </a:xfrm>
        </p:spPr>
        <p:txBody>
          <a:bodyPr>
            <a:normAutofit/>
          </a:bodyPr>
          <a:lstStyle>
            <a:lvl1pPr algn="l">
              <a:defRPr sz="2785">
                <a:solidFill>
                  <a:schemeClr val="bg1"/>
                </a:solidFill>
              </a:defRPr>
            </a:lvl1pPr>
          </a:lstStyle>
          <a:p>
            <a:r>
              <a:rPr lang="en-US"/>
              <a:t>Click to edit Master title style</a:t>
            </a:r>
          </a:p>
        </p:txBody>
      </p:sp>
      <p:sp>
        <p:nvSpPr>
          <p:cNvPr id="7" name="Slide Number Placeholder 5"/>
          <p:cNvSpPr txBox="1">
            <a:spLocks/>
          </p:cNvSpPr>
          <p:nvPr userDrawn="1"/>
        </p:nvSpPr>
        <p:spPr>
          <a:xfrm>
            <a:off x="9250441" y="6400239"/>
            <a:ext cx="2844800" cy="365125"/>
          </a:xfrm>
          <a:prstGeom prst="rect">
            <a:avLst/>
          </a:prstGeom>
        </p:spPr>
        <p:txBody>
          <a:bodyPr vert="horz" lIns="38576" tIns="19289" rIns="38576" bIns="19289"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506" smtClean="0">
                <a:solidFill>
                  <a:prstClr val="white"/>
                </a:solidFill>
              </a:rPr>
              <a:pPr/>
              <a:t>‹#›</a:t>
            </a:fld>
            <a:endParaRPr lang="en-US" sz="506" dirty="0">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81277" y="5584328"/>
            <a:ext cx="3112135" cy="699770"/>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47453" y="5538856"/>
            <a:ext cx="2600960" cy="69900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userDrawn="1"/>
        </p:nvSpPr>
        <p:spPr>
          <a:xfrm>
            <a:off x="4029427" y="6342744"/>
            <a:ext cx="3967239" cy="196208"/>
          </a:xfrm>
          <a:prstGeom prst="rect">
            <a:avLst/>
          </a:prstGeom>
          <a:noFill/>
        </p:spPr>
        <p:txBody>
          <a:bodyPr wrap="square" rtlCol="0">
            <a:spAutoFit/>
          </a:bodyPr>
          <a:lstStyle/>
          <a:p>
            <a:pPr algn="ctr"/>
            <a:r>
              <a:rPr lang="en-US" sz="675" dirty="0"/>
              <a:t>Predecisional</a:t>
            </a:r>
            <a:r>
              <a:rPr lang="en-US" sz="675" baseline="0" dirty="0"/>
              <a:t> / For Internal VA Use Only</a:t>
            </a:r>
            <a:endParaRPr lang="en-US" sz="675" dirty="0"/>
          </a:p>
        </p:txBody>
      </p:sp>
      <p:grpSp>
        <p:nvGrpSpPr>
          <p:cNvPr id="14" name="Group 13"/>
          <p:cNvGrpSpPr/>
          <p:nvPr userDrawn="1"/>
        </p:nvGrpSpPr>
        <p:grpSpPr>
          <a:xfrm>
            <a:off x="0" y="1042229"/>
            <a:ext cx="12192000" cy="3224971"/>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Rectangle 2"/>
            <p:cNvSpPr/>
            <p:nvPr userDrawn="1"/>
          </p:nvSpPr>
          <p:spPr>
            <a:xfrm>
              <a:off x="0" y="1295400"/>
              <a:ext cx="8263548"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Tree>
    <p:extLst>
      <p:ext uri="{BB962C8B-B14F-4D97-AF65-F5344CB8AC3E}">
        <p14:creationId xmlns:p14="http://schemas.microsoft.com/office/powerpoint/2010/main" val="300068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p:nvSpPr>
        <p:spPr>
          <a:xfrm>
            <a:off x="0" y="0"/>
            <a:ext cx="12192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F8B6C419-E669-409E-BE5F-A34B5EF9801B}"/>
              </a:ext>
            </a:extLst>
          </p:cNvPr>
          <p:cNvSpPr>
            <a:spLocks noGrp="1"/>
          </p:cNvSpPr>
          <p:nvPr>
            <p:ph type="title"/>
          </p:nvPr>
        </p:nvSpPr>
        <p:spPr>
          <a:xfrm>
            <a:off x="0" y="0"/>
            <a:ext cx="12192000" cy="64008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6299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3B6318EB-1370-2D4D-8813-75CEBC5EDBB0}"/>
              </a:ext>
            </a:extLst>
          </p:cNvPr>
          <p:cNvSpPr txBox="1">
            <a:spLocks/>
          </p:cNvSpPr>
          <p:nvPr userDrawn="1"/>
        </p:nvSpPr>
        <p:spPr>
          <a:xfrm>
            <a:off x="11665769" y="6334845"/>
            <a:ext cx="51284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fld id="{D983F1FA-211D-3044-9E35-958DFBC26156}" type="slidenum">
              <a:rPr lang="en-US" sz="1200" smtClean="0">
                <a:solidFill>
                  <a:schemeClr val="accent6">
                    <a:lumMod val="90000"/>
                  </a:schemeClr>
                </a:solidFill>
              </a:rPr>
              <a:pPr algn="ctr" defTabSz="457200"/>
              <a:t>‹#›</a:t>
            </a:fld>
            <a:endParaRPr lang="en-US" sz="1800" dirty="0">
              <a:solidFill>
                <a:schemeClr val="accent6">
                  <a:lumMod val="90000"/>
                </a:schemeClr>
              </a:solidFill>
            </a:endParaRPr>
          </a:p>
        </p:txBody>
      </p:sp>
      <p:sp>
        <p:nvSpPr>
          <p:cNvPr id="9" name="Rectangle 8">
            <a:extLst>
              <a:ext uri="{FF2B5EF4-FFF2-40B4-BE49-F238E27FC236}">
                <a16:creationId xmlns:a16="http://schemas.microsoft.com/office/drawing/2014/main" id="{6175F7C1-ABCC-47C3-BB53-7B004F197C97}"/>
              </a:ext>
            </a:extLst>
          </p:cNvPr>
          <p:cNvSpPr/>
          <p:nvPr userDrawn="1"/>
        </p:nvSpPr>
        <p:spPr>
          <a:xfrm>
            <a:off x="0" y="0"/>
            <a:ext cx="12192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endParaRPr>
          </a:p>
        </p:txBody>
      </p:sp>
      <p:sp>
        <p:nvSpPr>
          <p:cNvPr id="10" name="Title 5">
            <a:extLst>
              <a:ext uri="{FF2B5EF4-FFF2-40B4-BE49-F238E27FC236}">
                <a16:creationId xmlns:a16="http://schemas.microsoft.com/office/drawing/2014/main" id="{C63D39EE-2559-479F-90D9-98321B847EA3}"/>
              </a:ext>
            </a:extLst>
          </p:cNvPr>
          <p:cNvSpPr>
            <a:spLocks noGrp="1"/>
          </p:cNvSpPr>
          <p:nvPr>
            <p:ph type="title"/>
          </p:nvPr>
        </p:nvSpPr>
        <p:spPr>
          <a:xfrm>
            <a:off x="0" y="0"/>
            <a:ext cx="12192000" cy="64008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3357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prstClr val="white"/>
              </a:solidFill>
            </a:endParaRPr>
          </a:p>
        </p:txBody>
      </p:sp>
    </p:spTree>
    <p:extLst>
      <p:ext uri="{BB962C8B-B14F-4D97-AF65-F5344CB8AC3E}">
        <p14:creationId xmlns:p14="http://schemas.microsoft.com/office/powerpoint/2010/main" val="69703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29F080E-0D4D-4562-9BCA-9776513D245A}"/>
              </a:ext>
            </a:extLst>
          </p:cNvPr>
          <p:cNvSpPr/>
          <p:nvPr userDrawn="1"/>
        </p:nvSpPr>
        <p:spPr>
          <a:xfrm>
            <a:off x="0" y="0"/>
            <a:ext cx="12192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endParaRPr>
          </a:p>
        </p:txBody>
      </p:sp>
      <p:sp>
        <p:nvSpPr>
          <p:cNvPr id="10" name="Title 5">
            <a:extLst>
              <a:ext uri="{FF2B5EF4-FFF2-40B4-BE49-F238E27FC236}">
                <a16:creationId xmlns:a16="http://schemas.microsoft.com/office/drawing/2014/main" id="{75B237A3-F9E9-4D1A-8600-7B68C834F7D4}"/>
              </a:ext>
            </a:extLst>
          </p:cNvPr>
          <p:cNvSpPr>
            <a:spLocks noGrp="1"/>
          </p:cNvSpPr>
          <p:nvPr>
            <p:ph type="title"/>
          </p:nvPr>
        </p:nvSpPr>
        <p:spPr>
          <a:xfrm>
            <a:off x="0" y="0"/>
            <a:ext cx="12192000" cy="64008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2257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3D8156-2276-4A96-A5F6-5A40D7BF88D7}"/>
              </a:ext>
            </a:extLst>
          </p:cNvPr>
          <p:cNvSpPr/>
          <p:nvPr userDrawn="1"/>
        </p:nvSpPr>
        <p:spPr>
          <a:xfrm>
            <a:off x="0" y="0"/>
            <a:ext cx="12192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endParaRPr>
          </a:p>
        </p:txBody>
      </p:sp>
      <p:sp>
        <p:nvSpPr>
          <p:cNvPr id="9" name="Title 5">
            <a:extLst>
              <a:ext uri="{FF2B5EF4-FFF2-40B4-BE49-F238E27FC236}">
                <a16:creationId xmlns:a16="http://schemas.microsoft.com/office/drawing/2014/main" id="{4B76A603-C006-4083-8268-F02976893183}"/>
              </a:ext>
            </a:extLst>
          </p:cNvPr>
          <p:cNvSpPr>
            <a:spLocks noGrp="1"/>
          </p:cNvSpPr>
          <p:nvPr>
            <p:ph type="title"/>
          </p:nvPr>
        </p:nvSpPr>
        <p:spPr>
          <a:xfrm>
            <a:off x="0" y="0"/>
            <a:ext cx="12192000" cy="64008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76910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AA10FC-DACA-4161-A835-B7A06FDF1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04C897-1F25-4E14-838C-D7BD93A0E2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583C3C-EB4C-4287-B965-B2E69F958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3ACF007-1957-4E7F-A019-9A9317D99E01}" type="datetimeFigureOut">
              <a:rPr lang="en-US" smtClean="0"/>
              <a:pPr/>
              <a:t>3/18/2024</a:t>
            </a:fld>
            <a:endParaRPr lang="en-US" dirty="0"/>
          </a:p>
        </p:txBody>
      </p:sp>
      <p:sp>
        <p:nvSpPr>
          <p:cNvPr id="5" name="Footer Placeholder 4">
            <a:extLst>
              <a:ext uri="{FF2B5EF4-FFF2-40B4-BE49-F238E27FC236}">
                <a16:creationId xmlns:a16="http://schemas.microsoft.com/office/drawing/2014/main" id="{8D0986E7-A6BA-48AF-AE10-80C1DB525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AAAEB434-A4CF-47E3-AE4C-A1A7BD48A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C92D0203-DD11-4677-97F6-36AA3B6FB28F}" type="slidenum">
              <a:rPr lang="en-US" smtClean="0"/>
              <a:pPr/>
              <a:t>‹#›</a:t>
            </a:fld>
            <a:endParaRPr lang="en-US" dirty="0"/>
          </a:p>
        </p:txBody>
      </p:sp>
    </p:spTree>
    <p:extLst>
      <p:ext uri="{BB962C8B-B14F-4D97-AF65-F5344CB8AC3E}">
        <p14:creationId xmlns:p14="http://schemas.microsoft.com/office/powerpoint/2010/main" val="2595220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p:nvGrpSpPr>
        <p:grpSpPr>
          <a:xfrm>
            <a:off x="0" y="6140681"/>
            <a:ext cx="12192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200" y="6172200"/>
              <a:ext cx="1524000" cy="5461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PPSeal.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53130" y="6184206"/>
              <a:ext cx="1933670" cy="641350"/>
            </a:xfrm>
            <a:prstGeom prst="rect">
              <a:avLst/>
            </a:prstGeom>
          </p:spPr>
        </p:pic>
      </p:grpSp>
      <p:sp>
        <p:nvSpPr>
          <p:cNvPr id="10" name="Slide Number Placeholder 2">
            <a:extLst>
              <a:ext uri="{FF2B5EF4-FFF2-40B4-BE49-F238E27FC236}">
                <a16:creationId xmlns:a16="http://schemas.microsoft.com/office/drawing/2014/main" id="{A5C64214-0FAB-4DC1-BD42-E427C35C67D3}"/>
              </a:ext>
            </a:extLst>
          </p:cNvPr>
          <p:cNvSpPr txBox="1">
            <a:spLocks/>
          </p:cNvSpPr>
          <p:nvPr/>
        </p:nvSpPr>
        <p:spPr>
          <a:xfrm>
            <a:off x="11665769" y="6334845"/>
            <a:ext cx="51284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fld id="{D983F1FA-211D-3044-9E35-958DFBC26156}" type="slidenum">
              <a:rPr lang="en-US" sz="1200" smtClean="0">
                <a:solidFill>
                  <a:schemeClr val="accent6">
                    <a:lumMod val="90000"/>
                  </a:schemeClr>
                </a:solidFill>
              </a:rPr>
              <a:pPr algn="ctr" defTabSz="457200"/>
              <a:t>‹#›</a:t>
            </a:fld>
            <a:endParaRPr lang="en-US" sz="1800" dirty="0">
              <a:solidFill>
                <a:schemeClr val="accent6">
                  <a:lumMod val="90000"/>
                </a:schemeClr>
              </a:solidFill>
            </a:endParaRPr>
          </a:p>
        </p:txBody>
      </p:sp>
      <p:sp>
        <p:nvSpPr>
          <p:cNvPr id="12" name="TextBox 11">
            <a:extLst>
              <a:ext uri="{FF2B5EF4-FFF2-40B4-BE49-F238E27FC236}">
                <a16:creationId xmlns:a16="http://schemas.microsoft.com/office/drawing/2014/main" id="{B92A818A-09B5-483C-80BD-E370B190E77C}"/>
              </a:ext>
            </a:extLst>
          </p:cNvPr>
          <p:cNvSpPr txBox="1"/>
          <p:nvPr userDrawn="1"/>
        </p:nvSpPr>
        <p:spPr>
          <a:xfrm>
            <a:off x="3801533" y="6251537"/>
            <a:ext cx="4588933" cy="523220"/>
          </a:xfrm>
          <a:prstGeom prst="rect">
            <a:avLst/>
          </a:prstGeom>
          <a:noFill/>
        </p:spPr>
        <p:txBody>
          <a:bodyPr wrap="square" rtlCol="0">
            <a:spAutoFit/>
          </a:bodyPr>
          <a:lstStyle/>
          <a:p>
            <a:pPr algn="ctr"/>
            <a:r>
              <a:rPr lang="it-IT" sz="1400" b="1">
                <a:solidFill>
                  <a:schemeClr val="bg1"/>
                </a:solidFill>
              </a:rPr>
              <a:t>Draft - Pre-Decisional Deliberative Document </a:t>
            </a:r>
          </a:p>
          <a:p>
            <a:pPr algn="ctr"/>
            <a:r>
              <a:rPr lang="it-IT" sz="1400" b="1">
                <a:solidFill>
                  <a:schemeClr val="bg1"/>
                </a:solidFill>
              </a:rPr>
              <a:t>Internal VA Use Only</a:t>
            </a:r>
          </a:p>
        </p:txBody>
      </p:sp>
    </p:spTree>
    <p:extLst>
      <p:ext uri="{BB962C8B-B14F-4D97-AF65-F5344CB8AC3E}">
        <p14:creationId xmlns:p14="http://schemas.microsoft.com/office/powerpoint/2010/main" val="257378686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hf hdr="0" ftr="0" dt="0"/>
  <p:txStyles>
    <p:titleStyle>
      <a:lvl1pPr algn="ctr"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telehealth.v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www.va.gov/find-locations/?facilityType=health" TargetMode="External"/><Relationship Id="rId7"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ruralhealth.va.gov/index.asp"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va.gov/communitycar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www.va.gov/health-care/about-va-health-benefits/va-health-care-and-other-insuran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www.va.gov/initiatives/emergency-room-911-or-urgent-ca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va.gov/geriatrics/pages/va_community_living_centers.asp" TargetMode="External"/><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va.gov/GERIATRICS/pages/State_Veterans_Homes.asp" TargetMode="External"/><Relationship Id="rId5" Type="http://schemas.openxmlformats.org/officeDocument/2006/relationships/hyperlink" Target="https://www.va.gov/GERIATRICS/pages/Community_Nursing_Homes.asp" TargetMode="External"/><Relationship Id="rId4" Type="http://schemas.openxmlformats.org/officeDocument/2006/relationships/hyperlink" Target="https://www.va.gov/geriatrics/docs/VA_Community_Living_Center_Location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atientcare.va.gov/primarycare/PACT.as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va.gov/vetdata/" TargetMode="External"/><Relationship Id="rId5" Type="http://schemas.openxmlformats.org/officeDocument/2006/relationships/image" Target="../media/image3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agsjournals.onlinelibrary.wiley.com/doi/full/10.1111/jgs.15170" TargetMode="External"/><Relationship Id="rId5" Type="http://schemas.openxmlformats.org/officeDocument/2006/relationships/image" Target="../media/image32.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va.gov/geriatrics/pages/advance_care_planning_topics.asp"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vaww.va.gov/vhapublications/ViewPublication.asp?pub_ID=5624"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va.gov/find-locations/?facilityType=health" TargetMode="External"/><Relationship Id="rId5" Type="http://schemas.openxmlformats.org/officeDocument/2006/relationships/hyperlink" Target="mailto:VHAVACOSWPACTStaff@va.gov"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va.gov/health/" TargetMode="Externa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va.gov/health-care/apply/application/introduc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va.gov/health-care/how-to-appl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va.gov/health-care/about-va-health-benefits/cost-of-ca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EECE-CAC1-4657-8E16-571F263934BE}"/>
              </a:ext>
            </a:extLst>
          </p:cNvPr>
          <p:cNvSpPr>
            <a:spLocks noGrp="1"/>
          </p:cNvSpPr>
          <p:nvPr>
            <p:ph type="ctrTitle"/>
          </p:nvPr>
        </p:nvSpPr>
        <p:spPr>
          <a:xfrm>
            <a:off x="253660" y="1438183"/>
            <a:ext cx="11442306" cy="1358283"/>
          </a:xfrm>
        </p:spPr>
        <p:txBody>
          <a:bodyPr>
            <a:noAutofit/>
          </a:bodyPr>
          <a:lstStyle/>
          <a:p>
            <a:r>
              <a:rPr lang="en-US" sz="3200" b="1" dirty="0">
                <a:latin typeface="Arial" panose="020B0604020202020204" pitchFamily="34" charset="0"/>
                <a:cs typeface="Arial" panose="020B0604020202020204" pitchFamily="34" charset="0"/>
              </a:rPr>
              <a:t>VETERANS HEALTH ADMINISTRATION</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800" b="1" dirty="0">
                <a:latin typeface="Arial"/>
                <a:cs typeface="Arial"/>
              </a:rPr>
              <a:t>Veterans Benefits Administration Briefing </a:t>
            </a:r>
            <a:br>
              <a:rPr lang="en-US" sz="2800" b="1" dirty="0">
                <a:latin typeface="Arial"/>
                <a:cs typeface="Arial"/>
              </a:rPr>
            </a:br>
            <a:endParaRPr lang="en-US" sz="2800" dirty="0">
              <a:latin typeface="Arial"/>
              <a:cs typeface="Arial"/>
            </a:endParaRPr>
          </a:p>
        </p:txBody>
      </p:sp>
      <p:sp>
        <p:nvSpPr>
          <p:cNvPr id="5" name="TextBox 4"/>
          <p:cNvSpPr txBox="1"/>
          <p:nvPr/>
        </p:nvSpPr>
        <p:spPr>
          <a:xfrm>
            <a:off x="5974813" y="2920537"/>
            <a:ext cx="4328531" cy="400110"/>
          </a:xfrm>
          <a:prstGeom prst="rect">
            <a:avLst/>
          </a:prstGeom>
          <a:noFill/>
        </p:spPr>
        <p:txBody>
          <a:bodyPr wrap="square" lIns="91440" tIns="45720" rIns="91440" bIns="45720" rtlCol="0" anchor="t">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lang="en-US" sz="2000" b="1" dirty="0">
                <a:solidFill>
                  <a:srgbClr val="1F497D"/>
                </a:solidFill>
                <a:latin typeface="Arial"/>
                <a:cs typeface="Arial"/>
              </a:rPr>
              <a:t>March 14, 2024</a:t>
            </a:r>
            <a:endParaRPr kumimoji="0" lang="en-US" sz="2000" b="1" i="0" u="none" strike="noStrike" kern="1200" cap="none" spc="0" normalizeH="0" baseline="0" noProof="0" dirty="0">
              <a:ln>
                <a:noFill/>
              </a:ln>
              <a:solidFill>
                <a:srgbClr val="1F497D"/>
              </a:solidFill>
              <a:effectLst/>
              <a:uLnTx/>
              <a:uFillTx/>
              <a:latin typeface="Arial"/>
              <a:ea typeface="+mn-ea"/>
              <a:cs typeface="Arial"/>
            </a:endParaRPr>
          </a:p>
        </p:txBody>
      </p:sp>
      <p:sp>
        <p:nvSpPr>
          <p:cNvPr id="3" name="Rectangle 2">
            <a:extLst>
              <a:ext uri="{FF2B5EF4-FFF2-40B4-BE49-F238E27FC236}">
                <a16:creationId xmlns:a16="http://schemas.microsoft.com/office/drawing/2014/main" id="{B07E731F-5452-4EBC-B1B7-D2681D08E642}"/>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3275A719-3BD5-4A3A-B2D5-796E034C8FD6}"/>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Action Button: Go Forward or Next 7">
            <a:hlinkClick r:id="" action="ppaction://noaction" highlightClick="1"/>
            <a:extLst>
              <a:ext uri="{FF2B5EF4-FFF2-40B4-BE49-F238E27FC236}">
                <a16:creationId xmlns:a16="http://schemas.microsoft.com/office/drawing/2014/main" id="{0672C940-70C4-4E49-8288-6D6BB3CF5E25}"/>
              </a:ext>
            </a:extLst>
          </p:cNvPr>
          <p:cNvSpPr/>
          <p:nvPr/>
        </p:nvSpPr>
        <p:spPr>
          <a:xfrm>
            <a:off x="11895647" y="6617830"/>
            <a:ext cx="169817" cy="158624"/>
          </a:xfrm>
          <a:prstGeom prst="actionButtonForwardNext">
            <a:avLst/>
          </a:prstGeom>
          <a:noFill/>
          <a:ln>
            <a:solidFill>
              <a:schemeClr val="dk1">
                <a:shade val="95000"/>
                <a:satMod val="105000"/>
                <a:alpha val="0"/>
              </a:schemeClr>
            </a:solid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4E2461A4-16F3-1720-7A48-5B5805F4FF02}"/>
              </a:ext>
            </a:extLst>
          </p:cNvPr>
          <p:cNvSpPr/>
          <p:nvPr/>
        </p:nvSpPr>
        <p:spPr>
          <a:xfrm>
            <a:off x="5039557" y="6312023"/>
            <a:ext cx="1814003" cy="230820"/>
          </a:xfrm>
          <a:prstGeom prst="rect">
            <a:avLst/>
          </a:prstGeom>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662480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4BE1D0-1D36-DBD5-D1D5-A74FCB970A56}"/>
              </a:ext>
            </a:extLst>
          </p:cNvPr>
          <p:cNvSpPr>
            <a:spLocks noGrp="1"/>
          </p:cNvSpPr>
          <p:nvPr>
            <p:ph idx="1"/>
          </p:nvPr>
        </p:nvSpPr>
        <p:spPr/>
        <p:txBody>
          <a:body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Health Care System: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Several medical centers and clinics work together to offer services to area Veterans as a Health Care System to provide more efficient care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 medical centers: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a wide range of services including traditional hospital-based services such as surgery, critical care, mental health, orthopedics, pharmacy, radiology and physical therapy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 has advanced </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Telehealth Services</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that include home, clinic and hospital visits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Remote visits with a specialist can occur at a local, regional or national level</a:t>
            </a:r>
          </a:p>
          <a:p>
            <a:pPr marL="0"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pPr/>
              <a:t>10</a:t>
            </a:fld>
            <a:endParaRPr lang="en-US" dirty="0"/>
          </a:p>
        </p:txBody>
      </p:sp>
      <p:sp>
        <p:nvSpPr>
          <p:cNvPr id="6" name="Text Placeholder 5">
            <a:extLst>
              <a:ext uri="{FF2B5EF4-FFF2-40B4-BE49-F238E27FC236}">
                <a16:creationId xmlns:a16="http://schemas.microsoft.com/office/drawing/2014/main" id="{6E325A63-579E-5F7D-D012-1B8F86267691}"/>
              </a:ext>
            </a:extLst>
          </p:cNvPr>
          <p:cNvSpPr>
            <a:spLocks noGrp="1"/>
          </p:cNvSpPr>
          <p:nvPr>
            <p:ph type="body" sz="quarter" idx="13"/>
          </p:nvPr>
        </p:nvSpPr>
        <p:spPr/>
        <p:txBody>
          <a:bodyPr/>
          <a:lstStyle/>
          <a:p>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1"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Delivery of Care </a:t>
            </a: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10</a:t>
            </a:fld>
            <a:endParaRPr lang="en-US" dirty="0">
              <a:solidFill>
                <a:prstClr val="white"/>
              </a:solidFill>
              <a:latin typeface="Calibri" panose="020F0502020204030204" pitchFamily="34" charset="0"/>
            </a:endParaRPr>
          </a:p>
        </p:txBody>
      </p:sp>
      <p:pic>
        <p:nvPicPr>
          <p:cNvPr id="2" name="Picture 1" descr="Visual description of at home, at the clinic, and in the hospital">
            <a:extLst>
              <a:ext uri="{FF2B5EF4-FFF2-40B4-BE49-F238E27FC236}">
                <a16:creationId xmlns:a16="http://schemas.microsoft.com/office/drawing/2014/main" id="{4454B226-0F5D-2C9F-32E6-6CE0A3D454B7}"/>
              </a:ext>
            </a:extLst>
          </p:cNvPr>
          <p:cNvPicPr>
            <a:picLocks noChangeAspect="1"/>
          </p:cNvPicPr>
          <p:nvPr/>
        </p:nvPicPr>
        <p:blipFill>
          <a:blip r:embed="rId6"/>
          <a:stretch>
            <a:fillRect/>
          </a:stretch>
        </p:blipFill>
        <p:spPr>
          <a:xfrm>
            <a:off x="3072916" y="4705972"/>
            <a:ext cx="6042992" cy="914400"/>
          </a:xfrm>
          <a:prstGeom prst="rect">
            <a:avLst/>
          </a:prstGeom>
        </p:spPr>
      </p:pic>
    </p:spTree>
    <p:extLst>
      <p:ext uri="{BB962C8B-B14F-4D97-AF65-F5344CB8AC3E}">
        <p14:creationId xmlns:p14="http://schemas.microsoft.com/office/powerpoint/2010/main" val="255088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4BE1D0-1D36-DBD5-D1D5-A74FCB970A56}"/>
              </a:ext>
            </a:extLst>
          </p:cNvPr>
          <p:cNvSpPr>
            <a:spLocks noGrp="1"/>
          </p:cNvSpPr>
          <p:nvPr>
            <p:ph idx="1"/>
          </p:nvPr>
        </p:nvSpPr>
        <p:spPr/>
        <p:txBody>
          <a:body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Community-Based Outpatient Clinic (CBOC)</a:t>
            </a:r>
          </a:p>
          <a:p>
            <a:pPr marL="0" marR="0" lvl="0" indent="0" algn="l" defTabSz="457200" rtl="0" eaLnBrk="1" fontAlgn="auto" latinLnBrk="0" hangingPunct="1">
              <a:lnSpc>
                <a:spcPct val="100000"/>
              </a:lnSpc>
              <a:spcBef>
                <a:spcPct val="20000"/>
              </a:spcBef>
              <a:spcAft>
                <a:spcPts val="0"/>
              </a:spcAft>
              <a:buClrTx/>
              <a:buSzTx/>
              <a:buNone/>
              <a:tabLst/>
              <a:defRPr/>
            </a:pPr>
            <a:endParaRPr lang="en-US" sz="2000" b="1" dirty="0">
              <a:solidFill>
                <a:srgbClr val="000000"/>
              </a:solidFill>
              <a:latin typeface="Arial" panose="020B0604020202020204" pitchFamily="34" charset="0"/>
              <a:cs typeface="Arial" panose="020B0604020202020204" pitchFamily="34" charset="0"/>
            </a:endParaRPr>
          </a:p>
          <a:p>
            <a:pPr defTabSz="457200">
              <a:lnSpc>
                <a:spcPct val="100000"/>
              </a:lnSpc>
              <a:spcBef>
                <a:spcPct val="20000"/>
              </a:spcBef>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make access to health care easier, VHA utilizes CBOCs across the country</a:t>
            </a:r>
          </a:p>
          <a:p>
            <a:pPr lvl="1" defTabSz="457200">
              <a:lnSpc>
                <a:spcPct val="100000"/>
              </a:lnSpc>
              <a:spcBef>
                <a:spcPct val="20000"/>
              </a:spcBef>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the most common outpatient services, including health and wellness visits, without needing to visit a larger medical center</a:t>
            </a:r>
          </a:p>
          <a:p>
            <a:pPr lvl="1" defTabSz="457200">
              <a:lnSpc>
                <a:spcPct val="100000"/>
              </a:lnSpc>
              <a:spcBef>
                <a:spcPct val="20000"/>
              </a:spcBef>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VHA continues to expand the network of CBOCs to include more rural locations</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endParaRPr>
          </a:p>
          <a:p>
            <a:pPr defTabSz="457200">
              <a:lnSpc>
                <a:spcPct val="100000"/>
              </a:lnSpc>
              <a:spcBef>
                <a:spcPct val="20000"/>
              </a:spcBef>
              <a:defRPr/>
            </a:pPr>
            <a:r>
              <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rPr>
              <a:t>Services offered vary depending on VA medical center, area of the country and rurality</a:t>
            </a:r>
          </a:p>
          <a:p>
            <a:pPr defTabSz="457200">
              <a:lnSpc>
                <a:spcPct val="100000"/>
              </a:lnSpc>
              <a:spcBef>
                <a:spcPct val="20000"/>
              </a:spcBef>
              <a:defRPr/>
            </a:pPr>
            <a:endPar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endParaRPr>
          </a:p>
          <a:p>
            <a:pPr defTabSz="457200">
              <a:lnSpc>
                <a:spcPct val="100000"/>
              </a:lnSpc>
              <a:spcBef>
                <a:spcPct val="20000"/>
              </a:spcBef>
              <a:defRPr/>
            </a:pPr>
            <a:r>
              <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rPr>
              <a:t>Social Workers assist with care coordination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endParaRPr>
          </a:p>
          <a:p>
            <a:pPr defTabSz="457200">
              <a:lnSpc>
                <a:spcPct val="100000"/>
              </a:lnSpc>
              <a:spcBef>
                <a:spcPct val="20000"/>
              </a:spcBef>
              <a:defRPr/>
            </a:pPr>
            <a:r>
              <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rPr>
              <a:t>Use the </a:t>
            </a:r>
            <a:r>
              <a:rPr kumimoji="0" lang="en-US" sz="2000" b="0" i="0" u="none" strike="noStrike" kern="1200" cap="none" spc="0" normalizeH="0" baseline="0" noProof="0" dirty="0">
                <a:ln>
                  <a:noFill/>
                </a:ln>
                <a:solidFill>
                  <a:srgbClr val="003F72">
                    <a:lumMod val="60000"/>
                    <a:lumOff val="40000"/>
                  </a:srgbClr>
                </a:solidFill>
                <a:effectLst/>
                <a:uLnTx/>
                <a:uFillTx/>
                <a:latin typeface="Arial" panose="020B0604020202020204" pitchFamily="34" charset="0"/>
                <a:ea typeface="+mn-ea"/>
                <a:cs typeface="+mn-cs"/>
                <a:hlinkClick r:id="rId3" tooltip="Facility Locator">
                  <a:extLst>
                    <a:ext uri="{A12FA001-AC4F-418D-AE19-62706E023703}">
                      <ahyp:hlinkClr xmlns:ahyp="http://schemas.microsoft.com/office/drawing/2018/hyperlinkcolor" val="tx"/>
                    </a:ext>
                  </a:extLst>
                </a:hlinkClick>
              </a:rPr>
              <a:t>Facility Locator</a:t>
            </a:r>
            <a:r>
              <a:rPr kumimoji="0" lang="en-US" sz="2000" b="0" i="0" u="none" strike="noStrike" kern="1200" cap="none" spc="0" normalizeH="0" baseline="0" noProof="0" dirty="0">
                <a:ln>
                  <a:noFill/>
                </a:ln>
                <a:solidFill>
                  <a:srgbClr val="003F72">
                    <a:lumMod val="60000"/>
                    <a:lumOff val="40000"/>
                  </a:srgbClr>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rPr>
              <a:t>to find a local VA medical center</a:t>
            </a:r>
          </a:p>
          <a:p>
            <a:pPr marL="0"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pPr/>
              <a:t>11</a:t>
            </a:fld>
            <a:endParaRPr lang="en-US" dirty="0"/>
          </a:p>
        </p:txBody>
      </p:sp>
      <p:sp>
        <p:nvSpPr>
          <p:cNvPr id="6" name="Text Placeholder 5">
            <a:extLst>
              <a:ext uri="{FF2B5EF4-FFF2-40B4-BE49-F238E27FC236}">
                <a16:creationId xmlns:a16="http://schemas.microsoft.com/office/drawing/2014/main" id="{6E325A63-579E-5F7D-D012-1B8F86267691}"/>
              </a:ext>
            </a:extLst>
          </p:cNvPr>
          <p:cNvSpPr>
            <a:spLocks noGrp="1"/>
          </p:cNvSpPr>
          <p:nvPr>
            <p:ph type="body" sz="quarter" idx="13"/>
          </p:nvPr>
        </p:nvSpPr>
        <p:spPr/>
        <p:txBody>
          <a:bodyPr/>
          <a:lstStyle/>
          <a:p>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1"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Delivery of Care Continued</a:t>
            </a: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11</a:t>
            </a:fld>
            <a:endParaRPr lang="en-US" dirty="0">
              <a:solidFill>
                <a:prstClr val="white"/>
              </a:solidFill>
              <a:latin typeface="Calibri" panose="020F0502020204030204" pitchFamily="34" charset="0"/>
            </a:endParaRPr>
          </a:p>
        </p:txBody>
      </p:sp>
      <p:pic>
        <p:nvPicPr>
          <p:cNvPr id="5" name="Graphic 4" descr="Map compass with solid fill">
            <a:extLst>
              <a:ext uri="{FF2B5EF4-FFF2-40B4-BE49-F238E27FC236}">
                <a16:creationId xmlns:a16="http://schemas.microsoft.com/office/drawing/2014/main" id="{342FD83E-76E1-200E-A683-D76BB9B205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94750" y="4618961"/>
            <a:ext cx="1280160" cy="1280160"/>
          </a:xfrm>
          <a:prstGeom prst="rect">
            <a:avLst/>
          </a:prstGeom>
        </p:spPr>
      </p:pic>
    </p:spTree>
    <p:extLst>
      <p:ext uri="{BB962C8B-B14F-4D97-AF65-F5344CB8AC3E}">
        <p14:creationId xmlns:p14="http://schemas.microsoft.com/office/powerpoint/2010/main" val="63462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12</a:t>
            </a:fld>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1668217"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Rural Veterans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12</a:t>
            </a:fld>
            <a:endParaRPr lang="en-US" dirty="0">
              <a:solidFill>
                <a:prstClr val="white"/>
              </a:solidFill>
              <a:latin typeface="Calibri" panose="020F0502020204030204" pitchFamily="34" charset="0"/>
            </a:endParaRPr>
          </a:p>
        </p:txBody>
      </p:sp>
      <p:sp>
        <p:nvSpPr>
          <p:cNvPr id="4" name="Content Placeholder 3">
            <a:extLst>
              <a:ext uri="{FF2B5EF4-FFF2-40B4-BE49-F238E27FC236}">
                <a16:creationId xmlns:a16="http://schemas.microsoft.com/office/drawing/2014/main" id="{9268C26C-57E7-A6DB-8553-388ACEFA2E87}"/>
              </a:ext>
            </a:extLst>
          </p:cNvPr>
          <p:cNvSpPr>
            <a:spLocks noGrp="1"/>
          </p:cNvSpPr>
          <p:nvPr>
            <p:ph idx="1"/>
          </p:nvPr>
        </p:nvSpPr>
        <p:spPr/>
        <p:txBody>
          <a:bodyPr/>
          <a:lstStyle/>
          <a:p>
            <a:pPr marL="0" marR="0" lvl="0" indent="0" algn="l" defTabSz="457200" rtl="0" eaLnBrk="1" fontAlgn="auto" latinLnBrk="0" hangingPunct="1">
              <a:lnSpc>
                <a:spcPct val="100000"/>
              </a:lnSpc>
              <a:spcBef>
                <a:spcPct val="20000"/>
              </a:spcBef>
              <a:spcAft>
                <a:spcPts val="0"/>
              </a:spcAft>
              <a:buClrTx/>
              <a:buSzTx/>
              <a:buNone/>
              <a:tabLst/>
              <a:defRPr/>
            </a:pPr>
            <a:r>
              <a:rPr lang="en-US" sz="2000" dirty="0">
                <a:solidFill>
                  <a:srgbClr val="000000"/>
                </a:solidFill>
                <a:latin typeface="Arial" panose="020B0604020202020204" pitchFamily="34" charset="0"/>
                <a:cs typeface="Arial" panose="020B0604020202020204" pitchFamily="34" charset="0"/>
              </a:rPr>
              <a:t>Unique considerations for the 2.7 million Veterans who are enrolled in VHA care who live in a rural area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srgbClr val="000000"/>
                </a:solidFill>
                <a:latin typeface="Arial" panose="020B0604020202020204" pitchFamily="34" charset="0"/>
                <a:cs typeface="Arial" panose="020B0604020202020204" pitchFamily="34" charset="0"/>
              </a:rPr>
              <a:t>Congress passed legislation in 2006 that established the </a:t>
            </a:r>
            <a:r>
              <a:rPr lang="en-US" sz="2000" dirty="0">
                <a:solidFill>
                  <a:srgbClr val="000000"/>
                </a:solidFill>
                <a:latin typeface="Arial" panose="020B0604020202020204" pitchFamily="34" charset="0"/>
                <a:cs typeface="Arial" panose="020B0604020202020204" pitchFamily="34" charset="0"/>
                <a:hlinkClick r:id="rId5"/>
              </a:rPr>
              <a:t>VHA Office of Rural Health</a:t>
            </a:r>
            <a:r>
              <a:rPr lang="en-US" sz="2000" dirty="0">
                <a:solidFill>
                  <a:srgbClr val="000000"/>
                </a:solidFill>
                <a:latin typeface="Arial" panose="020B0604020202020204" pitchFamily="34" charset="0"/>
                <a:cs typeface="Arial" panose="020B0604020202020204" pitchFamily="34" charset="0"/>
              </a:rPr>
              <a:t> through targeted research, programs, and new models of care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srgbClr val="000000"/>
                </a:solidFill>
                <a:latin typeface="Arial" panose="020B0604020202020204" pitchFamily="34" charset="0"/>
                <a:cs typeface="Arial" panose="020B0604020202020204" pitchFamily="34" charset="0"/>
              </a:rPr>
              <a:t>Improves the health and well-being of rural Veterans by increasing access to care and services</a:t>
            </a:r>
          </a:p>
          <a:p>
            <a:pPr lvl="1" defTabSz="457200">
              <a:lnSpc>
                <a:spcPct val="100000"/>
              </a:lnSpc>
              <a:spcBef>
                <a:spcPct val="20000"/>
              </a:spcBef>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Rural Promising Practices: field tested innovative projects</a:t>
            </a:r>
          </a:p>
          <a:p>
            <a:pPr lvl="1" defTabSz="457200">
              <a:lnSpc>
                <a:spcPct val="100000"/>
              </a:lnSpc>
              <a:spcBef>
                <a:spcPct val="20000"/>
              </a:spcBef>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Enterprise-Wide Initiatives: expand access to sites that serve rural Veterans</a:t>
            </a:r>
          </a:p>
          <a:p>
            <a:pPr lvl="1" defTabSz="457200">
              <a:lnSpc>
                <a:spcPct val="100000"/>
              </a:lnSpc>
              <a:spcBef>
                <a:spcPct val="20000"/>
              </a:spcBef>
              <a:buFont typeface="Arial" panose="020B0604020202020204" pitchFamily="34" charset="0"/>
              <a:buChar char="‒"/>
              <a:defRPr/>
            </a:pPr>
            <a:endParaRPr lang="en-US" sz="1800" dirty="0">
              <a:solidFill>
                <a:srgbClr val="000000"/>
              </a:solidFill>
              <a:latin typeface="Arial" panose="020B0604020202020204" pitchFamily="34" charset="0"/>
              <a:cs typeface="Arial" panose="020B0604020202020204" pitchFamily="34" charset="0"/>
            </a:endParaRPr>
          </a:p>
          <a:p>
            <a:pPr lvl="1" defTabSz="457200">
              <a:lnSpc>
                <a:spcPct val="100000"/>
              </a:lnSpc>
              <a:spcBef>
                <a:spcPct val="20000"/>
              </a:spcBef>
              <a:buFont typeface="Arial" panose="020B0604020202020204" pitchFamily="34" charset="0"/>
              <a:buChar char="‒"/>
              <a:defRPr/>
            </a:pPr>
            <a:endParaRPr lang="en-US" sz="1800" dirty="0">
              <a:solidFill>
                <a:srgbClr val="000000"/>
              </a:solidFill>
              <a:latin typeface="Arial" panose="020B0604020202020204" pitchFamily="34" charset="0"/>
              <a:cs typeface="Arial" panose="020B0604020202020204" pitchFamily="34" charset="0"/>
            </a:endParaRPr>
          </a:p>
          <a:p>
            <a:pPr lvl="1" defTabSz="457200">
              <a:lnSpc>
                <a:spcPct val="100000"/>
              </a:lnSpc>
              <a:spcBef>
                <a:spcPct val="20000"/>
              </a:spcBef>
              <a:buFont typeface="Arial" panose="020B0604020202020204" pitchFamily="34" charset="0"/>
              <a:buChar char="‒"/>
              <a:defRPr/>
            </a:pPr>
            <a:endParaRPr lang="en-US" sz="1800" dirty="0">
              <a:solidFill>
                <a:srgbClr val="000000"/>
              </a:solidFill>
              <a:latin typeface="Arial" panose="020B0604020202020204" pitchFamily="34" charset="0"/>
              <a:cs typeface="Arial" panose="020B0604020202020204" pitchFamily="34" charset="0"/>
            </a:endParaRPr>
          </a:p>
          <a:p>
            <a:pPr lvl="1" defTabSz="457200">
              <a:lnSpc>
                <a:spcPct val="100000"/>
              </a:lnSpc>
              <a:spcBef>
                <a:spcPct val="20000"/>
              </a:spcBef>
              <a:buFont typeface="Arial" panose="020B0604020202020204" pitchFamily="34" charset="0"/>
              <a:buChar char="‒"/>
              <a:defRPr/>
            </a:pPr>
            <a:endParaRPr lang="en-US" sz="1800" dirty="0">
              <a:solidFill>
                <a:srgbClr val="000000"/>
              </a:solidFill>
              <a:latin typeface="Arial" panose="020B0604020202020204" pitchFamily="34" charset="0"/>
              <a:cs typeface="Arial" panose="020B0604020202020204" pitchFamily="34" charset="0"/>
            </a:endParaRPr>
          </a:p>
          <a:p>
            <a:pPr lvl="1" defTabSz="457200">
              <a:lnSpc>
                <a:spcPct val="100000"/>
              </a:lnSpc>
              <a:spcBef>
                <a:spcPct val="20000"/>
              </a:spcBef>
              <a:buFont typeface="Arial" panose="020B0604020202020204" pitchFamily="34" charset="0"/>
              <a:buChar char="‒"/>
              <a:defRPr/>
            </a:pPr>
            <a:endParaRPr lang="en-US" sz="1800" dirty="0"/>
          </a:p>
        </p:txBody>
      </p:sp>
      <p:pic>
        <p:nvPicPr>
          <p:cNvPr id="6" name="Picture 5" descr="VA seal and logo">
            <a:extLst>
              <a:ext uri="{FF2B5EF4-FFF2-40B4-BE49-F238E27FC236}">
                <a16:creationId xmlns:a16="http://schemas.microsoft.com/office/drawing/2014/main" id="{7DC8B0B1-194A-B993-F47A-62F0E235AA20}"/>
              </a:ext>
            </a:extLst>
          </p:cNvPr>
          <p:cNvPicPr>
            <a:picLocks noChangeAspect="1"/>
          </p:cNvPicPr>
          <p:nvPr/>
        </p:nvPicPr>
        <p:blipFill>
          <a:blip r:embed="rId6"/>
          <a:stretch>
            <a:fillRect/>
          </a:stretch>
        </p:blipFill>
        <p:spPr>
          <a:xfrm>
            <a:off x="3522871" y="4334867"/>
            <a:ext cx="5278435" cy="1188720"/>
          </a:xfrm>
          <a:prstGeom prst="rect">
            <a:avLst/>
          </a:prstGeom>
        </p:spPr>
      </p:pic>
    </p:spTree>
    <p:extLst>
      <p:ext uri="{BB962C8B-B14F-4D97-AF65-F5344CB8AC3E}">
        <p14:creationId xmlns:p14="http://schemas.microsoft.com/office/powerpoint/2010/main" val="183165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4BE1D0-1D36-DBD5-D1D5-A74FCB970A56}"/>
              </a:ext>
            </a:extLst>
          </p:cNvPr>
          <p:cNvSpPr>
            <a:spLocks noGrp="1"/>
          </p:cNvSpPr>
          <p:nvPr>
            <p:ph idx="1"/>
          </p:nvPr>
        </p:nvSpPr>
        <p:spPr/>
        <p:txBody>
          <a:body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Veterans can access and receive </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Community Care</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covered by the VA when the closest VA does not offer a needed service or is too far to travel</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Authorized and set up by the local VA medical center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Full array of medical, mental health and specialty care including alternative medicine and homecare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Each VA works with a contracted third-party administrator (TPA) for their region and that TPA’s Care Coordination Network of providers</a:t>
            </a:r>
          </a:p>
          <a:p>
            <a:pPr marL="0"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pPr/>
              <a:t>13</a:t>
            </a:fld>
            <a:endParaRPr lang="en-US" dirty="0"/>
          </a:p>
        </p:txBody>
      </p:sp>
      <p:sp>
        <p:nvSpPr>
          <p:cNvPr id="6" name="Text Placeholder 5">
            <a:extLst>
              <a:ext uri="{FF2B5EF4-FFF2-40B4-BE49-F238E27FC236}">
                <a16:creationId xmlns:a16="http://schemas.microsoft.com/office/drawing/2014/main" id="{6E325A63-579E-5F7D-D012-1B8F86267691}"/>
              </a:ext>
            </a:extLst>
          </p:cNvPr>
          <p:cNvSpPr>
            <a:spLocks noGrp="1"/>
          </p:cNvSpPr>
          <p:nvPr>
            <p:ph type="body" sz="quarter" idx="13"/>
          </p:nvPr>
        </p:nvSpPr>
        <p:spPr/>
        <p:txBody>
          <a:bodyPr/>
          <a:lstStyle/>
          <a:p>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1"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 Community Care</a:t>
            </a: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13</a:t>
            </a:fld>
            <a:endParaRPr lang="en-US" dirty="0">
              <a:solidFill>
                <a:prstClr val="white"/>
              </a:solidFill>
              <a:latin typeface="Calibri" panose="020F0502020204030204" pitchFamily="34" charset="0"/>
            </a:endParaRPr>
          </a:p>
        </p:txBody>
      </p:sp>
      <p:pic>
        <p:nvPicPr>
          <p:cNvPr id="2" name="Picture 1">
            <a:extLst>
              <a:ext uri="{FF2B5EF4-FFF2-40B4-BE49-F238E27FC236}">
                <a16:creationId xmlns:a16="http://schemas.microsoft.com/office/drawing/2014/main" id="{1019D5FF-50F6-E5DE-84E3-3CDA3363E95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92575" y="4872585"/>
            <a:ext cx="2692164" cy="1097280"/>
          </a:xfrm>
          <a:prstGeom prst="rect">
            <a:avLst/>
          </a:prstGeom>
        </p:spPr>
      </p:pic>
    </p:spTree>
    <p:extLst>
      <p:ext uri="{BB962C8B-B14F-4D97-AF65-F5344CB8AC3E}">
        <p14:creationId xmlns:p14="http://schemas.microsoft.com/office/powerpoint/2010/main" val="237562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4BE1D0-1D36-DBD5-D1D5-A74FCB970A56}"/>
              </a:ext>
            </a:extLst>
          </p:cNvPr>
          <p:cNvSpPr>
            <a:spLocks noGrp="1"/>
          </p:cNvSpPr>
          <p:nvPr>
            <p:ph idx="1"/>
          </p:nvPr>
        </p:nvSpPr>
        <p:spPr>
          <a:xfrm>
            <a:off x="577049" y="1050960"/>
            <a:ext cx="11290700" cy="5033061"/>
          </a:xfrm>
        </p:spPr>
        <p:txBody>
          <a:bodyPr>
            <a:normAutofit lnSpcReduction="10000"/>
          </a:bodyPr>
          <a:lstStyle/>
          <a:p>
            <a:pPr marL="0" marR="0" lvl="0" indent="0" algn="l" defTabSz="457200" rtl="0" eaLnBrk="1" fontAlgn="auto" latinLnBrk="0" hangingPunct="1">
              <a:lnSpc>
                <a:spcPct val="100000"/>
              </a:lnSpc>
              <a:spcBef>
                <a:spcPct val="20000"/>
              </a:spcBef>
              <a:spcAft>
                <a:spcPts val="0"/>
              </a:spcAft>
              <a:buClrTx/>
              <a:buSzTx/>
              <a:buNone/>
              <a:tabLst/>
              <a:defRPr/>
            </a:pPr>
            <a:r>
              <a:rPr lang="en-US" sz="2000" dirty="0">
                <a:solidFill>
                  <a:srgbClr val="000000"/>
                </a:solidFill>
                <a:latin typeface="Arial" panose="020B0604020202020204" pitchFamily="34" charset="0"/>
              </a:rPr>
              <a:t>VA does not recommend Veterans cancel or decline coverage in Medicare (or other health insurance programs including Medicaid) solely because they are enrolled in VA Health Care</a:t>
            </a:r>
          </a:p>
          <a:p>
            <a:pPr marL="0" marR="0" lvl="0" indent="0" algn="l" defTabSz="457200" rtl="0" eaLnBrk="1" fontAlgn="auto" latinLnBrk="0" hangingPunct="1">
              <a:lnSpc>
                <a:spcPct val="100000"/>
              </a:lnSpc>
              <a:spcBef>
                <a:spcPct val="20000"/>
              </a:spcBef>
              <a:spcAft>
                <a:spcPts val="0"/>
              </a:spcAft>
              <a:buClrTx/>
              <a:buSzTx/>
              <a:buNone/>
              <a:tabLst/>
              <a:defRPr/>
            </a:pPr>
            <a:endParaRPr lang="en-US" sz="2000" dirty="0">
              <a:solidFill>
                <a:srgbClr val="000000"/>
              </a:solidFill>
              <a:latin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srgbClr val="000000"/>
                </a:solidFill>
                <a:latin typeface="Arial" panose="020B0604020202020204" pitchFamily="34" charset="0"/>
                <a:hlinkClick r:id="rId3"/>
              </a:rPr>
              <a:t>Enrolling in both VA and Medicare</a:t>
            </a:r>
            <a:r>
              <a:rPr lang="en-US" sz="2000" dirty="0">
                <a:solidFill>
                  <a:srgbClr val="000000"/>
                </a:solidFill>
                <a:latin typeface="Arial" panose="020B0604020202020204" pitchFamily="34" charset="0"/>
              </a:rPr>
              <a:t> can provide Veterans flexibility</a:t>
            </a:r>
          </a:p>
          <a:p>
            <a:pPr lvl="1" defTabSz="457200">
              <a:lnSpc>
                <a:spcPct val="100000"/>
              </a:lnSpc>
              <a:spcBef>
                <a:spcPct val="20000"/>
              </a:spcBef>
              <a:buFont typeface="Arial" panose="020B0604020202020204" pitchFamily="34" charset="0"/>
              <a:buChar char="‒"/>
              <a:defRPr/>
            </a:pPr>
            <a:r>
              <a:rPr lang="en-US" sz="1800" dirty="0">
                <a:solidFill>
                  <a:srgbClr val="000000"/>
                </a:solidFill>
                <a:latin typeface="Arial" panose="020B0604020202020204" pitchFamily="34" charset="0"/>
              </a:rPr>
              <a:t>Veterans enrolled in both programs have access to community physicians (under Medicare Part A or B)</a:t>
            </a:r>
          </a:p>
          <a:p>
            <a:pPr lvl="1" defTabSz="457200">
              <a:lnSpc>
                <a:spcPct val="100000"/>
              </a:lnSpc>
              <a:spcBef>
                <a:spcPct val="20000"/>
              </a:spcBef>
              <a:buFont typeface="Arial" panose="020B0604020202020204" pitchFamily="34" charset="0"/>
              <a:buChar char="‒"/>
              <a:defRPr/>
            </a:pPr>
            <a:r>
              <a:rPr lang="en-US" sz="1800" dirty="0">
                <a:solidFill>
                  <a:srgbClr val="000000"/>
                </a:solidFill>
                <a:latin typeface="Arial" panose="020B0604020202020204" pitchFamily="34" charset="0"/>
              </a:rPr>
              <a:t>Can obtain prescription drugs not on the VA formulary if prescribed by community physicians and filled at their local retail pharmacies (under Medicare Part D)</a:t>
            </a:r>
          </a:p>
          <a:p>
            <a:pPr marL="457200" lvl="1" indent="0" defTabSz="457200">
              <a:lnSpc>
                <a:spcPct val="100000"/>
              </a:lnSpc>
              <a:spcBef>
                <a:spcPct val="20000"/>
              </a:spcBef>
              <a:buNone/>
              <a:defRPr/>
            </a:pPr>
            <a:endParaRPr lang="en-US" sz="1800" dirty="0">
              <a:solidFill>
                <a:srgbClr val="000000"/>
              </a:solidFill>
              <a:latin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Enrollment in VA Health Care </a:t>
            </a:r>
            <a:r>
              <a:rPr kumimoji="0" lang="en-US" sz="2000" b="0"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is not</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considered creditable coverage for Medicare Part B; Veterans with VA Health Care still need to pay a Medicare Part B premium for Medicare’s outpatient coverage</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Enrollment in VA Health Care </a:t>
            </a:r>
            <a:r>
              <a:rPr kumimoji="0" lang="en-US" sz="2000" b="0"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is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considered creditable coverage for Medicare Part D purposes</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srgbClr val="000000"/>
                </a:solidFill>
                <a:latin typeface="Arial" panose="020B0604020202020204" pitchFamily="34" charset="0"/>
              </a:rPr>
              <a:t>Only Veterans can enroll in VA Health Care; dependents and family members do not receive credible coverage under the Veteran’s enrollment</a:t>
            </a: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pPr/>
              <a:t>14</a:t>
            </a:fld>
            <a:endParaRPr lang="en-US" dirty="0"/>
          </a:p>
        </p:txBody>
      </p:sp>
      <p:sp>
        <p:nvSpPr>
          <p:cNvPr id="6" name="Text Placeholder 5">
            <a:extLst>
              <a:ext uri="{FF2B5EF4-FFF2-40B4-BE49-F238E27FC236}">
                <a16:creationId xmlns:a16="http://schemas.microsoft.com/office/drawing/2014/main" id="{6E325A63-579E-5F7D-D012-1B8F86267691}"/>
              </a:ext>
            </a:extLst>
          </p:cNvPr>
          <p:cNvSpPr>
            <a:spLocks noGrp="1"/>
          </p:cNvSpPr>
          <p:nvPr>
            <p:ph type="body" sz="quarter" idx="13"/>
          </p:nvPr>
        </p:nvSpPr>
        <p:spPr/>
        <p:txBody>
          <a:bodyPr/>
          <a:lstStyle/>
          <a:p>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10739"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 Health Care and Medicare</a:t>
            </a: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14</a:t>
            </a:fld>
            <a:endParaRPr lang="en-US" dirty="0">
              <a:solidFill>
                <a:prstClr val="white"/>
              </a:solidFill>
              <a:latin typeface="Calibri" panose="020F0502020204030204" pitchFamily="34" charset="0"/>
            </a:endParaRPr>
          </a:p>
        </p:txBody>
      </p:sp>
    </p:spTree>
    <p:extLst>
      <p:ext uri="{BB962C8B-B14F-4D97-AF65-F5344CB8AC3E}">
        <p14:creationId xmlns:p14="http://schemas.microsoft.com/office/powerpoint/2010/main" val="358917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4BE1D0-1D36-DBD5-D1D5-A74FCB970A56}"/>
              </a:ext>
            </a:extLst>
          </p:cNvPr>
          <p:cNvSpPr>
            <a:spLocks noGrp="1"/>
          </p:cNvSpPr>
          <p:nvPr>
            <p:ph idx="1"/>
          </p:nvPr>
        </p:nvSpPr>
        <p:spPr>
          <a:xfrm>
            <a:off x="838200" y="1069886"/>
            <a:ext cx="10515600" cy="5033061"/>
          </a:xfrm>
        </p:spPr>
        <p:txBody>
          <a:bodyPr>
            <a:normAutofit/>
          </a:bodyPr>
          <a:lstStyle/>
          <a:p>
            <a:pPr marL="0" marR="0" lvl="0" indent="0" algn="l" defTabSz="457200" rtl="0" eaLnBrk="1" fontAlgn="auto" latinLnBrk="0" hangingPunct="1">
              <a:lnSpc>
                <a:spcPct val="100000"/>
              </a:lnSpc>
              <a:spcBef>
                <a:spcPct val="20000"/>
              </a:spcBef>
              <a:spcAft>
                <a:spcPts val="0"/>
              </a:spcAft>
              <a:buClrTx/>
              <a:buSzTx/>
              <a:buNone/>
              <a:tabLst/>
              <a:defRPr/>
            </a:pPr>
            <a:r>
              <a:rPr lang="en-US" sz="2000" b="0" i="0" dirty="0">
                <a:solidFill>
                  <a:srgbClr val="2E2E2E"/>
                </a:solidFill>
                <a:effectLst/>
                <a:latin typeface="Arial" panose="020B0604020202020204" pitchFamily="34" charset="0"/>
              </a:rPr>
              <a:t>During a medical emergency, Veterans should immediately seek care at the nearest medical facility or call 911; </a:t>
            </a:r>
            <a:r>
              <a:rPr lang="en-US" sz="2000" b="0" i="0" dirty="0">
                <a:solidFill>
                  <a:srgbClr val="2E2E2E"/>
                </a:solidFill>
                <a:effectLst/>
                <a:latin typeface="Arial" panose="020B0604020202020204" pitchFamily="34" charset="0"/>
                <a:hlinkClick r:id="rId3"/>
              </a:rPr>
              <a:t>emergent and urgent care is available </a:t>
            </a:r>
            <a:endParaRPr lang="en-US" sz="2000" b="0" i="0" dirty="0">
              <a:solidFill>
                <a:srgbClr val="2E2E2E"/>
              </a:solidFill>
              <a:effectLst/>
              <a:latin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Variations exist in VA Emergency Department services, including:</a:t>
            </a:r>
          </a:p>
          <a:p>
            <a:pPr defTabSz="457200">
              <a:lnSpc>
                <a:spcPct val="100000"/>
              </a:lnSpc>
              <a:spcBef>
                <a:spcPct val="20000"/>
              </a:spcBef>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Social Work staffing and availability</a:t>
            </a:r>
          </a:p>
          <a:p>
            <a:pPr defTabSz="457200">
              <a:lnSpc>
                <a:spcPct val="100000"/>
              </a:lnSpc>
              <a:spcBef>
                <a:spcPct val="20000"/>
              </a:spcBef>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Response to crises including intimate partner violence, sexual assault and psychiatric emergencies</a:t>
            </a:r>
          </a:p>
          <a:p>
            <a:pPr defTabSz="457200">
              <a:lnSpc>
                <a:spcPct val="100000"/>
              </a:lnSpc>
              <a:spcBef>
                <a:spcPct val="20000"/>
              </a:spcBef>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Long term care and skilled nursing facility placement ability</a:t>
            </a:r>
          </a:p>
          <a:p>
            <a:pPr defTabSz="457200">
              <a:lnSpc>
                <a:spcPct val="100000"/>
              </a:lnSpc>
              <a:spcBef>
                <a:spcPct val="20000"/>
              </a:spcBef>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Transportation resources</a:t>
            </a:r>
          </a:p>
          <a:p>
            <a:pPr defTabSz="457200">
              <a:lnSpc>
                <a:spcPct val="100000"/>
              </a:lnSpc>
              <a:spcBef>
                <a:spcPct val="20000"/>
              </a:spcBef>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Capacity evaluations and cognitive issues</a:t>
            </a:r>
          </a:p>
          <a:p>
            <a:pPr defTabSz="457200">
              <a:lnSpc>
                <a:spcPct val="100000"/>
              </a:lnSpc>
              <a:spcBef>
                <a:spcPct val="20000"/>
              </a:spcBef>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Post-emergency department discharge follow up </a:t>
            </a:r>
          </a:p>
          <a:p>
            <a:pPr marL="0"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pPr/>
              <a:t>15</a:t>
            </a:fld>
            <a:endParaRPr lang="en-US" dirty="0"/>
          </a:p>
        </p:txBody>
      </p:sp>
      <p:sp>
        <p:nvSpPr>
          <p:cNvPr id="6" name="Text Placeholder 5">
            <a:extLst>
              <a:ext uri="{FF2B5EF4-FFF2-40B4-BE49-F238E27FC236}">
                <a16:creationId xmlns:a16="http://schemas.microsoft.com/office/drawing/2014/main" id="{6E325A63-579E-5F7D-D012-1B8F86267691}"/>
              </a:ext>
            </a:extLst>
          </p:cNvPr>
          <p:cNvSpPr>
            <a:spLocks noGrp="1"/>
          </p:cNvSpPr>
          <p:nvPr>
            <p:ph type="body" sz="quarter" idx="13"/>
          </p:nvPr>
        </p:nvSpPr>
        <p:spPr/>
        <p:txBody>
          <a:bodyPr/>
          <a:lstStyle/>
          <a:p>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0"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Emergent and Urgent Care</a:t>
            </a: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15</a:t>
            </a:fld>
            <a:endParaRPr lang="en-US" dirty="0">
              <a:solidFill>
                <a:prstClr val="white"/>
              </a:solidFill>
              <a:latin typeface="Calibri" panose="020F0502020204030204" pitchFamily="34" charset="0"/>
            </a:endParaRPr>
          </a:p>
        </p:txBody>
      </p:sp>
      <p:pic>
        <p:nvPicPr>
          <p:cNvPr id="5" name="Picture 4" descr="Smiling hospital staff">
            <a:extLst>
              <a:ext uri="{FF2B5EF4-FFF2-40B4-BE49-F238E27FC236}">
                <a16:creationId xmlns:a16="http://schemas.microsoft.com/office/drawing/2014/main" id="{FE899375-10EE-7089-79AB-3215D5C4E9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8813" y="3546999"/>
            <a:ext cx="3034987" cy="2252731"/>
          </a:xfrm>
          <a:prstGeom prst="rect">
            <a:avLst/>
          </a:prstGeom>
          <a:ln>
            <a:solidFill>
              <a:srgbClr val="000000"/>
            </a:solidFill>
          </a:ln>
        </p:spPr>
      </p:pic>
    </p:spTree>
    <p:extLst>
      <p:ext uri="{BB962C8B-B14F-4D97-AF65-F5344CB8AC3E}">
        <p14:creationId xmlns:p14="http://schemas.microsoft.com/office/powerpoint/2010/main" val="106906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4BE1D0-1D36-DBD5-D1D5-A74FCB970A56}"/>
              </a:ext>
            </a:extLst>
          </p:cNvPr>
          <p:cNvSpPr>
            <a:spLocks noGrp="1"/>
          </p:cNvSpPr>
          <p:nvPr>
            <p:ph idx="1"/>
          </p:nvPr>
        </p:nvSpPr>
        <p:spPr>
          <a:xfrm>
            <a:off x="838200" y="1069886"/>
            <a:ext cx="10515600" cy="4963629"/>
          </a:xfrm>
        </p:spPr>
        <p:txBody>
          <a:bodyPr>
            <a:normAutofit fontScale="92500" lnSpcReduction="20000"/>
          </a:body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Depending on size and complexity of VA facility:</a:t>
            </a:r>
          </a:p>
          <a:p>
            <a:pPr marL="0" marR="0" lvl="0" indent="0" algn="l" defTabSz="457200" rtl="0" eaLnBrk="1" fontAlgn="auto" latinLnBrk="0" hangingPunct="1">
              <a:lnSpc>
                <a:spcPct val="100000"/>
              </a:lnSpc>
              <a:spcBef>
                <a:spcPct val="20000"/>
              </a:spcBef>
              <a:spcAft>
                <a:spcPts val="0"/>
              </a:spcAft>
              <a:buClrTx/>
              <a:buSzTx/>
              <a:buNone/>
              <a:tabLst/>
              <a:defRPr/>
            </a:pPr>
            <a:endParaRPr lang="en-US" sz="2200" dirty="0">
              <a:solidFill>
                <a:srgbClr val="000000"/>
              </a:solidFill>
              <a:latin typeface="Arial" panose="020B0604020202020204" pitchFamily="34" charset="0"/>
            </a:endParaRPr>
          </a:p>
          <a:p>
            <a:pPr defTabSz="457200">
              <a:lnSpc>
                <a:spcPct val="100000"/>
              </a:lnSpc>
              <a:spcBef>
                <a:spcPct val="20000"/>
              </a:spcBef>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Some sites have inpatient acute care services that include:</a:t>
            </a:r>
          </a:p>
          <a:p>
            <a:pPr marL="742950" lvl="1" indent="-285750" defTabSz="457200">
              <a:lnSpc>
                <a:spcPct val="100000"/>
              </a:lnSpc>
              <a:spcBef>
                <a:spcPct val="20000"/>
              </a:spcBef>
              <a:buFont typeface="Arial"/>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Medical</a:t>
            </a:r>
          </a:p>
          <a:p>
            <a:pPr marL="742950" lvl="1" indent="-285750" defTabSz="457200">
              <a:lnSpc>
                <a:spcPct val="100000"/>
              </a:lnSpc>
              <a:spcBef>
                <a:spcPct val="20000"/>
              </a:spcBef>
              <a:buFont typeface="Arial"/>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Surgical</a:t>
            </a:r>
          </a:p>
          <a:p>
            <a:pPr marL="742950" lvl="1" indent="-285750" defTabSz="457200">
              <a:lnSpc>
                <a:spcPct val="100000"/>
              </a:lnSpc>
              <a:spcBef>
                <a:spcPct val="20000"/>
              </a:spcBef>
              <a:buFont typeface="Arial"/>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Mental Health</a:t>
            </a:r>
          </a:p>
          <a:p>
            <a:pPr marL="742950" lvl="1" indent="-285750" defTabSz="457200">
              <a:lnSpc>
                <a:spcPct val="100000"/>
              </a:lnSpc>
              <a:spcBef>
                <a:spcPct val="20000"/>
              </a:spcBef>
              <a:buFont typeface="Arial"/>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Dialysis</a:t>
            </a:r>
          </a:p>
          <a:p>
            <a:pPr marL="742950" lvl="1" indent="-285750" defTabSz="457200">
              <a:lnSpc>
                <a:spcPct val="100000"/>
              </a:lnSpc>
              <a:spcBef>
                <a:spcPct val="20000"/>
              </a:spcBef>
              <a:buFont typeface="Arial"/>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Acute Care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There are also specialized care units that include: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Intensive Care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Transplant Care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Spinal Cord Injuries/Disorders Centers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Traumatic Brain Injury Units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PolyTrauma Centers</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Some VA systems rely on coordination with community hospitals for services</a:t>
            </a:r>
          </a:p>
          <a:p>
            <a:pPr marL="0"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pPr/>
              <a:t>16</a:t>
            </a:fld>
            <a:endParaRPr lang="en-US" dirty="0"/>
          </a:p>
        </p:txBody>
      </p:sp>
      <p:sp>
        <p:nvSpPr>
          <p:cNvPr id="6" name="Text Placeholder 5">
            <a:extLst>
              <a:ext uri="{FF2B5EF4-FFF2-40B4-BE49-F238E27FC236}">
                <a16:creationId xmlns:a16="http://schemas.microsoft.com/office/drawing/2014/main" id="{6E325A63-579E-5F7D-D012-1B8F86267691}"/>
              </a:ext>
            </a:extLst>
          </p:cNvPr>
          <p:cNvSpPr>
            <a:spLocks noGrp="1"/>
          </p:cNvSpPr>
          <p:nvPr>
            <p:ph type="body" sz="quarter" idx="13"/>
          </p:nvPr>
        </p:nvSpPr>
        <p:spPr/>
        <p:txBody>
          <a:bodyPr/>
          <a:lstStyle/>
          <a:p>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10739"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Inpatient Care</a:t>
            </a: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16</a:t>
            </a:fld>
            <a:endParaRPr lang="en-US" dirty="0">
              <a:solidFill>
                <a:prstClr val="white"/>
              </a:solidFill>
              <a:latin typeface="Calibri" panose="020F0502020204030204" pitchFamily="34" charset="0"/>
            </a:endParaRPr>
          </a:p>
        </p:txBody>
      </p:sp>
      <p:pic>
        <p:nvPicPr>
          <p:cNvPr id="2" name="Picture 1" descr="A person in a blue shirt pushing a wheelchair">
            <a:extLst>
              <a:ext uri="{FF2B5EF4-FFF2-40B4-BE49-F238E27FC236}">
                <a16:creationId xmlns:a16="http://schemas.microsoft.com/office/drawing/2014/main" id="{576329DA-4497-3E67-590E-81658582D4EE}"/>
              </a:ext>
            </a:extLst>
          </p:cNvPr>
          <p:cNvPicPr>
            <a:picLocks noChangeAspect="1"/>
          </p:cNvPicPr>
          <p:nvPr/>
        </p:nvPicPr>
        <p:blipFill>
          <a:blip r:embed="rId5"/>
          <a:stretch>
            <a:fillRect/>
          </a:stretch>
        </p:blipFill>
        <p:spPr>
          <a:xfrm>
            <a:off x="9787162" y="1678115"/>
            <a:ext cx="1881054" cy="3291840"/>
          </a:xfrm>
          <a:prstGeom prst="rect">
            <a:avLst/>
          </a:prstGeom>
          <a:ln>
            <a:solidFill>
              <a:srgbClr val="000000"/>
            </a:solidFill>
          </a:ln>
        </p:spPr>
      </p:pic>
    </p:spTree>
    <p:extLst>
      <p:ext uri="{BB962C8B-B14F-4D97-AF65-F5344CB8AC3E}">
        <p14:creationId xmlns:p14="http://schemas.microsoft.com/office/powerpoint/2010/main" val="1945250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4BE1D0-1D36-DBD5-D1D5-A74FCB970A56}"/>
              </a:ext>
            </a:extLst>
          </p:cNvPr>
          <p:cNvSpPr>
            <a:spLocks noGrp="1"/>
          </p:cNvSpPr>
          <p:nvPr>
            <p:ph idx="1"/>
          </p:nvPr>
        </p:nvSpPr>
        <p:spPr>
          <a:xfrm>
            <a:off x="838200" y="1069886"/>
            <a:ext cx="10515600" cy="4963629"/>
          </a:xfrm>
        </p:spPr>
        <p:txBody>
          <a:bodyPr>
            <a:normAutofit/>
          </a:bodyPr>
          <a:lstStyle/>
          <a:p>
            <a:pPr marL="0" marR="0" lvl="0" indent="0" algn="l" defTabSz="457200" rtl="0" eaLnBrk="1" fontAlgn="auto" latinLnBrk="0" hangingPunct="1">
              <a:lnSpc>
                <a:spcPct val="100000"/>
              </a:lnSpc>
              <a:spcBef>
                <a:spcPct val="20000"/>
              </a:spcBef>
              <a:spcAft>
                <a:spcPts val="0"/>
              </a:spcAft>
              <a:buClr>
                <a:schemeClr val="tx1"/>
              </a:buClr>
              <a:buSzTx/>
              <a:buNone/>
              <a:tabLst/>
              <a:defRPr/>
            </a:pPr>
            <a:r>
              <a:rPr kumimoji="0" lang="en-US" sz="2000" i="0" u="none" strike="noStrike" kern="1200" cap="none" spc="0" normalizeH="0" baseline="0" noProof="0" dirty="0">
                <a:ln>
                  <a:noFill/>
                </a:ln>
                <a:solidFill>
                  <a:srgbClr val="0070C0"/>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Community Living Centers</a:t>
            </a:r>
            <a:r>
              <a:rPr kumimoji="0" lang="en-US" sz="200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rPr>
              <a:t>(CLC) are VA skilled nursing facilities, often referred to as nursing homes</a:t>
            </a:r>
          </a:p>
          <a:p>
            <a:pPr defTabSz="457200">
              <a:lnSpc>
                <a:spcPct val="100000"/>
              </a:lnSpc>
              <a:spcBef>
                <a:spcPct val="20000"/>
              </a:spcBef>
              <a:defRPr/>
            </a:pPr>
            <a:r>
              <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rPr>
              <a:t>Veterans receive help with activities of daily living (ADL) and 24-hour skilled nursing and medical care, including rehabilitative services and hospice/palliative care for end of life</a:t>
            </a:r>
          </a:p>
          <a:p>
            <a:pPr defTabSz="457200">
              <a:lnSpc>
                <a:spcPct val="100000"/>
              </a:lnSpc>
              <a:spcBef>
                <a:spcPct val="20000"/>
              </a:spcBef>
              <a:defRPr/>
            </a:pPr>
            <a:r>
              <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rPr>
              <a:t>Veterans may be admitted for short or long-term stays</a:t>
            </a:r>
          </a:p>
          <a:p>
            <a:pPr defTabSz="457200">
              <a:lnSpc>
                <a:spcPct val="100000"/>
              </a:lnSpc>
              <a:spcBef>
                <a:spcPct val="20000"/>
              </a:spcBef>
              <a:defRPr/>
            </a:pPr>
            <a:r>
              <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rPr>
              <a:t>There are over </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100 CLCs</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rPr>
              <a:t>across the country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2E2E2E"/>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None/>
              <a:tabLst/>
              <a:defRPr/>
            </a:pPr>
            <a:r>
              <a:rPr lang="en-US" sz="2000" dirty="0">
                <a:solidFill>
                  <a:srgbClr val="2E2E2E"/>
                </a:solidFill>
                <a:latin typeface="Arial" panose="020B0604020202020204" pitchFamily="34" charset="0"/>
                <a:hlinkClick r:id="rId5"/>
              </a:rPr>
              <a:t>Community Nursing Homes</a:t>
            </a:r>
            <a:r>
              <a:rPr lang="en-US" sz="2000" dirty="0">
                <a:solidFill>
                  <a:srgbClr val="2E2E2E"/>
                </a:solidFill>
                <a:latin typeface="Arial" panose="020B0604020202020204" pitchFamily="34" charset="0"/>
              </a:rPr>
              <a:t> are non-VA nursing homes that the VA contracts with in many parts of the country</a:t>
            </a:r>
          </a:p>
          <a:p>
            <a:pPr marL="0" marR="0" lvl="0" indent="0" algn="l" defTabSz="457200" rtl="0" eaLnBrk="1" fontAlgn="auto" latinLnBrk="0" hangingPunct="1">
              <a:lnSpc>
                <a:spcPct val="100000"/>
              </a:lnSpc>
              <a:spcBef>
                <a:spcPct val="20000"/>
              </a:spcBef>
              <a:spcAft>
                <a:spcPts val="0"/>
              </a:spcAft>
              <a:buClrTx/>
              <a:buSzTx/>
              <a:buNone/>
              <a:tabLst/>
              <a:defRPr/>
            </a:pPr>
            <a:endParaRPr lang="en-US" sz="2000" dirty="0">
              <a:solidFill>
                <a:srgbClr val="2E2E2E"/>
              </a:solidFill>
              <a:latin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None/>
              <a:tabLst/>
              <a:defRPr/>
            </a:pPr>
            <a:r>
              <a:rPr lang="en-US" sz="2000" dirty="0">
                <a:solidFill>
                  <a:srgbClr val="2E2E2E"/>
                </a:solidFill>
                <a:latin typeface="Arial" panose="020B0604020202020204" pitchFamily="34" charset="0"/>
                <a:hlinkClick r:id="rId6"/>
              </a:rPr>
              <a:t>State Veterans Homes</a:t>
            </a:r>
            <a:r>
              <a:rPr lang="en-US" sz="2000" dirty="0">
                <a:solidFill>
                  <a:srgbClr val="2E2E2E"/>
                </a:solidFill>
                <a:latin typeface="Arial" panose="020B0604020202020204" pitchFamily="34" charset="0"/>
              </a:rPr>
              <a:t> are state-owned and managed centers that provide full-time care for Veterans and sometimes non-Veteran spouses and Gold Star parents</a:t>
            </a:r>
          </a:p>
          <a:p>
            <a:pPr marL="0"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pPr/>
              <a:t>17</a:t>
            </a:fld>
            <a:endParaRPr lang="en-US" dirty="0"/>
          </a:p>
        </p:txBody>
      </p:sp>
      <p:sp>
        <p:nvSpPr>
          <p:cNvPr id="6" name="Text Placeholder 5">
            <a:extLst>
              <a:ext uri="{FF2B5EF4-FFF2-40B4-BE49-F238E27FC236}">
                <a16:creationId xmlns:a16="http://schemas.microsoft.com/office/drawing/2014/main" id="{6E325A63-579E-5F7D-D012-1B8F86267691}"/>
              </a:ext>
            </a:extLst>
          </p:cNvPr>
          <p:cNvSpPr>
            <a:spLocks noGrp="1"/>
          </p:cNvSpPr>
          <p:nvPr>
            <p:ph type="body" sz="quarter" idx="13"/>
          </p:nvPr>
        </p:nvSpPr>
        <p:spPr/>
        <p:txBody>
          <a:bodyPr/>
          <a:lstStyle/>
          <a:p>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0"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Nursing Home Care</a:t>
            </a: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17</a:t>
            </a:fld>
            <a:endParaRPr lang="en-US" dirty="0">
              <a:solidFill>
                <a:prstClr val="white"/>
              </a:solidFill>
              <a:latin typeface="Calibri" panose="020F0502020204030204" pitchFamily="34" charset="0"/>
            </a:endParaRPr>
          </a:p>
        </p:txBody>
      </p:sp>
    </p:spTree>
    <p:extLst>
      <p:ext uri="{BB962C8B-B14F-4D97-AF65-F5344CB8AC3E}">
        <p14:creationId xmlns:p14="http://schemas.microsoft.com/office/powerpoint/2010/main" val="91041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4BE1D0-1D36-DBD5-D1D5-A74FCB970A56}"/>
              </a:ext>
            </a:extLst>
          </p:cNvPr>
          <p:cNvSpPr>
            <a:spLocks noGrp="1"/>
          </p:cNvSpPr>
          <p:nvPr>
            <p:ph idx="1"/>
          </p:nvPr>
        </p:nvSpPr>
        <p:spPr>
          <a:xfrm>
            <a:off x="461010" y="997120"/>
            <a:ext cx="5634990" cy="4351338"/>
          </a:xfrm>
        </p:spPr>
        <p:txBody>
          <a:bodyPr>
            <a:normAutofit lnSpcReduction="10000"/>
          </a:body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Patient Aligned Care Team (PACT)</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000" dirty="0">
              <a:solidFill>
                <a:srgbClr val="000000"/>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Veterans are assigned to a PACT team that uses a team-based approach to care, with an emphasis on prevention and health promotion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members oversee transitions in care to specialists, other levels of care, community care and arrange for community resources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Every Veteran enrolled in PACT is assigned a Social Worker</a:t>
            </a:r>
          </a:p>
          <a:p>
            <a:pPr marL="0"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pPr/>
              <a:t>18</a:t>
            </a:fld>
            <a:endParaRPr lang="en-US" dirty="0"/>
          </a:p>
        </p:txBody>
      </p:sp>
      <p:sp>
        <p:nvSpPr>
          <p:cNvPr id="6" name="Text Placeholder 5">
            <a:extLst>
              <a:ext uri="{FF2B5EF4-FFF2-40B4-BE49-F238E27FC236}">
                <a16:creationId xmlns:a16="http://schemas.microsoft.com/office/drawing/2014/main" id="{6E325A63-579E-5F7D-D012-1B8F86267691}"/>
              </a:ext>
            </a:extLst>
          </p:cNvPr>
          <p:cNvSpPr>
            <a:spLocks noGrp="1"/>
          </p:cNvSpPr>
          <p:nvPr>
            <p:ph type="body" sz="quarter" idx="13"/>
          </p:nvPr>
        </p:nvSpPr>
        <p:spPr/>
        <p:txBody>
          <a:bodyPr/>
          <a:lstStyle/>
          <a:p>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0"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Outpatient Care</a:t>
            </a: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18</a:t>
            </a:fld>
            <a:endParaRPr lang="en-US" dirty="0">
              <a:solidFill>
                <a:prstClr val="white"/>
              </a:solidFill>
              <a:latin typeface="Calibri" panose="020F0502020204030204" pitchFamily="34" charset="0"/>
            </a:endParaRPr>
          </a:p>
        </p:txBody>
      </p:sp>
      <p:pic>
        <p:nvPicPr>
          <p:cNvPr id="5" name="Picture 4" descr="Partnership, access, coordinated care, and team-based care">
            <a:extLst>
              <a:ext uri="{FF2B5EF4-FFF2-40B4-BE49-F238E27FC236}">
                <a16:creationId xmlns:a16="http://schemas.microsoft.com/office/drawing/2014/main" id="{D3C5F5F5-3D17-D66D-4D63-0B95BE49FD75}"/>
              </a:ext>
            </a:extLst>
          </p:cNvPr>
          <p:cNvPicPr>
            <a:picLocks noChangeAspect="1"/>
          </p:cNvPicPr>
          <p:nvPr/>
        </p:nvPicPr>
        <p:blipFill>
          <a:blip r:embed="rId6"/>
          <a:stretch>
            <a:fillRect/>
          </a:stretch>
        </p:blipFill>
        <p:spPr>
          <a:xfrm>
            <a:off x="6463665" y="2555195"/>
            <a:ext cx="5267325" cy="1762125"/>
          </a:xfrm>
          <a:prstGeom prst="rect">
            <a:avLst/>
          </a:prstGeom>
        </p:spPr>
      </p:pic>
    </p:spTree>
    <p:extLst>
      <p:ext uri="{BB962C8B-B14F-4D97-AF65-F5344CB8AC3E}">
        <p14:creationId xmlns:p14="http://schemas.microsoft.com/office/powerpoint/2010/main" val="1621033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19</a:t>
            </a:fld>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0"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Guiding</a:t>
            </a: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Principles of Social Work Practice</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19</a:t>
            </a:fld>
            <a:endParaRPr lang="en-US" dirty="0">
              <a:solidFill>
                <a:prstClr val="white"/>
              </a:solidFill>
              <a:latin typeface="Calibri" panose="020F0502020204030204" pitchFamily="34" charset="0"/>
            </a:endParaRPr>
          </a:p>
        </p:txBody>
      </p:sp>
      <p:pic>
        <p:nvPicPr>
          <p:cNvPr id="5" name="Content Placeholder 4">
            <a:extLst>
              <a:ext uri="{FF2B5EF4-FFF2-40B4-BE49-F238E27FC236}">
                <a16:creationId xmlns:a16="http://schemas.microsoft.com/office/drawing/2014/main" id="{77410FCD-3E35-6050-9D41-C1EF7EF566EB}"/>
              </a:ext>
              <a:ext uri="{C183D7F6-B498-43B3-948B-1728B52AA6E4}">
                <adec:decorative xmlns:adec="http://schemas.microsoft.com/office/drawing/2017/decorative" val="1"/>
              </a:ext>
            </a:extLst>
          </p:cNvPr>
          <p:cNvPicPr>
            <a:picLocks noGrp="1" noChangeAspect="1"/>
          </p:cNvPicPr>
          <p:nvPr>
            <p:ph idx="1"/>
          </p:nvPr>
        </p:nvPicPr>
        <p:blipFill>
          <a:blip r:embed="rId5"/>
          <a:stretch>
            <a:fillRect/>
          </a:stretch>
        </p:blipFill>
        <p:spPr>
          <a:xfrm>
            <a:off x="1171179" y="1204035"/>
            <a:ext cx="2414225" cy="2194750"/>
          </a:xfrm>
          <a:prstGeom prst="rect">
            <a:avLst/>
          </a:prstGeom>
        </p:spPr>
      </p:pic>
      <p:pic>
        <p:nvPicPr>
          <p:cNvPr id="6" name="Picture 5">
            <a:extLst>
              <a:ext uri="{FF2B5EF4-FFF2-40B4-BE49-F238E27FC236}">
                <a16:creationId xmlns:a16="http://schemas.microsoft.com/office/drawing/2014/main" id="{B457AD26-0736-2897-ACC0-AF555DD4B9F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834647" y="1368587"/>
            <a:ext cx="1670449" cy="1920406"/>
          </a:xfrm>
          <a:prstGeom prst="rect">
            <a:avLst/>
          </a:prstGeom>
        </p:spPr>
      </p:pic>
      <p:pic>
        <p:nvPicPr>
          <p:cNvPr id="7" name="Picture 6">
            <a:extLst>
              <a:ext uri="{FF2B5EF4-FFF2-40B4-BE49-F238E27FC236}">
                <a16:creationId xmlns:a16="http://schemas.microsoft.com/office/drawing/2014/main" id="{304CFDE2-1045-AD73-AA38-B6B6482FF53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352377" y="1479708"/>
            <a:ext cx="2188654" cy="1633870"/>
          </a:xfrm>
          <a:prstGeom prst="rect">
            <a:avLst/>
          </a:prstGeom>
        </p:spPr>
      </p:pic>
      <p:pic>
        <p:nvPicPr>
          <p:cNvPr id="8" name="Picture 7" descr="Holistic View of Individual&#10;A key value of Social Work&#10;promotes a holistic view of the individual and their functioning within the systems they live, work, and play in.">
            <a:extLst>
              <a:ext uri="{FF2B5EF4-FFF2-40B4-BE49-F238E27FC236}">
                <a16:creationId xmlns:a16="http://schemas.microsoft.com/office/drawing/2014/main" id="{1121F739-3160-59B8-283B-7CA2308F4090}"/>
              </a:ext>
            </a:extLst>
          </p:cNvPr>
          <p:cNvPicPr>
            <a:picLocks noChangeAspect="1"/>
          </p:cNvPicPr>
          <p:nvPr/>
        </p:nvPicPr>
        <p:blipFill>
          <a:blip r:embed="rId8"/>
          <a:stretch>
            <a:fillRect/>
          </a:stretch>
        </p:blipFill>
        <p:spPr>
          <a:xfrm>
            <a:off x="964915" y="3705887"/>
            <a:ext cx="2676376" cy="2127688"/>
          </a:xfrm>
          <a:prstGeom prst="rect">
            <a:avLst/>
          </a:prstGeom>
        </p:spPr>
      </p:pic>
      <p:pic>
        <p:nvPicPr>
          <p:cNvPr id="9" name="Picture 8" descr="Bio-Psycho-Social&#10;Perspective&#10;Social Work professional practice utilizes a bio-psycho-social perspective and assists Veterans, their families, and caregivers in resolving psychosocial and emotional barriers while building on strengths and abilities.">
            <a:extLst>
              <a:ext uri="{FF2B5EF4-FFF2-40B4-BE49-F238E27FC236}">
                <a16:creationId xmlns:a16="http://schemas.microsoft.com/office/drawing/2014/main" id="{CE0D0E18-5160-A5CE-F7A3-B20170A5AA84}"/>
              </a:ext>
            </a:extLst>
          </p:cNvPr>
          <p:cNvPicPr>
            <a:picLocks noChangeAspect="1"/>
          </p:cNvPicPr>
          <p:nvPr/>
        </p:nvPicPr>
        <p:blipFill>
          <a:blip r:embed="rId9"/>
          <a:stretch>
            <a:fillRect/>
          </a:stretch>
        </p:blipFill>
        <p:spPr>
          <a:xfrm>
            <a:off x="4477629" y="3626384"/>
            <a:ext cx="2712955" cy="2627604"/>
          </a:xfrm>
          <a:prstGeom prst="rect">
            <a:avLst/>
          </a:prstGeom>
        </p:spPr>
      </p:pic>
      <p:pic>
        <p:nvPicPr>
          <p:cNvPr id="10" name="Picture 9" descr="Individual&#10;Preferences&#10;Social Workers respect individual preferences, needs, and values in a shared&#10;decision- making approach. We believe all people have a right to self-determine their path to optimal wellness/recovery.">
            <a:extLst>
              <a:ext uri="{FF2B5EF4-FFF2-40B4-BE49-F238E27FC236}">
                <a16:creationId xmlns:a16="http://schemas.microsoft.com/office/drawing/2014/main" id="{3B9417F0-5452-351E-C904-2B9997791DDD}"/>
              </a:ext>
            </a:extLst>
          </p:cNvPr>
          <p:cNvPicPr>
            <a:picLocks noChangeAspect="1"/>
          </p:cNvPicPr>
          <p:nvPr/>
        </p:nvPicPr>
        <p:blipFill>
          <a:blip r:embed="rId10"/>
          <a:stretch>
            <a:fillRect/>
          </a:stretch>
        </p:blipFill>
        <p:spPr>
          <a:xfrm>
            <a:off x="8118920" y="3589255"/>
            <a:ext cx="2749534" cy="2213040"/>
          </a:xfrm>
          <a:prstGeom prst="rect">
            <a:avLst/>
          </a:prstGeom>
        </p:spPr>
      </p:pic>
    </p:spTree>
    <p:extLst>
      <p:ext uri="{BB962C8B-B14F-4D97-AF65-F5344CB8AC3E}">
        <p14:creationId xmlns:p14="http://schemas.microsoft.com/office/powerpoint/2010/main" val="402058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2</a:t>
            </a:fld>
            <a:endParaRPr lang="en-US" dirty="0"/>
          </a:p>
        </p:txBody>
      </p:sp>
      <p:sp>
        <p:nvSpPr>
          <p:cNvPr id="12" name="Rectang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p:nvPr/>
        </p:nvSpPr>
        <p:spPr>
          <a:xfrm>
            <a:off x="-1" y="0"/>
            <a:ext cx="11668217"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fr-FR" sz="2800" dirty="0">
                <a:solidFill>
                  <a:prstClr val="white"/>
                </a:solidFill>
                <a:latin typeface="Arial" panose="020B0604020202020204" pitchFamily="34" charset="0"/>
                <a:ea typeface="+mj-ea"/>
                <a:cs typeface="Arial" panose="020B0604020202020204" pitchFamily="34" charset="0"/>
              </a:rPr>
              <a:t>Today’s Presenters</a:t>
            </a:r>
            <a:endParaRPr lang="en-US" sz="2800" dirty="0">
              <a:solidFill>
                <a:prstClr val="white"/>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2</a:t>
            </a:fld>
            <a:endParaRPr lang="en-US" dirty="0">
              <a:solidFill>
                <a:prstClr val="white"/>
              </a:solidFill>
              <a:latin typeface="Calibri" panose="020F0502020204030204" pitchFamily="34" charset="0"/>
            </a:endParaRPr>
          </a:p>
        </p:txBody>
      </p:sp>
      <p:pic>
        <p:nvPicPr>
          <p:cNvPr id="2" name="Content Placeholder 1" descr="A person smiling in front of a flag&#10;&#10;Description automatically generated with medium confidence">
            <a:extLst>
              <a:ext uri="{FF2B5EF4-FFF2-40B4-BE49-F238E27FC236}">
                <a16:creationId xmlns:a16="http://schemas.microsoft.com/office/drawing/2014/main" id="{1A1ABC6D-5211-4B10-346E-E5B9988216D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725502" y="1264605"/>
            <a:ext cx="2048256" cy="2560320"/>
          </a:xfrm>
          <a:prstGeom prst="rect">
            <a:avLst/>
          </a:prstGeom>
          <a:ln>
            <a:solidFill>
              <a:schemeClr val="tx1"/>
            </a:solidFill>
          </a:ln>
        </p:spPr>
      </p:pic>
      <p:sp>
        <p:nvSpPr>
          <p:cNvPr id="5" name="TextBox 4">
            <a:extLst>
              <a:ext uri="{FF2B5EF4-FFF2-40B4-BE49-F238E27FC236}">
                <a16:creationId xmlns:a16="http://schemas.microsoft.com/office/drawing/2014/main" id="{0F3FEC88-9E3C-3355-2E4F-9C3D029F1EB7}"/>
              </a:ext>
            </a:extLst>
          </p:cNvPr>
          <p:cNvSpPr txBox="1"/>
          <p:nvPr/>
        </p:nvSpPr>
        <p:spPr>
          <a:xfrm>
            <a:off x="8218971" y="4123427"/>
            <a:ext cx="3061317" cy="830997"/>
          </a:xfrm>
          <a:prstGeom prst="rect">
            <a:avLst/>
          </a:prstGeom>
          <a:noFill/>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Jaime Halaszynski, LCSW</a:t>
            </a:r>
            <a:br>
              <a:rPr lang="en-US" sz="1600" b="1"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ea typeface="ヒラギノ角ゴ Pro W3" pitchFamily="1" charset="-128"/>
                <a:cs typeface="Arial" panose="020B0604020202020204" pitchFamily="34" charset="0"/>
              </a:rPr>
              <a:t>Facility Based Project Assistant</a:t>
            </a:r>
          </a:p>
          <a:p>
            <a:pPr algn="ctr">
              <a:defRPr/>
            </a:pPr>
            <a:r>
              <a:rPr lang="en-US" sz="1600" dirty="0">
                <a:solidFill>
                  <a:srgbClr val="000000"/>
                </a:solidFill>
                <a:latin typeface="Arial" panose="020B0604020202020204" pitchFamily="34" charset="0"/>
                <a:ea typeface="ヒラギノ角ゴ Pro W3" pitchFamily="1" charset="-128"/>
                <a:cs typeface="Arial" panose="020B0604020202020204" pitchFamily="34" charset="0"/>
              </a:rPr>
              <a:t>National Social Work Program</a:t>
            </a:r>
            <a:endParaRPr lang="en-US" sz="1600" dirty="0">
              <a:solidFill>
                <a:srgbClr val="000000"/>
              </a:solidFill>
              <a:latin typeface="Arial" panose="020B0604020202020204" pitchFamily="34" charset="0"/>
              <a:cs typeface="Arial" panose="020B0604020202020204" pitchFamily="34" charset="0"/>
            </a:endParaRPr>
          </a:p>
        </p:txBody>
      </p:sp>
      <p:pic>
        <p:nvPicPr>
          <p:cNvPr id="6" name="Picture 5" descr="A person smiling in front of a flag&#10;&#10;Description automatically generated with medium confidence">
            <a:extLst>
              <a:ext uri="{FF2B5EF4-FFF2-40B4-BE49-F238E27FC236}">
                <a16:creationId xmlns:a16="http://schemas.microsoft.com/office/drawing/2014/main" id="{B6A05361-D5EF-0D50-ED54-228AEAF4D4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476" b="16729"/>
          <a:stretch/>
        </p:blipFill>
        <p:spPr>
          <a:xfrm>
            <a:off x="1290353" y="1264605"/>
            <a:ext cx="2048256" cy="2560320"/>
          </a:xfrm>
          <a:prstGeom prst="rect">
            <a:avLst/>
          </a:prstGeom>
          <a:ln w="12700">
            <a:solidFill>
              <a:schemeClr val="tx1"/>
            </a:solidFill>
          </a:ln>
        </p:spPr>
      </p:pic>
      <p:sp>
        <p:nvSpPr>
          <p:cNvPr id="7" name="TextBox 6">
            <a:extLst>
              <a:ext uri="{FF2B5EF4-FFF2-40B4-BE49-F238E27FC236}">
                <a16:creationId xmlns:a16="http://schemas.microsoft.com/office/drawing/2014/main" id="{19CEF3E4-C80F-B0ED-A84B-15BE0ACFF543}"/>
              </a:ext>
            </a:extLst>
          </p:cNvPr>
          <p:cNvSpPr txBox="1"/>
          <p:nvPr/>
        </p:nvSpPr>
        <p:spPr>
          <a:xfrm flipH="1">
            <a:off x="838200" y="4118536"/>
            <a:ext cx="2952565" cy="830997"/>
          </a:xfrm>
          <a:prstGeom prst="rect">
            <a:avLst/>
          </a:prstGeom>
          <a:noFill/>
        </p:spPr>
        <p:txBody>
          <a:bodyPr wrap="square" rtlCol="0">
            <a:spAutoFit/>
          </a:bodyPr>
          <a:lstStyle/>
          <a:p>
            <a:pPr algn="ctr" defTabSz="685800" fontAlgn="base">
              <a:spcBef>
                <a:spcPct val="0"/>
              </a:spcBef>
              <a:spcAft>
                <a:spcPct val="0"/>
              </a:spcAft>
              <a:defRPr/>
            </a:pPr>
            <a:r>
              <a:rPr lang="en-US" sz="1600" b="1" dirty="0">
                <a:solidFill>
                  <a:srgbClr val="000000"/>
                </a:solidFill>
                <a:latin typeface="Arial" panose="020B0604020202020204" pitchFamily="34" charset="0"/>
                <a:ea typeface="ヒラギノ角ゴ Pro W3" pitchFamily="1" charset="-128"/>
                <a:cs typeface="Arial" panose="020B0604020202020204" pitchFamily="34" charset="0"/>
              </a:rPr>
              <a:t>Alita Harmon, LCSW </a:t>
            </a:r>
            <a:endParaRPr lang="en-US" sz="1600" dirty="0">
              <a:solidFill>
                <a:srgbClr val="000000"/>
              </a:solidFill>
              <a:latin typeface="Arial" panose="020B0604020202020204" pitchFamily="34" charset="0"/>
              <a:cs typeface="Arial" panose="020B0604020202020204" pitchFamily="34" charset="0"/>
            </a:endParaRPr>
          </a:p>
          <a:p>
            <a:pPr algn="ctr" defTabSz="685800" fontAlgn="base">
              <a:spcBef>
                <a:spcPct val="0"/>
              </a:spcBef>
              <a:spcAft>
                <a:spcPct val="0"/>
              </a:spcAft>
              <a:defRPr/>
            </a:pPr>
            <a:r>
              <a:rPr lang="en-US" sz="1600" dirty="0">
                <a:solidFill>
                  <a:srgbClr val="000000"/>
                </a:solidFill>
                <a:latin typeface="Arial" panose="020B0604020202020204" pitchFamily="34" charset="0"/>
                <a:cs typeface="Arial" panose="020B0604020202020204" pitchFamily="34" charset="0"/>
              </a:rPr>
              <a:t>National Program Coordinator</a:t>
            </a:r>
          </a:p>
          <a:p>
            <a:pPr algn="ctr" defTabSz="685800" fontAlgn="base">
              <a:spcBef>
                <a:spcPct val="0"/>
              </a:spcBef>
              <a:spcAft>
                <a:spcPct val="0"/>
              </a:spcAft>
              <a:defRPr/>
            </a:pPr>
            <a:r>
              <a:rPr lang="en-US" sz="1600" dirty="0">
                <a:solidFill>
                  <a:srgbClr val="000000"/>
                </a:solidFill>
                <a:latin typeface="Arial" panose="020B0604020202020204" pitchFamily="34" charset="0"/>
                <a:ea typeface="ヒラギノ角ゴ Pro W3" pitchFamily="1" charset="-128"/>
                <a:cs typeface="Arial" panose="020B0604020202020204" pitchFamily="34" charset="0"/>
              </a:rPr>
              <a:t>National Social Work Program</a:t>
            </a:r>
          </a:p>
        </p:txBody>
      </p:sp>
      <p:sp>
        <p:nvSpPr>
          <p:cNvPr id="11" name="TextBox 10">
            <a:extLst>
              <a:ext uri="{FF2B5EF4-FFF2-40B4-BE49-F238E27FC236}">
                <a16:creationId xmlns:a16="http://schemas.microsoft.com/office/drawing/2014/main" id="{0FF89AD9-CA8E-624B-F538-98F4503D2068}"/>
              </a:ext>
            </a:extLst>
          </p:cNvPr>
          <p:cNvSpPr txBox="1"/>
          <p:nvPr/>
        </p:nvSpPr>
        <p:spPr>
          <a:xfrm>
            <a:off x="4436741" y="4117652"/>
            <a:ext cx="3061317" cy="830997"/>
          </a:xfrm>
          <a:prstGeom prst="rect">
            <a:avLst/>
          </a:prstGeom>
          <a:noFill/>
        </p:spPr>
        <p:txBody>
          <a:bodyPr wrap="square" rtlCol="0">
            <a:spAutoFit/>
          </a:bodyPr>
          <a:lstStyle/>
          <a:p>
            <a:pPr algn="r">
              <a:defRPr/>
            </a:pPr>
            <a:r>
              <a:rPr lang="en-US" sz="1600" b="1" dirty="0">
                <a:solidFill>
                  <a:srgbClr val="000000"/>
                </a:solidFill>
                <a:latin typeface="Arial" panose="020B0604020202020204" pitchFamily="34" charset="0"/>
                <a:cs typeface="Arial" panose="020B0604020202020204" pitchFamily="34" charset="0"/>
              </a:rPr>
              <a:t>Andrea M. Berkheimer, LCSW</a:t>
            </a:r>
            <a:br>
              <a:rPr lang="en-US" sz="1600" b="1"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ea typeface="ヒラギノ角ゴ Pro W3" pitchFamily="1" charset="-128"/>
                <a:cs typeface="Arial" panose="020B0604020202020204" pitchFamily="34" charset="0"/>
              </a:rPr>
              <a:t>Facility Based Project Assistant</a:t>
            </a:r>
          </a:p>
          <a:p>
            <a:pPr algn="r">
              <a:defRPr/>
            </a:pPr>
            <a:r>
              <a:rPr lang="en-US" sz="1600" dirty="0">
                <a:solidFill>
                  <a:srgbClr val="000000"/>
                </a:solidFill>
                <a:latin typeface="Arial" panose="020B0604020202020204" pitchFamily="34" charset="0"/>
                <a:ea typeface="ヒラギノ角ゴ Pro W3" pitchFamily="1" charset="-128"/>
                <a:cs typeface="Arial" panose="020B0604020202020204" pitchFamily="34" charset="0"/>
              </a:rPr>
              <a:t>National Social Work Program</a:t>
            </a:r>
            <a:endParaRPr lang="en-US" sz="1600" dirty="0">
              <a:solidFill>
                <a:srgbClr val="000000"/>
              </a:solidFill>
              <a:latin typeface="Arial" panose="020B0604020202020204" pitchFamily="34" charset="0"/>
              <a:cs typeface="Arial" panose="020B0604020202020204" pitchFamily="34" charset="0"/>
            </a:endParaRPr>
          </a:p>
        </p:txBody>
      </p:sp>
      <p:pic>
        <p:nvPicPr>
          <p:cNvPr id="4" name="Picture 3" descr="A person smiling in front of flags&#10;&#10;Description automatically generated with medium confidence">
            <a:extLst>
              <a:ext uri="{FF2B5EF4-FFF2-40B4-BE49-F238E27FC236}">
                <a16:creationId xmlns:a16="http://schemas.microsoft.com/office/drawing/2014/main" id="{0AE56508-F3BC-5118-724E-B76B547B1973}"/>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943273" y="1264605"/>
            <a:ext cx="2048255" cy="2560320"/>
          </a:xfrm>
          <a:prstGeom prst="rect">
            <a:avLst/>
          </a:prstGeom>
          <a:ln w="19050">
            <a:solidFill>
              <a:schemeClr val="tx1"/>
            </a:solidFill>
          </a:ln>
        </p:spPr>
      </p:pic>
    </p:spTree>
    <p:extLst>
      <p:ext uri="{BB962C8B-B14F-4D97-AF65-F5344CB8AC3E}">
        <p14:creationId xmlns:p14="http://schemas.microsoft.com/office/powerpoint/2010/main" val="2105163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20</a:t>
            </a:fld>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0"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Social Drivers of Health (SDOH)</a:t>
            </a:r>
          </a:p>
        </p:txBody>
      </p:sp>
      <p:sp>
        <p:nvSpPr>
          <p:cNvPr id="13" name="Title 1" descr="&quot;The social drivers/determinants of health are the non-medical factors that influence health outcomes. They are the conditions in which people are born, grow, work, live and age and the wider set of forces and systems shaping the conditions of daily life.&quot;&#10;- World Health Organization (2022)">
            <a:extLst>
              <a:ext uri="{FF2B5EF4-FFF2-40B4-BE49-F238E27FC236}">
                <a16:creationId xmlns:a16="http://schemas.microsoft.com/office/drawing/2014/main" id="{B361C820-C4A9-4073-966C-0464EC1FBF32}"/>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20</a:t>
            </a:fld>
            <a:endParaRPr lang="en-US" dirty="0">
              <a:solidFill>
                <a:prstClr val="white"/>
              </a:solidFill>
              <a:latin typeface="Calibri" panose="020F0502020204030204" pitchFamily="34" charset="0"/>
            </a:endParaRPr>
          </a:p>
        </p:txBody>
      </p:sp>
      <p:pic>
        <p:nvPicPr>
          <p:cNvPr id="4" name="Picture 3" descr="&quot;The social drivers/determinants of health are the non-medical factors that influence health outcomes. They are the conditions in which people are born, grow, work, live and age and the wider set of forces and systems shaping the conditions of daily life.&quot;&#10;- World Health Organization (2022)">
            <a:extLst>
              <a:ext uri="{FF2B5EF4-FFF2-40B4-BE49-F238E27FC236}">
                <a16:creationId xmlns:a16="http://schemas.microsoft.com/office/drawing/2014/main" id="{CA220CCD-7F1D-ADA7-590D-E716226C1461}"/>
              </a:ext>
            </a:extLst>
          </p:cNvPr>
          <p:cNvPicPr>
            <a:picLocks noChangeAspect="1"/>
          </p:cNvPicPr>
          <p:nvPr/>
        </p:nvPicPr>
        <p:blipFill>
          <a:blip r:embed="rId5"/>
          <a:stretch>
            <a:fillRect/>
          </a:stretch>
        </p:blipFill>
        <p:spPr>
          <a:xfrm>
            <a:off x="1529700" y="1700634"/>
            <a:ext cx="9132600" cy="3456732"/>
          </a:xfrm>
          <a:prstGeom prst="rect">
            <a:avLst/>
          </a:prstGeom>
        </p:spPr>
      </p:pic>
      <p:sp>
        <p:nvSpPr>
          <p:cNvPr id="6" name="Rectangle 7">
            <a:extLst>
              <a:ext uri="{FF2B5EF4-FFF2-40B4-BE49-F238E27FC236}">
                <a16:creationId xmlns:a16="http://schemas.microsoft.com/office/drawing/2014/main" id="{E9518697-5D66-1C3D-3FFE-5B396B32B4CA}"/>
              </a:ext>
            </a:extLst>
          </p:cNvPr>
          <p:cNvSpPr>
            <a:spLocks noChangeArrowheads="1"/>
          </p:cNvSpPr>
          <p:nvPr/>
        </p:nvSpPr>
        <p:spPr bwMode="auto">
          <a:xfrm>
            <a:off x="1758951" y="2400300"/>
            <a:ext cx="86915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b="1" dirty="0">
                <a:latin typeface="Courier New" panose="02070309020205020404" pitchFamily="49" charset="0"/>
                <a:cs typeface="Courier New" panose="02070309020205020404" pitchFamily="49" charset="0"/>
              </a:rPr>
              <a:t>“The social drivers/determinants of health are the non-medical factors that influence health outcomes. They are the conditions in which people are born, grow, work, live and age and the wider set of forces and systems shaping the conditions of daily life.”</a:t>
            </a:r>
          </a:p>
        </p:txBody>
      </p:sp>
      <p:sp>
        <p:nvSpPr>
          <p:cNvPr id="8" name="Rectangle 9">
            <a:extLst>
              <a:ext uri="{FF2B5EF4-FFF2-40B4-BE49-F238E27FC236}">
                <a16:creationId xmlns:a16="http://schemas.microsoft.com/office/drawing/2014/main" id="{6FEC9853-C396-1763-DAC2-9958212D2435}"/>
              </a:ext>
            </a:extLst>
          </p:cNvPr>
          <p:cNvSpPr>
            <a:spLocks noChangeArrowheads="1"/>
          </p:cNvSpPr>
          <p:nvPr/>
        </p:nvSpPr>
        <p:spPr bwMode="auto">
          <a:xfrm>
            <a:off x="4572001" y="4410076"/>
            <a:ext cx="58626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b="1" dirty="0">
                <a:latin typeface="Courier New" panose="02070309020205020404" pitchFamily="49" charset="0"/>
                <a:cs typeface="Courier New" panose="02070309020205020404" pitchFamily="49" charset="0"/>
              </a:rPr>
              <a:t>- World Health Organization(2022)</a:t>
            </a:r>
          </a:p>
        </p:txBody>
      </p:sp>
    </p:spTree>
    <p:extLst>
      <p:ext uri="{BB962C8B-B14F-4D97-AF65-F5344CB8AC3E}">
        <p14:creationId xmlns:p14="http://schemas.microsoft.com/office/powerpoint/2010/main" val="331019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21</a:t>
            </a:fld>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1668217"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Veteran Population is Aging</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descr="Map show percent of Veteran Population 65 yrs and older by state">
            <a:extLst>
              <a:ext uri="{FF2B5EF4-FFF2-40B4-BE49-F238E27FC236}">
                <a16:creationId xmlns:a16="http://schemas.microsoft.com/office/drawing/2014/main" id="{B361C820-C4A9-4073-966C-0464EC1FBF32}"/>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21</a:t>
            </a:fld>
            <a:endParaRPr lang="en-US" dirty="0">
              <a:solidFill>
                <a:prstClr val="white"/>
              </a:solidFill>
              <a:latin typeface="Calibri" panose="020F0502020204030204" pitchFamily="34" charset="0"/>
            </a:endParaRPr>
          </a:p>
        </p:txBody>
      </p:sp>
      <p:pic>
        <p:nvPicPr>
          <p:cNvPr id="5" name="Picture 4" descr="Percent of Veteran Population 65yrs and older by state: Fiscal Year 2019">
            <a:extLst>
              <a:ext uri="{FF2B5EF4-FFF2-40B4-BE49-F238E27FC236}">
                <a16:creationId xmlns:a16="http://schemas.microsoft.com/office/drawing/2014/main" id="{F80E6AFE-C660-9D29-CF03-3716C8C9DA43}"/>
              </a:ext>
            </a:extLst>
          </p:cNvPr>
          <p:cNvPicPr>
            <a:picLocks noChangeAspect="1"/>
          </p:cNvPicPr>
          <p:nvPr/>
        </p:nvPicPr>
        <p:blipFill>
          <a:blip r:embed="rId5"/>
          <a:stretch>
            <a:fillRect/>
          </a:stretch>
        </p:blipFill>
        <p:spPr>
          <a:xfrm>
            <a:off x="2756106" y="912051"/>
            <a:ext cx="6609004" cy="5029200"/>
          </a:xfrm>
          <a:prstGeom prst="rect">
            <a:avLst/>
          </a:prstGeom>
          <a:ln>
            <a:solidFill>
              <a:schemeClr val="tx1"/>
            </a:solidFill>
          </a:ln>
        </p:spPr>
      </p:pic>
      <p:sp>
        <p:nvSpPr>
          <p:cNvPr id="7" name="TextBox 6">
            <a:extLst>
              <a:ext uri="{FF2B5EF4-FFF2-40B4-BE49-F238E27FC236}">
                <a16:creationId xmlns:a16="http://schemas.microsoft.com/office/drawing/2014/main" id="{4E413C57-13B2-7BC5-6343-33EE075224BC}"/>
              </a:ext>
            </a:extLst>
          </p:cNvPr>
          <p:cNvSpPr txBox="1"/>
          <p:nvPr/>
        </p:nvSpPr>
        <p:spPr>
          <a:xfrm>
            <a:off x="9764369" y="5140518"/>
            <a:ext cx="2139016" cy="738664"/>
          </a:xfrm>
          <a:prstGeom prst="rect">
            <a:avLst/>
          </a:prstGeom>
          <a:noFill/>
        </p:spPr>
        <p:txBody>
          <a:bodyPr wrap="square" rtlCol="0">
            <a:spAutoFit/>
          </a:bodyPr>
          <a:lstStyle/>
          <a:p>
            <a:r>
              <a:rPr lang="en-US" sz="14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National Center for Veterans Analysis and Statistics</a:t>
            </a:r>
            <a:endParaRPr lang="en-US"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543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22</a:t>
            </a:fld>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1"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Veterans Have High Prevalence of Risk Factors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descr="Smart art depicting Veteran risk factors substance abuse, social isolation, mental health problems, functional impairment, elder abuse, financial hardship, &amp; cognitive impairment. ">
            <a:extLst>
              <a:ext uri="{FF2B5EF4-FFF2-40B4-BE49-F238E27FC236}">
                <a16:creationId xmlns:a16="http://schemas.microsoft.com/office/drawing/2014/main" id="{B361C820-C4A9-4073-966C-0464EC1FBF32}"/>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22</a:t>
            </a:fld>
            <a:endParaRPr lang="en-US" dirty="0">
              <a:solidFill>
                <a:prstClr val="white"/>
              </a:solidFill>
              <a:latin typeface="Calibri" panose="020F0502020204030204" pitchFamily="34" charset="0"/>
            </a:endParaRPr>
          </a:p>
        </p:txBody>
      </p:sp>
      <p:pic>
        <p:nvPicPr>
          <p:cNvPr id="2" name="Content Placeholder 1" descr="Smart art depicting risk factors of veterans">
            <a:extLst>
              <a:ext uri="{FF2B5EF4-FFF2-40B4-BE49-F238E27FC236}">
                <a16:creationId xmlns:a16="http://schemas.microsoft.com/office/drawing/2014/main" id="{D1495C3B-1DBD-F5F6-010E-D45B40F32FC8}"/>
              </a:ext>
            </a:extLst>
          </p:cNvPr>
          <p:cNvPicPr>
            <a:picLocks noGrp="1" noChangeAspect="1"/>
          </p:cNvPicPr>
          <p:nvPr>
            <p:ph idx="1"/>
          </p:nvPr>
        </p:nvPicPr>
        <p:blipFill>
          <a:blip r:embed="rId5"/>
          <a:stretch>
            <a:fillRect/>
          </a:stretch>
        </p:blipFill>
        <p:spPr>
          <a:xfrm>
            <a:off x="3338736" y="1069975"/>
            <a:ext cx="5514528" cy="4351338"/>
          </a:xfrm>
          <a:prstGeom prst="rect">
            <a:avLst/>
          </a:prstGeom>
        </p:spPr>
      </p:pic>
      <p:sp>
        <p:nvSpPr>
          <p:cNvPr id="5" name="TextBox 4">
            <a:extLst>
              <a:ext uri="{FF2B5EF4-FFF2-40B4-BE49-F238E27FC236}">
                <a16:creationId xmlns:a16="http://schemas.microsoft.com/office/drawing/2014/main" id="{6D92BAAD-F0B6-E348-AA55-6038E81E1932}"/>
              </a:ext>
            </a:extLst>
          </p:cNvPr>
          <p:cNvSpPr txBox="1"/>
          <p:nvPr/>
        </p:nvSpPr>
        <p:spPr>
          <a:xfrm>
            <a:off x="8146508" y="5605891"/>
            <a:ext cx="3740319" cy="307777"/>
          </a:xfrm>
          <a:prstGeom prst="rect">
            <a:avLst/>
          </a:prstGeom>
          <a:noFill/>
        </p:spPr>
        <p:txBody>
          <a:bodyPr wrap="none" rtlCol="0">
            <a:spAutoFit/>
          </a:bodyPr>
          <a:lstStyle/>
          <a:p>
            <a:r>
              <a:rPr lang="en-US" sz="14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Makaroun LK, Taylor L, Rosen T. JAGS 2018</a:t>
            </a:r>
            <a:endParaRPr lang="en-US"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29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23</a:t>
            </a:fld>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0"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Social Workers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23</a:t>
            </a:fld>
            <a:endParaRPr lang="en-US" dirty="0">
              <a:solidFill>
                <a:prstClr val="white"/>
              </a:solidFill>
              <a:latin typeface="Calibri" panose="020F0502020204030204" pitchFamily="34" charset="0"/>
            </a:endParaRPr>
          </a:p>
        </p:txBody>
      </p:sp>
      <p:sp>
        <p:nvSpPr>
          <p:cNvPr id="4" name="Content Placeholder 3">
            <a:extLst>
              <a:ext uri="{FF2B5EF4-FFF2-40B4-BE49-F238E27FC236}">
                <a16:creationId xmlns:a16="http://schemas.microsoft.com/office/drawing/2014/main" id="{9268C26C-57E7-A6DB-8553-388ACEFA2E87}"/>
              </a:ext>
            </a:extLst>
          </p:cNvPr>
          <p:cNvSpPr>
            <a:spLocks noGrp="1"/>
          </p:cNvSpPr>
          <p:nvPr>
            <p:ph idx="1"/>
          </p:nvPr>
        </p:nvSpPr>
        <p:spPr/>
        <p:txBody>
          <a:body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Critical Roles</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Educate and refer Veterans to VA and community resources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Coordinate multiple appointments, facilitate access to care and support discharge planning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Evaluate psychological status, including elder mistreatment and neglect, suicidal and homicidal safety, intimate partner violence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Assist in psychosocial aspects of pain relief, coping and chronic disease self-management </a:t>
            </a:r>
          </a:p>
          <a:p>
            <a:endParaRPr lang="en-US" dirty="0"/>
          </a:p>
        </p:txBody>
      </p:sp>
      <p:pic>
        <p:nvPicPr>
          <p:cNvPr id="5" name="Picture 1" descr="social work month logo: The Time is Right for Social Work">
            <a:extLst>
              <a:ext uri="{FF2B5EF4-FFF2-40B4-BE49-F238E27FC236}">
                <a16:creationId xmlns:a16="http://schemas.microsoft.com/office/drawing/2014/main" id="{E3C4DFED-7219-0382-35CB-F63BDC1DEB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4239" y="4536881"/>
            <a:ext cx="196849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34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24</a:t>
            </a:fld>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0"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Critical </a:t>
            </a:r>
            <a:r>
              <a:rPr kumimoji="0" lang="fr-FR" sz="28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Roles</a:t>
            </a: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of Social Workers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24</a:t>
            </a:fld>
            <a:endParaRPr lang="en-US" dirty="0">
              <a:solidFill>
                <a:prstClr val="white"/>
              </a:solidFill>
              <a:latin typeface="Calibri" panose="020F0502020204030204" pitchFamily="34" charset="0"/>
            </a:endParaRPr>
          </a:p>
        </p:txBody>
      </p:sp>
      <p:sp>
        <p:nvSpPr>
          <p:cNvPr id="4" name="Content Placeholder 3">
            <a:extLst>
              <a:ext uri="{FF2B5EF4-FFF2-40B4-BE49-F238E27FC236}">
                <a16:creationId xmlns:a16="http://schemas.microsoft.com/office/drawing/2014/main" id="{9268C26C-57E7-A6DB-8553-388ACEFA2E87}"/>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0"/>
              </a:spcAft>
              <a:buClrTx/>
              <a:buSzTx/>
              <a:buNone/>
              <a:tabLst/>
              <a:defRPr/>
            </a:pPr>
            <a:r>
              <a:rPr lang="en-US" sz="2000" dirty="0">
                <a:solidFill>
                  <a:srgbClr val="000000"/>
                </a:solidFill>
                <a:latin typeface="Arial" panose="020B0604020202020204" pitchFamily="34" charset="0"/>
                <a:cs typeface="Arial" panose="020B0604020202020204" pitchFamily="34" charset="0"/>
              </a:rPr>
              <a:t>Outreach and Assessment</a:t>
            </a:r>
          </a:p>
          <a:p>
            <a:pPr marL="0" marR="0" lvl="0" indent="0" algn="l" defTabSz="457200" rtl="0" eaLnBrk="1" fontAlgn="auto" latinLnBrk="0" hangingPunct="1">
              <a:lnSpc>
                <a:spcPct val="100000"/>
              </a:lnSpc>
              <a:spcBef>
                <a:spcPts val="0"/>
              </a:spcBef>
              <a:spcAft>
                <a:spcPts val="0"/>
              </a:spcAft>
              <a:buClrTx/>
              <a:buSzTx/>
              <a:buNone/>
              <a:tabLst/>
              <a:defRPr/>
            </a:pPr>
            <a:endParaRPr lang="en-US" sz="2000" dirty="0">
              <a:solidFill>
                <a:srgbClr val="000000"/>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Reach out proactively to Veterans with high risk factors </a:t>
            </a:r>
          </a:p>
          <a:p>
            <a:pPr marL="7429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800" dirty="0">
                <a:solidFill>
                  <a:srgbClr val="000000"/>
                </a:solidFill>
                <a:latin typeface="Arial" panose="020B0604020202020204" pitchFamily="34" charset="0"/>
                <a:cs typeface="Arial" panose="020B0604020202020204" pitchFamily="34" charset="0"/>
              </a:rPr>
              <a:t>O</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ver age 65; have chronic illness and multiple medical conditions; live alone; have recent life events such as job loss or death of a loved one; have substance use disorder or a mental health disorder</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comprehensive assessment, treatment planning and intervention for social drivers of health impacting the Veteran</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Assess impact on Veteran’s ability and desire to engage in treatment recommendations by the interprofessional team </a:t>
            </a:r>
          </a:p>
          <a:p>
            <a:endParaRPr lang="en-US" dirty="0"/>
          </a:p>
        </p:txBody>
      </p:sp>
      <p:pic>
        <p:nvPicPr>
          <p:cNvPr id="5" name="Picture 1">
            <a:extLst>
              <a:ext uri="{FF2B5EF4-FFF2-40B4-BE49-F238E27FC236}">
                <a16:creationId xmlns:a16="http://schemas.microsoft.com/office/drawing/2014/main" id="{E3C4DFED-7219-0382-35CB-F63BDC1DEBE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4239" y="4536881"/>
            <a:ext cx="196849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899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25</a:t>
            </a:fld>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1668217"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Critical </a:t>
            </a:r>
            <a:r>
              <a:rPr kumimoji="0" lang="fr-FR" sz="28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Role</a:t>
            </a: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of Social Workers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25</a:t>
            </a:fld>
            <a:endParaRPr lang="en-US" dirty="0">
              <a:solidFill>
                <a:prstClr val="white"/>
              </a:solidFill>
              <a:latin typeface="Calibri" panose="020F0502020204030204" pitchFamily="34" charset="0"/>
            </a:endParaRPr>
          </a:p>
        </p:txBody>
      </p:sp>
      <p:sp>
        <p:nvSpPr>
          <p:cNvPr id="4" name="Content Placeholder 3">
            <a:extLst>
              <a:ext uri="{FF2B5EF4-FFF2-40B4-BE49-F238E27FC236}">
                <a16:creationId xmlns:a16="http://schemas.microsoft.com/office/drawing/2014/main" id="{9268C26C-57E7-A6DB-8553-388ACEFA2E87}"/>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1200"/>
              </a:spcAft>
              <a:buClrTx/>
              <a:buSz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Assist Veterans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indent="-342900" defTabSz="457200">
              <a:lnSpc>
                <a:spcPct val="100000"/>
              </a:lnSpc>
              <a:spcBef>
                <a:spcPts val="0"/>
              </a:spcBef>
              <a:spcAft>
                <a:spcPts val="1200"/>
              </a:spcAft>
              <a:buFont typeface="Arial"/>
              <a:buChar char="•"/>
              <a:defRPr/>
            </a:pPr>
            <a:r>
              <a:rPr lang="en-US" sz="2000" dirty="0">
                <a:solidFill>
                  <a:srgbClr val="000000"/>
                </a:solidFill>
                <a:latin typeface="Arial" panose="020B0604020202020204" pitchFamily="34" charset="0"/>
                <a:cs typeface="Arial" panose="020B0604020202020204" pitchFamily="34" charset="0"/>
              </a:rPr>
              <a:t>In understanding caregiver stressors and provide caregiver specific referrals</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12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Facilitate and participate in goals of care conversations and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advance care planning</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through completion of Advance Directives and living wills</a:t>
            </a:r>
          </a:p>
          <a:p>
            <a:pPr marL="342900" marR="0" lvl="0" indent="-342900" algn="l" defTabSz="457200" rtl="0" eaLnBrk="1" fontAlgn="auto" latinLnBrk="0" hangingPunct="1">
              <a:lnSpc>
                <a:spcPct val="100000"/>
              </a:lnSpc>
              <a:spcBef>
                <a:spcPts val="0"/>
              </a:spcBef>
              <a:spcAft>
                <a:spcPts val="12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supportive counseling, conduct groups and other evidence-based practices</a:t>
            </a:r>
          </a:p>
          <a:p>
            <a:pPr marL="342900" marR="0" lvl="0" indent="-342900" algn="l" defTabSz="457200" rtl="0" eaLnBrk="1" fontAlgn="auto" latinLnBrk="0" hangingPunct="1">
              <a:lnSpc>
                <a:spcPct val="100000"/>
              </a:lnSpc>
              <a:spcBef>
                <a:spcPts val="0"/>
              </a:spcBef>
              <a:spcAft>
                <a:spcPts val="12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Incorporate inclusive care principles to promote collaborative, patient-centered decision making </a:t>
            </a:r>
          </a:p>
          <a:p>
            <a:endParaRPr lang="en-US" dirty="0"/>
          </a:p>
        </p:txBody>
      </p:sp>
      <p:pic>
        <p:nvPicPr>
          <p:cNvPr id="5" name="Picture 1">
            <a:extLst>
              <a:ext uri="{FF2B5EF4-FFF2-40B4-BE49-F238E27FC236}">
                <a16:creationId xmlns:a16="http://schemas.microsoft.com/office/drawing/2014/main" id="{E3C4DFED-7219-0382-35CB-F63BDC1DEBE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4239" y="4536881"/>
            <a:ext cx="196849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187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26</a:t>
            </a:fld>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1668217"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VHA Directive on Abuse and </a:t>
            </a:r>
            <a:r>
              <a:rPr kumimoji="0" lang="fr-FR" sz="28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Neglect</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26</a:t>
            </a:fld>
            <a:endParaRPr lang="en-US" dirty="0">
              <a:solidFill>
                <a:prstClr val="white"/>
              </a:solidFill>
              <a:latin typeface="Calibri" panose="020F0502020204030204" pitchFamily="34" charset="0"/>
            </a:endParaRPr>
          </a:p>
        </p:txBody>
      </p:sp>
      <p:sp>
        <p:nvSpPr>
          <p:cNvPr id="4" name="Content Placeholder 3">
            <a:extLst>
              <a:ext uri="{FF2B5EF4-FFF2-40B4-BE49-F238E27FC236}">
                <a16:creationId xmlns:a16="http://schemas.microsoft.com/office/drawing/2014/main" id="{9268C26C-57E7-A6DB-8553-388ACEFA2E87}"/>
              </a:ext>
            </a:extLst>
          </p:cNvPr>
          <p:cNvSpPr>
            <a:spLocks noGrp="1"/>
          </p:cNvSpPr>
          <p:nvPr>
            <p:ph idx="1"/>
          </p:nvPr>
        </p:nvSpPr>
        <p:spPr>
          <a:xfrm>
            <a:off x="482618" y="889224"/>
            <a:ext cx="11582400" cy="4567011"/>
          </a:xfrm>
        </p:spPr>
        <p:txBody>
          <a:bodyPr>
            <a:normAutofit fontScale="92500" lnSpcReduction="10000"/>
          </a:bodyPr>
          <a:lstStyle/>
          <a:p>
            <a:pPr marL="0" marR="0" lvl="0" indent="0" algn="l" defTabSz="457200" rtl="0" eaLnBrk="1" fontAlgn="auto" latinLnBrk="0" hangingPunct="1">
              <a:lnSpc>
                <a:spcPct val="100000"/>
              </a:lnSpc>
              <a:spcBef>
                <a:spcPts val="0"/>
              </a:spcBef>
              <a:spcAft>
                <a:spcPts val="600"/>
              </a:spcAft>
              <a:buClrTx/>
              <a:buSz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VHA Directive 1199(2) Reporting Cases of Abuse and Neglect</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establishes policy for the reporting of abuse and neglect cases as stipulated by state statue for all VA medical facilities</a:t>
            </a:r>
          </a:p>
          <a:p>
            <a:pPr marL="342900" marR="0" lvl="0" indent="-342900" algn="l" defTabSz="457200" rtl="0" eaLnBrk="1" fontAlgn="auto" latinLnBrk="0" hangingPunct="1">
              <a:lnSpc>
                <a:spcPct val="100000"/>
              </a:lnSpc>
              <a:spcBef>
                <a:spcPts val="600"/>
              </a:spcBef>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 professionals are required to adhere to federal and state laws that govern the reporting of suspected cases of abuse and neglect</a:t>
            </a:r>
          </a:p>
          <a:p>
            <a:pPr marL="342900" marR="0" lvl="0" indent="-342900" algn="l" defTabSz="457200" rtl="0" eaLnBrk="1" fontAlgn="auto" latinLnBrk="0" hangingPunct="1">
              <a:lnSpc>
                <a:spcPct val="100000"/>
              </a:lnSpc>
              <a:spcBef>
                <a:spcPts val="1200"/>
              </a:spcBef>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Must promptly document in the electronic health record all pertinent information, including:</a:t>
            </a:r>
          </a:p>
          <a:p>
            <a:pPr marL="742950" marR="0" lvl="1" indent="-285750" algn="l" defTabSz="457200" rtl="0" eaLnBrk="1" fontAlgn="auto" latinLnBrk="0" hangingPunct="1">
              <a:lnSpc>
                <a:spcPct val="100000"/>
              </a:lnSpc>
              <a:spcBef>
                <a:spcPts val="600"/>
              </a:spcBef>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Required report was filed timely with the appropriate agency, include copy of report</a:t>
            </a:r>
          </a:p>
          <a:p>
            <a:pPr marL="742950" marR="0" lvl="1" indent="-285750" algn="l" defTabSz="457200" rtl="0" eaLnBrk="1" fontAlgn="auto" latinLnBrk="0" hangingPunct="1">
              <a:lnSpc>
                <a:spcPct val="100000"/>
              </a:lnSpc>
              <a:spcBef>
                <a:spcPts val="600"/>
              </a:spcBef>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Examination and treatment for conditions caused by abuse or neglect were offered to Veterans</a:t>
            </a:r>
          </a:p>
          <a:p>
            <a:pPr marL="342900" marR="0" lvl="0" indent="-342900" algn="l" defTabSz="457200" rtl="0" eaLnBrk="1" fontAlgn="auto" latinLnBrk="0" hangingPunct="1">
              <a:lnSpc>
                <a:spcPct val="100000"/>
              </a:lnSpc>
              <a:spcBef>
                <a:spcPts val="1200"/>
              </a:spcBef>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Ensure that a referral is made to VA Social Work for each report</a:t>
            </a:r>
          </a:p>
          <a:p>
            <a:pPr marL="342900" marR="0" lvl="0" indent="-342900" algn="l" defTabSz="457200" rtl="0" eaLnBrk="1" fontAlgn="auto" latinLnBrk="0" hangingPunct="1">
              <a:lnSpc>
                <a:spcPct val="100000"/>
              </a:lnSpc>
              <a:spcBef>
                <a:spcPts val="1200"/>
              </a:spcBef>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Social Workers are responsible for initiating a thorough assessment and identifying psychosocial risk factors requiring intervention</a:t>
            </a:r>
          </a:p>
          <a:p>
            <a:pPr marL="342900" marR="0" lvl="0" indent="-342900" algn="l" defTabSz="457200" rtl="0" eaLnBrk="1" fontAlgn="auto" latinLnBrk="0" hangingPunct="1">
              <a:lnSpc>
                <a:spcPct val="100000"/>
              </a:lnSpc>
              <a:spcBef>
                <a:spcPts val="1200"/>
              </a:spcBef>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Social Workers have a duty to:</a:t>
            </a:r>
          </a:p>
          <a:p>
            <a:pPr marL="742950" marR="0" lvl="1" indent="-285750" algn="l" defTabSz="457200" rtl="0" eaLnBrk="1" fontAlgn="auto" latinLnBrk="0" hangingPunct="1">
              <a:lnSpc>
                <a:spcPct val="100000"/>
              </a:lnSpc>
              <a:spcBef>
                <a:spcPts val="600"/>
              </a:spcBef>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Facilitate referrals for clinical assessment, treatment and care </a:t>
            </a:r>
          </a:p>
          <a:p>
            <a:pPr marL="742950" marR="0" lvl="1" indent="-285750" algn="l" defTabSz="457200" rtl="0" eaLnBrk="1" fontAlgn="auto" latinLnBrk="0" hangingPunct="1">
              <a:lnSpc>
                <a:spcPct val="100000"/>
              </a:lnSpc>
              <a:spcBef>
                <a:spcPts val="600"/>
              </a:spcBef>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Maintain a list of VA and community resources that provide or arrange for evaluation and care</a:t>
            </a:r>
          </a:p>
          <a:p>
            <a:pPr marL="742950" marR="0" lvl="1" indent="-285750" algn="l" defTabSz="457200" rtl="0" eaLnBrk="1" fontAlgn="auto" latinLnBrk="0" hangingPunct="1">
              <a:lnSpc>
                <a:spcPct val="100000"/>
              </a:lnSpc>
              <a:spcBef>
                <a:spcPts val="1200"/>
              </a:spcBef>
              <a:buClrTx/>
              <a:buSzTx/>
              <a:buFont typeface="Arial"/>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en-US" dirty="0"/>
          </a:p>
        </p:txBody>
      </p:sp>
    </p:spTree>
    <p:extLst>
      <p:ext uri="{BB962C8B-B14F-4D97-AF65-F5344CB8AC3E}">
        <p14:creationId xmlns:p14="http://schemas.microsoft.com/office/powerpoint/2010/main" val="166391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27</a:t>
            </a:fld>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1668217"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Guardianship</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27</a:t>
            </a:fld>
            <a:endParaRPr lang="en-US" dirty="0">
              <a:solidFill>
                <a:prstClr val="white"/>
              </a:solidFill>
              <a:latin typeface="Calibri" panose="020F0502020204030204" pitchFamily="34" charset="0"/>
            </a:endParaRPr>
          </a:p>
        </p:txBody>
      </p:sp>
      <p:sp>
        <p:nvSpPr>
          <p:cNvPr id="4" name="Content Placeholder 3">
            <a:extLst>
              <a:ext uri="{FF2B5EF4-FFF2-40B4-BE49-F238E27FC236}">
                <a16:creationId xmlns:a16="http://schemas.microsoft.com/office/drawing/2014/main" id="{9268C26C-57E7-A6DB-8553-388ACEFA2E87}"/>
              </a:ext>
            </a:extLst>
          </p:cNvPr>
          <p:cNvSpPr>
            <a:spLocks noGrp="1"/>
          </p:cNvSpPr>
          <p:nvPr>
            <p:ph idx="1"/>
          </p:nvPr>
        </p:nvSpPr>
        <p:spPr/>
        <p:txBody>
          <a:bodyPr>
            <a:normAutofit/>
          </a:bodyPr>
          <a:lstStyle/>
          <a:p>
            <a:pPr marL="0" indent="0">
              <a:buNone/>
            </a:pPr>
            <a:r>
              <a:rPr lang="en-US" sz="2000" dirty="0">
                <a:latin typeface="Arial" panose="020B0604020202020204" pitchFamily="34" charset="0"/>
                <a:cs typeface="Arial" panose="020B0604020202020204" pitchFamily="34" charset="0"/>
              </a:rPr>
              <a:t>Veterans who await court appointment of a legal guardian are arguably the most vulnerable cohort of Veterans served by VHA and include those who are cognitively impaired, lack decision-making ability, have no Durable Power of Attorney for Health Care and do not have family or community resources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VA facilities experience significant delays in discharging Veterans in need of a legal guardian to the appropriate level of care </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Guardianship remains under the purview of state law and practices, procedures and rule of law vary widely from state to state</a:t>
            </a:r>
          </a:p>
          <a:p>
            <a:endParaRPr lang="en-US" sz="2000"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F6E3C64B-6B53-29C2-3993-5DE578EEEEB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567310" y="4291322"/>
            <a:ext cx="2219136" cy="1670449"/>
          </a:xfrm>
          <a:prstGeom prst="rect">
            <a:avLst/>
          </a:prstGeom>
        </p:spPr>
      </p:pic>
    </p:spTree>
    <p:extLst>
      <p:ext uri="{BB962C8B-B14F-4D97-AF65-F5344CB8AC3E}">
        <p14:creationId xmlns:p14="http://schemas.microsoft.com/office/powerpoint/2010/main" val="891677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28</a:t>
            </a:fld>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1668217"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Questions?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28</a:t>
            </a:fld>
            <a:endParaRPr lang="en-US" dirty="0">
              <a:solidFill>
                <a:prstClr val="white"/>
              </a:solidFill>
              <a:latin typeface="Calibri" panose="020F0502020204030204" pitchFamily="34" charset="0"/>
            </a:endParaRPr>
          </a:p>
        </p:txBody>
      </p:sp>
      <p:sp>
        <p:nvSpPr>
          <p:cNvPr id="4" name="Content Placeholder 3">
            <a:extLst>
              <a:ext uri="{FF2B5EF4-FFF2-40B4-BE49-F238E27FC236}">
                <a16:creationId xmlns:a16="http://schemas.microsoft.com/office/drawing/2014/main" id="{9268C26C-57E7-A6DB-8553-388ACEFA2E87}"/>
              </a:ext>
            </a:extLst>
          </p:cNvPr>
          <p:cNvSpPr>
            <a:spLocks noGrp="1"/>
          </p:cNvSpPr>
          <p:nvPr>
            <p:ph idx="1"/>
          </p:nvPr>
        </p:nvSpPr>
        <p:spPr>
          <a:xfrm>
            <a:off x="351185" y="1207047"/>
            <a:ext cx="11668217" cy="2499167"/>
          </a:xfrm>
        </p:spPr>
        <p:txBody>
          <a:body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questions about the content of this presentation, please reach out to the National Social Work Program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5"/>
              </a:rPr>
              <a:t>VHASWVACOPACTStaff@va.gov</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000" dirty="0">
              <a:solidFill>
                <a:srgbClr val="000000"/>
              </a:solidFill>
              <a:latin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None/>
              <a:tabLst/>
              <a:defRPr/>
            </a:pPr>
            <a:r>
              <a:rPr lang="en-US" sz="2000" dirty="0">
                <a:solidFill>
                  <a:srgbClr val="000000"/>
                </a:solidFill>
                <a:latin typeface="Arial" panose="020B0604020202020204" pitchFamily="34" charset="0"/>
              </a:rPr>
              <a:t>For assistance connecting a Veteran to care, p</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lease reach out to your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6"/>
              </a:rPr>
              <a:t>local VA Medical Center</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ask to speak to the Social Work Chief or Executive</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200" b="0" i="0" u="none" strike="noStrike" kern="1200" cap="none" spc="0" normalizeH="0" baseline="0" noProof="0" dirty="0">
              <a:ln>
                <a:noFill/>
              </a:ln>
              <a:solidFill>
                <a:srgbClr val="003F72">
                  <a:lumMod val="60000"/>
                  <a:lumOff val="40000"/>
                </a:srgbClr>
              </a:solidFill>
              <a:effectLst/>
              <a:highlight>
                <a:srgbClr val="FFFF00"/>
              </a:highlight>
              <a:uLnTx/>
              <a:uFillTx/>
              <a:latin typeface="Arial" panose="020B0604020202020204" pitchFamily="34" charset="0"/>
              <a:ea typeface="+mn-ea"/>
              <a:cs typeface="+mn-cs"/>
            </a:endParaRPr>
          </a:p>
          <a:p>
            <a:pPr marL="0" indent="0">
              <a:buNone/>
            </a:pPr>
            <a:endParaRPr lang="en-US" dirty="0"/>
          </a:p>
        </p:txBody>
      </p:sp>
      <p:pic>
        <p:nvPicPr>
          <p:cNvPr id="5" name="Picture 4" descr="dvaseal">
            <a:extLst>
              <a:ext uri="{FF2B5EF4-FFF2-40B4-BE49-F238E27FC236}">
                <a16:creationId xmlns:a16="http://schemas.microsoft.com/office/drawing/2014/main" id="{5EACE6DC-B87D-2932-8E64-0D7C37E85427}"/>
              </a:ext>
            </a:extLst>
          </p:cNvPr>
          <p:cNvPicPr>
            <a:picLocks noChangeAspect="1" noChangeArrowheads="1"/>
          </p:cNvPicPr>
          <p:nvPr/>
        </p:nvPicPr>
        <p:blipFill>
          <a:blip r:embed="rId7"/>
          <a:srcRect/>
          <a:stretch>
            <a:fillRect/>
          </a:stretch>
        </p:blipFill>
        <p:spPr bwMode="auto">
          <a:xfrm>
            <a:off x="4998720" y="3604983"/>
            <a:ext cx="2194560" cy="2194560"/>
          </a:xfrm>
          <a:prstGeom prst="rect">
            <a:avLst/>
          </a:prstGeom>
          <a:noFill/>
          <a:ln w="9525">
            <a:noFill/>
            <a:miter lim="800000"/>
            <a:headEnd/>
            <a:tailEnd/>
          </a:ln>
        </p:spPr>
      </p:pic>
    </p:spTree>
    <p:extLst>
      <p:ext uri="{BB962C8B-B14F-4D97-AF65-F5344CB8AC3E}">
        <p14:creationId xmlns:p14="http://schemas.microsoft.com/office/powerpoint/2010/main" val="15303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3</a:t>
            </a:fld>
            <a:endParaRPr lang="en-US" dirty="0"/>
          </a:p>
        </p:txBody>
      </p:sp>
      <p:sp>
        <p:nvSpPr>
          <p:cNvPr id="12" name="Rectang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p:nvPr/>
        </p:nvSpPr>
        <p:spPr>
          <a:xfrm>
            <a:off x="-1" y="0"/>
            <a:ext cx="11668217"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fr-FR" sz="2800" dirty="0">
                <a:solidFill>
                  <a:prstClr val="white"/>
                </a:solidFill>
                <a:latin typeface="Arial" panose="020B0604020202020204" pitchFamily="34" charset="0"/>
                <a:ea typeface="+mj-ea"/>
                <a:cs typeface="Arial" panose="020B0604020202020204" pitchFamily="34" charset="0"/>
              </a:rPr>
              <a:t>Welcome</a:t>
            </a:r>
            <a:endParaRPr lang="en-US" sz="2800" dirty="0">
              <a:solidFill>
                <a:prstClr val="white"/>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3</a:t>
            </a:fld>
            <a:endParaRPr lang="en-US" dirty="0">
              <a:solidFill>
                <a:prstClr val="white"/>
              </a:solidFill>
              <a:latin typeface="Calibri" panose="020F0502020204030204" pitchFamily="34" charset="0"/>
            </a:endParaRPr>
          </a:p>
        </p:txBody>
      </p:sp>
      <p:pic>
        <p:nvPicPr>
          <p:cNvPr id="5" name="Picture 4">
            <a:extLst>
              <a:ext uri="{FF2B5EF4-FFF2-40B4-BE49-F238E27FC236}">
                <a16:creationId xmlns:a16="http://schemas.microsoft.com/office/drawing/2014/main" id="{D84F2459-43FA-4CEF-04A6-936F18BC8B0F}"/>
              </a:ext>
            </a:extLst>
          </p:cNvPr>
          <p:cNvPicPr>
            <a:picLocks noChangeAspect="1"/>
          </p:cNvPicPr>
          <p:nvPr/>
        </p:nvPicPr>
        <p:blipFill>
          <a:blip r:embed="rId5"/>
          <a:stretch>
            <a:fillRect/>
          </a:stretch>
        </p:blipFill>
        <p:spPr>
          <a:xfrm>
            <a:off x="4512129" y="1347082"/>
            <a:ext cx="2883658" cy="3755461"/>
          </a:xfrm>
          <a:prstGeom prst="rect">
            <a:avLst/>
          </a:prstGeom>
        </p:spPr>
      </p:pic>
      <p:pic>
        <p:nvPicPr>
          <p:cNvPr id="7" name="Picture 6" descr="A person in front of a flag&#10;&#10;Description automatically generated with medium confidence">
            <a:extLst>
              <a:ext uri="{FF2B5EF4-FFF2-40B4-BE49-F238E27FC236}">
                <a16:creationId xmlns:a16="http://schemas.microsoft.com/office/drawing/2014/main" id="{4A471B6D-748D-FED8-7F02-8417A60B31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2418" y="1769179"/>
            <a:ext cx="1783080" cy="2230264"/>
          </a:xfrm>
          <a:prstGeom prst="rect">
            <a:avLst/>
          </a:prstGeom>
          <a:ln w="12700">
            <a:solidFill>
              <a:sysClr val="windowText" lastClr="000000"/>
            </a:solidFill>
          </a:ln>
        </p:spPr>
      </p:pic>
      <p:sp>
        <p:nvSpPr>
          <p:cNvPr id="9" name="TextBox 8">
            <a:extLst>
              <a:ext uri="{FF2B5EF4-FFF2-40B4-BE49-F238E27FC236}">
                <a16:creationId xmlns:a16="http://schemas.microsoft.com/office/drawing/2014/main" id="{5153D42B-223B-6B98-144B-1D1C34E7CBD0}"/>
              </a:ext>
            </a:extLst>
          </p:cNvPr>
          <p:cNvSpPr txBox="1"/>
          <p:nvPr/>
        </p:nvSpPr>
        <p:spPr>
          <a:xfrm>
            <a:off x="4815671" y="4189424"/>
            <a:ext cx="2276573" cy="888705"/>
          </a:xfrm>
          <a:prstGeom prst="rect">
            <a:avLst/>
          </a:prstGeom>
          <a:noFill/>
        </p:spPr>
        <p:txBody>
          <a:bodyPr wrap="square" rtlCol="0">
            <a:spAutoFit/>
          </a:bodyPr>
          <a:lstStyle/>
          <a:p>
            <a:pPr algn="ctr" defTabSz="685800"/>
            <a:r>
              <a:rPr lang="en-US" sz="1125" dirty="0">
                <a:solidFill>
                  <a:prstClr val="white"/>
                </a:solidFill>
                <a:latin typeface="Arial" panose="020B0604020202020204" pitchFamily="34" charset="0"/>
                <a:cs typeface="Arial" panose="020B0604020202020204" pitchFamily="34" charset="0"/>
              </a:rPr>
              <a:t>Jennifer Koget, MS, LCSW, BCD</a:t>
            </a:r>
          </a:p>
          <a:p>
            <a:pPr algn="ctr" defTabSz="685800"/>
            <a:r>
              <a:rPr lang="en-US" sz="900" dirty="0">
                <a:solidFill>
                  <a:prstClr val="white"/>
                </a:solidFill>
                <a:latin typeface="Arial" panose="020B0604020202020204" pitchFamily="34" charset="0"/>
                <a:ea typeface="ヒラギノ角ゴ Pro W3" pitchFamily="1" charset="-128"/>
                <a:cs typeface="Arial" panose="020B0604020202020204" pitchFamily="34" charset="0"/>
              </a:rPr>
              <a:t>National Director </a:t>
            </a:r>
            <a:r>
              <a:rPr lang="en-US" sz="900" dirty="0">
                <a:solidFill>
                  <a:prstClr val="white"/>
                </a:solidFill>
                <a:latin typeface="Arial" panose="020B0604020202020204" pitchFamily="34" charset="0"/>
                <a:cs typeface="Arial" panose="020B0604020202020204" pitchFamily="34" charset="0"/>
              </a:rPr>
              <a:t>of </a:t>
            </a:r>
            <a:r>
              <a:rPr lang="en-US" sz="900" dirty="0">
                <a:solidFill>
                  <a:prstClr val="white"/>
                </a:solidFill>
                <a:latin typeface="Arial" panose="020B0604020202020204" pitchFamily="34" charset="0"/>
                <a:ea typeface="Calibri" panose="020F0502020204030204" pitchFamily="34" charset="0"/>
                <a:cs typeface="Arial" panose="020B0604020202020204" pitchFamily="34" charset="0"/>
              </a:rPr>
              <a:t>Social Work, Fisher House &amp; Family Hospitality and Intimate Partner Violence Assistance Programs</a:t>
            </a:r>
            <a:endParaRPr lang="en-US" sz="900" dirty="0">
              <a:solidFill>
                <a:prstClr val="white"/>
              </a:solidFill>
              <a:latin typeface="Arial" panose="020B0604020202020204" pitchFamily="34" charset="0"/>
              <a:ea typeface="ヒラギノ角ゴ Pro W3" pitchFamily="1" charset="-128"/>
              <a:cs typeface="Arial" panose="020B0604020202020204" pitchFamily="34" charset="0"/>
            </a:endParaRPr>
          </a:p>
          <a:p>
            <a:pPr defTabSz="685800"/>
            <a:endParaRPr lang="en-US"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341433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pPr/>
              <a:t>4</a:t>
            </a:fld>
            <a:endParaRPr lang="en-US" dirty="0"/>
          </a:p>
        </p:txBody>
      </p:sp>
      <p:sp>
        <p:nvSpPr>
          <p:cNvPr id="12" name="Rectang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p:nvPr/>
        </p:nvSpPr>
        <p:spPr>
          <a:xfrm>
            <a:off x="-1" y="0"/>
            <a:ext cx="11668217"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fr-FR" sz="2800" dirty="0">
                <a:solidFill>
                  <a:prstClr val="white"/>
                </a:solidFill>
                <a:latin typeface="Arial" panose="020B0604020202020204" pitchFamily="34" charset="0"/>
                <a:ea typeface="+mj-ea"/>
                <a:cs typeface="Arial" panose="020B0604020202020204" pitchFamily="34" charset="0"/>
              </a:rPr>
              <a:t>Welcome</a:t>
            </a:r>
            <a:endParaRPr lang="en-US" sz="2800" dirty="0">
              <a:solidFill>
                <a:prstClr val="white"/>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4</a:t>
            </a:fld>
            <a:endParaRPr lang="en-US" dirty="0">
              <a:solidFill>
                <a:prstClr val="white"/>
              </a:solidFill>
              <a:latin typeface="Calibri" panose="020F0502020204030204" pitchFamily="34" charset="0"/>
            </a:endParaRPr>
          </a:p>
        </p:txBody>
      </p:sp>
      <p:pic>
        <p:nvPicPr>
          <p:cNvPr id="5" name="Picture 4">
            <a:extLst>
              <a:ext uri="{FF2B5EF4-FFF2-40B4-BE49-F238E27FC236}">
                <a16:creationId xmlns:a16="http://schemas.microsoft.com/office/drawing/2014/main" id="{D84F2459-43FA-4CEF-04A6-936F18BC8B0F}"/>
              </a:ext>
            </a:extLst>
          </p:cNvPr>
          <p:cNvPicPr>
            <a:picLocks noChangeAspect="1"/>
          </p:cNvPicPr>
          <p:nvPr/>
        </p:nvPicPr>
        <p:blipFill>
          <a:blip r:embed="rId5"/>
          <a:stretch>
            <a:fillRect/>
          </a:stretch>
        </p:blipFill>
        <p:spPr>
          <a:xfrm>
            <a:off x="4512129" y="1335820"/>
            <a:ext cx="2883658" cy="3766724"/>
          </a:xfrm>
          <a:prstGeom prst="rect">
            <a:avLst/>
          </a:prstGeom>
        </p:spPr>
      </p:pic>
      <p:sp>
        <p:nvSpPr>
          <p:cNvPr id="9" name="TextBox 8">
            <a:extLst>
              <a:ext uri="{FF2B5EF4-FFF2-40B4-BE49-F238E27FC236}">
                <a16:creationId xmlns:a16="http://schemas.microsoft.com/office/drawing/2014/main" id="{5153D42B-223B-6B98-144B-1D1C34E7CBD0}"/>
              </a:ext>
            </a:extLst>
          </p:cNvPr>
          <p:cNvSpPr txBox="1"/>
          <p:nvPr/>
        </p:nvSpPr>
        <p:spPr>
          <a:xfrm>
            <a:off x="4815671" y="4189424"/>
            <a:ext cx="2276573" cy="854080"/>
          </a:xfrm>
          <a:prstGeom prst="rect">
            <a:avLst/>
          </a:prstGeom>
          <a:noFill/>
        </p:spPr>
        <p:txBody>
          <a:bodyPr wrap="square" rtlCol="0">
            <a:spAutoFit/>
          </a:bodyPr>
          <a:lstStyle/>
          <a:p>
            <a:pPr algn="ctr" defTabSz="685800"/>
            <a:r>
              <a:rPr lang="en-US" sz="1400" dirty="0">
                <a:solidFill>
                  <a:prstClr val="white"/>
                </a:solidFill>
                <a:latin typeface="Arial" panose="020B0604020202020204" pitchFamily="34" charset="0"/>
                <a:cs typeface="Arial" panose="020B0604020202020204" pitchFamily="34" charset="0"/>
              </a:rPr>
              <a:t>Jennifer Silva, LCSW-S</a:t>
            </a:r>
          </a:p>
          <a:p>
            <a:pPr algn="ctr" defTabSz="685800"/>
            <a:r>
              <a:rPr lang="en-US" sz="1100" dirty="0">
                <a:solidFill>
                  <a:prstClr val="white"/>
                </a:solidFill>
                <a:latin typeface="Arial" panose="020B0604020202020204" pitchFamily="34" charset="0"/>
                <a:ea typeface="ヒラギノ角ゴ Pro W3" pitchFamily="1" charset="-128"/>
                <a:cs typeface="Arial" panose="020B0604020202020204" pitchFamily="34" charset="0"/>
              </a:rPr>
              <a:t>National Program Manager,</a:t>
            </a:r>
          </a:p>
          <a:p>
            <a:pPr algn="ctr" defTabSz="685800"/>
            <a:r>
              <a:rPr lang="en-US" sz="1100" dirty="0">
                <a:solidFill>
                  <a:prstClr val="white"/>
                </a:solidFill>
                <a:latin typeface="Arial" panose="020B0604020202020204" pitchFamily="34" charset="0"/>
                <a:ea typeface="ヒラギノ角ゴ Pro W3" pitchFamily="1" charset="-128"/>
                <a:cs typeface="Arial" panose="020B0604020202020204" pitchFamily="34" charset="0"/>
              </a:rPr>
              <a:t>National Social Work Program</a:t>
            </a:r>
          </a:p>
          <a:p>
            <a:pPr defTabSz="685800"/>
            <a:endParaRPr lang="en-US" sz="1350" dirty="0">
              <a:solidFill>
                <a:prstClr val="black"/>
              </a:solidFill>
              <a:latin typeface="Arial" panose="020B0604020202020204" pitchFamily="34" charset="0"/>
            </a:endParaRPr>
          </a:p>
        </p:txBody>
      </p:sp>
      <p:pic>
        <p:nvPicPr>
          <p:cNvPr id="6" name="Picture 5" descr="A person smiling in front of a flag&#10;&#10;Description automatically generated">
            <a:extLst>
              <a:ext uri="{FF2B5EF4-FFF2-40B4-BE49-F238E27FC236}">
                <a16:creationId xmlns:a16="http://schemas.microsoft.com/office/drawing/2014/main" id="{4953EBAE-C803-EA79-7563-9DE4A1F1D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3939" y="1923390"/>
            <a:ext cx="2300035" cy="2103120"/>
          </a:xfrm>
          <a:prstGeom prst="rect">
            <a:avLst/>
          </a:prstGeom>
          <a:ln w="12700">
            <a:solidFill>
              <a:sysClr val="windowText" lastClr="000000"/>
            </a:solidFill>
          </a:ln>
        </p:spPr>
      </p:pic>
    </p:spTree>
    <p:extLst>
      <p:ext uri="{BB962C8B-B14F-4D97-AF65-F5344CB8AC3E}">
        <p14:creationId xmlns:p14="http://schemas.microsoft.com/office/powerpoint/2010/main" val="157205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1668217"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Department of Veterans Affairs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4" name="Content Placeholder 4">
            <a:extLst>
              <a:ext uri="{FF2B5EF4-FFF2-40B4-BE49-F238E27FC236}">
                <a16:creationId xmlns:a16="http://schemas.microsoft.com/office/drawing/2014/main" id="{2B8640B3-8203-DBCA-B694-3672770E68A0}"/>
              </a:ext>
            </a:extLst>
          </p:cNvPr>
          <p:cNvSpPr>
            <a:spLocks noGrp="1"/>
          </p:cNvSpPr>
          <p:nvPr>
            <p:ph idx="1"/>
          </p:nvPr>
        </p:nvSpPr>
        <p:spPr>
          <a:xfrm>
            <a:off x="609600" y="838201"/>
            <a:ext cx="10972800" cy="5287964"/>
          </a:xfrm>
        </p:spPr>
        <p:txBody>
          <a:bodyPr/>
          <a:lstStyle/>
          <a:p>
            <a:pPr marL="0" indent="0" algn="ctr">
              <a:buNone/>
            </a:pPr>
            <a:r>
              <a:rPr lang="en-US" sz="2400" dirty="0">
                <a:latin typeface="Arial" panose="020B0604020202020204" pitchFamily="34" charset="0"/>
                <a:cs typeface="Arial" panose="020B0604020202020204" pitchFamily="34" charset="0"/>
              </a:rPr>
              <a:t>Mission statement:</a:t>
            </a:r>
          </a:p>
          <a:p>
            <a:pPr marL="0" indent="0" algn="ctr">
              <a:buNone/>
            </a:pPr>
            <a:r>
              <a:rPr lang="en-US" sz="2400" dirty="0">
                <a:latin typeface="Arial" panose="020B0604020202020204" pitchFamily="34" charset="0"/>
                <a:cs typeface="Arial" panose="020B0604020202020204" pitchFamily="34" charset="0"/>
              </a:rPr>
              <a:t> </a:t>
            </a:r>
            <a:r>
              <a:rPr lang="en-US" sz="2400" b="1" i="1" dirty="0">
                <a:solidFill>
                  <a:schemeClr val="tx2"/>
                </a:solidFill>
                <a:latin typeface="Arial" panose="020B0604020202020204" pitchFamily="34" charset="0"/>
                <a:cs typeface="Arial" panose="020B0604020202020204" pitchFamily="34" charset="0"/>
              </a:rPr>
              <a:t>“To fulfill President Lincoln’s promise to care for those who have served in our nation’s military and for their families, caregivers, and survivors”</a:t>
            </a:r>
            <a:endParaRPr lang="en-US" dirty="0"/>
          </a:p>
        </p:txBody>
      </p:sp>
      <p:pic>
        <p:nvPicPr>
          <p:cNvPr id="5" name="Picture 4" descr="A statue of Abraham Lincoln">
            <a:extLst>
              <a:ext uri="{FF2B5EF4-FFF2-40B4-BE49-F238E27FC236}">
                <a16:creationId xmlns:a16="http://schemas.microsoft.com/office/drawing/2014/main" id="{D3439FCD-90B4-103E-9B77-90BB286CF742}"/>
              </a:ext>
            </a:extLst>
          </p:cNvPr>
          <p:cNvPicPr>
            <a:picLocks noChangeAspect="1"/>
          </p:cNvPicPr>
          <p:nvPr/>
        </p:nvPicPr>
        <p:blipFill>
          <a:blip r:embed="rId5"/>
          <a:stretch>
            <a:fillRect/>
          </a:stretch>
        </p:blipFill>
        <p:spPr>
          <a:xfrm>
            <a:off x="3293962" y="2667000"/>
            <a:ext cx="5530925" cy="3108960"/>
          </a:xfrm>
          <a:prstGeom prst="rect">
            <a:avLst/>
          </a:prstGeom>
          <a:ln>
            <a:solidFill>
              <a:schemeClr val="tx1"/>
            </a:solidFill>
          </a:ln>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5</a:t>
            </a:fld>
            <a:endParaRPr lang="en-US" dirty="0">
              <a:solidFill>
                <a:prstClr val="white"/>
              </a:solidFill>
              <a:latin typeface="Calibri" panose="020F0502020204030204" pitchFamily="34" charset="0"/>
            </a:endParaRPr>
          </a:p>
        </p:txBody>
      </p:sp>
    </p:spTree>
    <p:extLst>
      <p:ext uri="{BB962C8B-B14F-4D97-AF65-F5344CB8AC3E}">
        <p14:creationId xmlns:p14="http://schemas.microsoft.com/office/powerpoint/2010/main" val="401495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1"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Veterans Health</a:t>
            </a:r>
            <a:r>
              <a:rPr lang="fr-FR" sz="2800" dirty="0">
                <a:solidFill>
                  <a:prstClr val="white"/>
                </a:solidFill>
                <a:latin typeface="Arial" panose="020B0604020202020204" pitchFamily="34" charset="0"/>
                <a:ea typeface="+mj-ea"/>
                <a:cs typeface="Arial" panose="020B0604020202020204" pitchFamily="34" charset="0"/>
              </a:rPr>
              <a:t> Administration</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pic>
        <p:nvPicPr>
          <p:cNvPr id="6" name="Content Placeholder 5" descr="dvaseal">
            <a:extLst>
              <a:ext uri="{FF2B5EF4-FFF2-40B4-BE49-F238E27FC236}">
                <a16:creationId xmlns:a16="http://schemas.microsoft.com/office/drawing/2014/main" id="{DFA435A0-304B-7587-D257-93DC42EA51C6}"/>
              </a:ext>
            </a:extLst>
          </p:cNvPr>
          <p:cNvPicPr>
            <a:picLocks noGrp="1" noChangeAspect="1" noChangeArrowheads="1"/>
          </p:cNvPicPr>
          <p:nvPr>
            <p:ph idx="1"/>
          </p:nvPr>
        </p:nvPicPr>
        <p:blipFill>
          <a:blip r:embed="rId5"/>
          <a:srcRect/>
          <a:stretch>
            <a:fillRect/>
          </a:stretch>
        </p:blipFill>
        <p:spPr bwMode="auto">
          <a:xfrm>
            <a:off x="5334000" y="967377"/>
            <a:ext cx="1524000" cy="1524000"/>
          </a:xfrm>
          <a:prstGeom prst="rect">
            <a:avLst/>
          </a:prstGeom>
          <a:noFill/>
          <a:ln w="9525">
            <a:noFill/>
            <a:miter lim="800000"/>
            <a:headEnd/>
            <a:tailEnd/>
          </a:ln>
        </p:spPr>
      </p:pic>
      <p:sp>
        <p:nvSpPr>
          <p:cNvPr id="8" name="TextBox 7">
            <a:extLst>
              <a:ext uri="{FF2B5EF4-FFF2-40B4-BE49-F238E27FC236}">
                <a16:creationId xmlns:a16="http://schemas.microsoft.com/office/drawing/2014/main" id="{E7F5E61E-F777-730A-0E4B-812101B9F0EF}"/>
              </a:ext>
            </a:extLst>
          </p:cNvPr>
          <p:cNvSpPr txBox="1"/>
          <p:nvPr/>
        </p:nvSpPr>
        <p:spPr>
          <a:xfrm>
            <a:off x="710214" y="2705780"/>
            <a:ext cx="11026066" cy="132856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chemeClr val="tx1"/>
              </a:buClr>
              <a:buSzTx/>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chemeClr val="tx1"/>
              </a:buClr>
              <a:buSzTx/>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Veterans Health Administration</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(VHA): largest integrated health care network in the United States with 1,321 health care facilities, including 172 medical centers, serving 9 million enrolled Veterans each year</a:t>
            </a:r>
          </a:p>
        </p:txBody>
      </p:sp>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6</a:t>
            </a:fld>
            <a:endParaRPr lang="en-US" dirty="0">
              <a:solidFill>
                <a:prstClr val="white"/>
              </a:solidFill>
              <a:latin typeface="Calibri" panose="020F0502020204030204" pitchFamily="34" charset="0"/>
            </a:endParaRPr>
          </a:p>
        </p:txBody>
      </p:sp>
    </p:spTree>
    <p:extLst>
      <p:ext uri="{BB962C8B-B14F-4D97-AF65-F5344CB8AC3E}">
        <p14:creationId xmlns:p14="http://schemas.microsoft.com/office/powerpoint/2010/main" val="76669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7</a:t>
            </a:fld>
            <a:endParaRPr lang="en-US" dirty="0">
              <a:solidFill>
                <a:prstClr val="white"/>
              </a:solidFill>
              <a:latin typeface="Calibri" panose="020F0502020204030204" pitchFamily="34" charset="0"/>
            </a:endParaRPr>
          </a:p>
        </p:txBody>
      </p:sp>
      <p:sp>
        <p:nvSpPr>
          <p:cNvPr id="4" name="Content Placeholder 3">
            <a:extLst>
              <a:ext uri="{FF2B5EF4-FFF2-40B4-BE49-F238E27FC236}">
                <a16:creationId xmlns:a16="http://schemas.microsoft.com/office/drawing/2014/main" id="{004BE1D0-1D36-DBD5-D1D5-A74FCB970A56}"/>
              </a:ext>
            </a:extLst>
          </p:cNvPr>
          <p:cNvSpPr>
            <a:spLocks noGrp="1"/>
          </p:cNvSpPr>
          <p:nvPr>
            <p:ph idx="1"/>
          </p:nvPr>
        </p:nvSpPr>
        <p:spPr>
          <a:xfrm>
            <a:off x="357178" y="833407"/>
            <a:ext cx="11668217" cy="4927107"/>
          </a:xfrm>
        </p:spPr>
        <p:txBody>
          <a:bodyPr>
            <a:noAutofit/>
          </a:bodyPr>
          <a:lstStyle/>
          <a:p>
            <a:pPr marL="0" indent="0">
              <a:buNone/>
            </a:pPr>
            <a:r>
              <a:rPr lang="en-US" sz="2000" b="1" dirty="0">
                <a:latin typeface="Arial" panose="020B0604020202020204" pitchFamily="34" charset="0"/>
                <a:cs typeface="Arial" panose="020B0604020202020204" pitchFamily="34" charset="0"/>
              </a:rPr>
              <a:t>By Phone: </a:t>
            </a:r>
            <a:r>
              <a:rPr lang="en-US" sz="2000" dirty="0">
                <a:latin typeface="Arial" panose="020B0604020202020204" pitchFamily="34" charset="0"/>
                <a:cs typeface="Arial" panose="020B0604020202020204" pitchFamily="34" charset="0"/>
              </a:rPr>
              <a:t>Veterans can complete applications for enrollment by calling 1-877-222-VETS (8387) Monday through Friday between 8 a.m. and 8 p.m. ET; VA staff members will collect the needed information and process application for an enrollment determination</a:t>
            </a:r>
          </a:p>
          <a:p>
            <a:pPr marL="0" indent="0">
              <a:spcBef>
                <a:spcPts val="400"/>
              </a:spcBef>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Online: </a:t>
            </a:r>
            <a:r>
              <a:rPr lang="en-US" sz="2000" dirty="0">
                <a:latin typeface="Arial" panose="020B0604020202020204" pitchFamily="34" charset="0"/>
                <a:cs typeface="Arial" panose="020B0604020202020204" pitchFamily="34" charset="0"/>
              </a:rPr>
              <a:t>Veterans can fill out the application online at </a:t>
            </a:r>
            <a:r>
              <a:rPr lang="en-US" sz="20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www.va.gov/health care/apply/application/introduction</a:t>
            </a:r>
            <a:r>
              <a:rPr lang="en-US" sz="2000" dirty="0">
                <a:latin typeface="Arial" panose="020B0604020202020204" pitchFamily="34" charset="0"/>
                <a:cs typeface="Arial" panose="020B0604020202020204" pitchFamily="34" charset="0"/>
              </a:rPr>
              <a:t> and electronically submit it to VA for processing; VA will search for supporting documentation through its electronic information systems and contact the Veteran if unable to verify military service</a:t>
            </a:r>
          </a:p>
          <a:p>
            <a:pPr marL="0" indent="0">
              <a:spcBef>
                <a:spcPts val="400"/>
              </a:spcBef>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By Mail: </a:t>
            </a:r>
            <a:r>
              <a:rPr lang="en-US" sz="2000" dirty="0">
                <a:latin typeface="Arial" panose="020B0604020202020204" pitchFamily="34" charset="0"/>
                <a:cs typeface="Arial" panose="020B0604020202020204" pitchFamily="34" charset="0"/>
              </a:rPr>
              <a:t>The application form can be downloaded from </a:t>
            </a:r>
            <a:r>
              <a:rPr lang="en-US" sz="20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www.va.gov/health-care/how-to-apply/</a:t>
            </a:r>
            <a:endParaRPr lang="en-US" sz="2000" dirty="0">
              <a:solidFill>
                <a:srgbClr val="0070C0"/>
              </a:solidFill>
              <a:latin typeface="Arial" panose="020B0604020202020204" pitchFamily="34" charset="0"/>
              <a:cs typeface="Arial" panose="020B0604020202020204" pitchFamily="34" charset="0"/>
            </a:endParaRPr>
          </a:p>
          <a:p>
            <a:pPr lvl="1">
              <a:lnSpc>
                <a:spcPct val="100000"/>
              </a:lnSpc>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Mail the completed and signed form to: </a:t>
            </a:r>
          </a:p>
          <a:p>
            <a:pPr marL="457176" lvl="1" indent="0">
              <a:lnSpc>
                <a:spcPct val="100000"/>
              </a:lnSpc>
              <a:spcBef>
                <a:spcPts val="0"/>
              </a:spcBef>
              <a:buNone/>
            </a:pPr>
            <a:r>
              <a:rPr lang="en-US" sz="1800" dirty="0">
                <a:latin typeface="Arial" panose="020B0604020202020204" pitchFamily="34" charset="0"/>
                <a:cs typeface="Arial" panose="020B0604020202020204" pitchFamily="34" charset="0"/>
              </a:rPr>
              <a:t>   Health Eligibility Center, Enrollment Eligibility Division </a:t>
            </a:r>
          </a:p>
          <a:p>
            <a:pPr marL="457176" lvl="1" indent="0">
              <a:lnSpc>
                <a:spcPct val="100000"/>
              </a:lnSpc>
              <a:spcBef>
                <a:spcPts val="0"/>
              </a:spcBef>
              <a:buNone/>
            </a:pPr>
            <a:r>
              <a:rPr lang="en-US" sz="1800" dirty="0">
                <a:latin typeface="Arial" panose="020B0604020202020204" pitchFamily="34" charset="0"/>
                <a:cs typeface="Arial" panose="020B0604020202020204" pitchFamily="34" charset="0"/>
              </a:rPr>
              <a:t>   2957 Clairmont Road NE, Suite 200 </a:t>
            </a:r>
          </a:p>
          <a:p>
            <a:pPr marL="457176" lvl="1" indent="0">
              <a:lnSpc>
                <a:spcPct val="100000"/>
              </a:lnSpc>
              <a:spcBef>
                <a:spcPts val="0"/>
              </a:spcBef>
              <a:buNone/>
            </a:pPr>
            <a:r>
              <a:rPr lang="en-US" sz="1800" dirty="0">
                <a:latin typeface="Arial" panose="020B0604020202020204" pitchFamily="34" charset="0"/>
                <a:cs typeface="Arial" panose="020B0604020202020204" pitchFamily="34" charset="0"/>
              </a:rPr>
              <a:t>   Atlanta, GA 30329-1647 </a:t>
            </a:r>
          </a:p>
          <a:p>
            <a:pPr marL="0" indent="0">
              <a:spcBef>
                <a:spcPts val="400"/>
              </a:spcBef>
              <a:buNone/>
            </a:pPr>
            <a:endParaRPr lang="en-US" sz="2000" b="1" dirty="0">
              <a:latin typeface="Arial" panose="020B0604020202020204" pitchFamily="34" charset="0"/>
              <a:cs typeface="Arial" panose="020B0604020202020204" pitchFamily="34" charset="0"/>
            </a:endParaRPr>
          </a:p>
          <a:p>
            <a:pPr marL="0" indent="0">
              <a:spcBef>
                <a:spcPts val="400"/>
              </a:spcBef>
              <a:buNone/>
            </a:pPr>
            <a:r>
              <a:rPr lang="en-US" sz="2000" b="1" dirty="0">
                <a:latin typeface="Arial" panose="020B0604020202020204" pitchFamily="34" charset="0"/>
                <a:cs typeface="Arial" panose="020B0604020202020204" pitchFamily="34" charset="0"/>
              </a:rPr>
              <a:t>In Person: </a:t>
            </a:r>
            <a:r>
              <a:rPr lang="en-US" sz="2000" dirty="0">
                <a:latin typeface="Arial" panose="020B0604020202020204" pitchFamily="34" charset="0"/>
                <a:cs typeface="Arial" panose="020B0604020202020204" pitchFamily="34" charset="0"/>
              </a:rPr>
              <a:t>Apply at any VA health care facility</a:t>
            </a:r>
            <a:endParaRPr lang="en-US" sz="2000"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0"/>
              </a:ext>
            </a:extLst>
          </p:cNvPr>
          <p:cNvSpPr>
            <a:spLocks noGrp="1"/>
          </p:cNvSpPr>
          <p:nvPr>
            <p:ph type="title" idx="4294967295"/>
          </p:nvPr>
        </p:nvSpPr>
        <p:spPr>
          <a:xfrm>
            <a:off x="-1" y="0"/>
            <a:ext cx="12192001"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Enrolling in VA Health Care</a:t>
            </a:r>
          </a:p>
        </p:txBody>
      </p:sp>
      <p:sp>
        <p:nvSpPr>
          <p:cNvPr id="6" name="Text Placeholder 5">
            <a:extLst>
              <a:ext uri="{FF2B5EF4-FFF2-40B4-BE49-F238E27FC236}">
                <a16:creationId xmlns:a16="http://schemas.microsoft.com/office/drawing/2014/main" id="{6E325A63-579E-5F7D-D012-1B8F86267691}"/>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Tree>
    <p:extLst>
      <p:ext uri="{BB962C8B-B14F-4D97-AF65-F5344CB8AC3E}">
        <p14:creationId xmlns:p14="http://schemas.microsoft.com/office/powerpoint/2010/main" val="310710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4BE1D0-1D36-DBD5-D1D5-A74FCB970A56}"/>
              </a:ext>
            </a:extLst>
          </p:cNvPr>
          <p:cNvSpPr>
            <a:spLocks noGrp="1"/>
          </p:cNvSpPr>
          <p:nvPr>
            <p:ph idx="1"/>
          </p:nvPr>
        </p:nvSpPr>
        <p:spPr>
          <a:xfrm>
            <a:off x="838200" y="1069886"/>
            <a:ext cx="10995734" cy="4714465"/>
          </a:xfrm>
        </p:spPr>
        <p:txBody>
          <a:bodyPr>
            <a:noAutofit/>
          </a:bodyPr>
          <a:lstStyle/>
          <a:p>
            <a:pPr marL="0" indent="0">
              <a:buNone/>
            </a:pPr>
            <a:r>
              <a:rPr lang="en-US" sz="2000" dirty="0">
                <a:latin typeface="Arial" panose="020B0604020202020204" pitchFamily="34" charset="0"/>
                <a:cs typeface="Arial" panose="020B0604020202020204" pitchFamily="34" charset="0"/>
              </a:rPr>
              <a:t>Enrollment process</a:t>
            </a:r>
          </a:p>
          <a:p>
            <a:pPr>
              <a:spcBef>
                <a:spcPts val="1400"/>
              </a:spcBef>
            </a:pPr>
            <a:r>
              <a:rPr lang="en-US" sz="2000" dirty="0">
                <a:latin typeface="Arial" panose="020B0604020202020204" pitchFamily="34" charset="0"/>
                <a:cs typeface="Arial" panose="020B0604020202020204" pitchFamily="34" charset="0"/>
              </a:rPr>
              <a:t>Veterans are given the opportunity to select the VA Health Care System or Community Based Outpatient Clinic (CBOC) where they prefer to be seen</a:t>
            </a:r>
          </a:p>
          <a:p>
            <a:pPr>
              <a:spcBef>
                <a:spcPts val="1400"/>
              </a:spcBef>
            </a:pPr>
            <a:r>
              <a:rPr lang="en-US" sz="2000" dirty="0">
                <a:latin typeface="Arial" panose="020B0604020202020204" pitchFamily="34" charset="0"/>
                <a:cs typeface="Arial" panose="020B0604020202020204" pitchFamily="34" charset="0"/>
              </a:rPr>
              <a:t>Many Veterans qualify for enrollment and cost-free health care services based on a compensable service-connected condition or other qualifying factors but do not need to be service connected to be seen</a:t>
            </a:r>
          </a:p>
          <a:p>
            <a:pPr>
              <a:spcBef>
                <a:spcPts val="1400"/>
              </a:spcBef>
            </a:pPr>
            <a:r>
              <a:rPr lang="en-US" sz="2000" dirty="0">
                <a:latin typeface="Arial" panose="020B0604020202020204" pitchFamily="34" charset="0"/>
                <a:cs typeface="Arial" panose="020B0604020202020204" pitchFamily="34" charset="0"/>
              </a:rPr>
              <a:t>Certain Veterans will be asked to complete a financial assessment at the time of enrollment to determine eligibility for cost-free medical care, medications and/or travel benefits</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Assessment is based on the previous year’s gross household income of the Veteran, spouse, and dependents</a:t>
            </a:r>
          </a:p>
          <a:p>
            <a:pPr>
              <a:spcBef>
                <a:spcPts val="1400"/>
              </a:spcBef>
            </a:pPr>
            <a:r>
              <a:rPr lang="en-US" sz="2000" dirty="0">
                <a:latin typeface="Arial" panose="020B0604020202020204" pitchFamily="34" charset="0"/>
                <a:cs typeface="Arial" panose="020B0604020202020204" pitchFamily="34" charset="0"/>
              </a:rPr>
              <a:t>For more information, visit </a:t>
            </a:r>
            <a:r>
              <a:rPr lang="en-US" sz="2000" dirty="0">
                <a:latin typeface="Arial" panose="020B0604020202020204" pitchFamily="34" charset="0"/>
                <a:cs typeface="Arial" panose="020B0604020202020204" pitchFamily="34" charset="0"/>
                <a:hlinkClick r:id="rId3"/>
              </a:rPr>
              <a:t>www.va.gov/health-care/about-va-health-benefits/cost-of-care/</a:t>
            </a:r>
            <a:r>
              <a:rPr lang="en-US" sz="2000" dirty="0">
                <a:latin typeface="Arial" panose="020B0604020202020204" pitchFamily="34" charset="0"/>
                <a:cs typeface="Arial" panose="020B0604020202020204" pitchFamily="34" charset="0"/>
              </a:rPr>
              <a:t>, call 1-877-222- VETS (8387) Monday through Friday between 8 a.m. and 8 p.m. ET or contact the Enrollment Coordinator at local VA medical facility.</a:t>
            </a:r>
          </a:p>
          <a:p>
            <a:endParaRPr lang="en-US" sz="2000" dirty="0"/>
          </a:p>
        </p:txBody>
      </p:sp>
      <p:sp>
        <p:nvSpPr>
          <p:cNvPr id="3" name="Slide Number Placeholder 2"/>
          <p:cNvSpPr>
            <a:spLocks noGrp="1"/>
          </p:cNvSpPr>
          <p:nvPr>
            <p:ph type="sldNum" sz="quarter" idx="12"/>
          </p:nvPr>
        </p:nvSpPr>
        <p:spPr/>
        <p:txBody>
          <a:bodyPr/>
          <a:lstStyle/>
          <a:p>
            <a:fld id="{D983F1FA-211D-3044-9E35-958DFBC26156}" type="slidenum">
              <a:rPr lang="en-US" smtClean="0"/>
              <a:pPr/>
              <a:t>8</a:t>
            </a:fld>
            <a:endParaRPr lang="en-US" dirty="0"/>
          </a:p>
        </p:txBody>
      </p:sp>
      <p:sp>
        <p:nvSpPr>
          <p:cNvPr id="6" name="Text Placeholder 5">
            <a:extLst>
              <a:ext uri="{FF2B5EF4-FFF2-40B4-BE49-F238E27FC236}">
                <a16:creationId xmlns:a16="http://schemas.microsoft.com/office/drawing/2014/main" id="{6E325A63-579E-5F7D-D012-1B8F86267691}"/>
              </a:ext>
            </a:extLst>
          </p:cNvPr>
          <p:cNvSpPr>
            <a:spLocks noGrp="1"/>
          </p:cNvSpPr>
          <p:nvPr>
            <p:ph type="body" sz="quarter" idx="13"/>
          </p:nvPr>
        </p:nvSpPr>
        <p:spPr/>
        <p:txBody>
          <a:bodyPr/>
          <a:lstStyle/>
          <a:p>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1"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 Health Care</a:t>
            </a: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8</a:t>
            </a:fld>
            <a:endParaRPr lang="en-US" dirty="0">
              <a:solidFill>
                <a:prstClr val="white"/>
              </a:solidFill>
              <a:latin typeface="Calibri" panose="020F0502020204030204" pitchFamily="34" charset="0"/>
            </a:endParaRPr>
          </a:p>
        </p:txBody>
      </p:sp>
    </p:spTree>
    <p:extLst>
      <p:ext uri="{BB962C8B-B14F-4D97-AF65-F5344CB8AC3E}">
        <p14:creationId xmlns:p14="http://schemas.microsoft.com/office/powerpoint/2010/main" val="228612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4BE1D0-1D36-DBD5-D1D5-A74FCB970A56}"/>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Veterans Integrated Services Networks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regional systems of care working together to meet local health care needs and access to care</a:t>
            </a:r>
          </a:p>
          <a:p>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pPr/>
              <a:t>9</a:t>
            </a:fld>
            <a:endParaRPr lang="en-US" dirty="0"/>
          </a:p>
        </p:txBody>
      </p:sp>
      <p:sp>
        <p:nvSpPr>
          <p:cNvPr id="6" name="Text Placeholder 5">
            <a:extLst>
              <a:ext uri="{FF2B5EF4-FFF2-40B4-BE49-F238E27FC236}">
                <a16:creationId xmlns:a16="http://schemas.microsoft.com/office/drawing/2014/main" id="{6E325A63-579E-5F7D-D012-1B8F86267691}"/>
              </a:ext>
            </a:extLst>
          </p:cNvPr>
          <p:cNvSpPr>
            <a:spLocks noGrp="1"/>
          </p:cNvSpPr>
          <p:nvPr>
            <p:ph type="body" sz="quarter" idx="13"/>
          </p:nvPr>
        </p:nvSpPr>
        <p:spPr/>
        <p:txBody>
          <a:bodyPr/>
          <a:lstStyle/>
          <a:p>
            <a:endParaRPr lang="en-US" dirty="0"/>
          </a:p>
        </p:txBody>
      </p:sp>
      <p:sp>
        <p:nvSpPr>
          <p:cNvPr id="12" name="Title 11">
            <a:extLst>
              <a:ext uri="{FF2B5EF4-FFF2-40B4-BE49-F238E27FC236}">
                <a16:creationId xmlns:a16="http://schemas.microsoft.com/office/drawing/2014/main" id="{63C33A04-7960-4675-B4FE-2A79C2C8332D}"/>
              </a:ext>
              <a:ext uri="{C183D7F6-B498-43B3-948B-1728B52AA6E4}">
                <adec:decorative xmlns:adec="http://schemas.microsoft.com/office/drawing/2017/decorative" val="1"/>
              </a:ext>
            </a:extLst>
          </p:cNvPr>
          <p:cNvSpPr>
            <a:spLocks noGrp="1"/>
          </p:cNvSpPr>
          <p:nvPr>
            <p:ph type="title" idx="4294967295"/>
          </p:nvPr>
        </p:nvSpPr>
        <p:spPr>
          <a:xfrm>
            <a:off x="-1" y="0"/>
            <a:ext cx="12192000" cy="731838"/>
          </a:xfrm>
          <a:prstGeom prst="rect">
            <a:avLst/>
          </a:prstGeom>
          <a:solidFill>
            <a:srgbClr val="002F56"/>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Delivery of Care</a:t>
            </a:r>
          </a:p>
        </p:txBody>
      </p:sp>
      <p:sp>
        <p:nvSpPr>
          <p:cNvPr id="13" name="Title 1">
            <a:extLst>
              <a:ext uri="{FF2B5EF4-FFF2-40B4-BE49-F238E27FC236}">
                <a16:creationId xmlns:a16="http://schemas.microsoft.com/office/drawing/2014/main" id="{B361C820-C4A9-4073-966C-0464EC1FBF32}"/>
              </a:ext>
              <a:ext uri="{C183D7F6-B498-43B3-948B-1728B52AA6E4}">
                <adec:decorative xmlns:adec="http://schemas.microsoft.com/office/drawing/2017/decorative" val="1"/>
              </a:ext>
            </a:extLst>
          </p:cNvPr>
          <p:cNvSpPr txBox="1">
            <a:spLocks/>
          </p:cNvSpPr>
          <p:nvPr/>
        </p:nvSpPr>
        <p:spPr>
          <a:xfrm>
            <a:off x="838200" y="1"/>
            <a:ext cx="10515600" cy="7310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3885A6-DCD1-4837-A816-56BB00851720}"/>
              </a:ext>
              <a:ext uri="{C183D7F6-B498-43B3-948B-1728B52AA6E4}">
                <adec:decorative xmlns:adec="http://schemas.microsoft.com/office/drawing/2017/decorative" val="1"/>
              </a:ext>
            </a:extLst>
          </p:cNvPr>
          <p:cNvSpPr/>
          <p:nvPr/>
        </p:nvSpPr>
        <p:spPr>
          <a:xfrm>
            <a:off x="0" y="6140677"/>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Calibri" panose="020F0502020204030204" pitchFamily="34" charset="0"/>
            </a:endParaRPr>
          </a:p>
        </p:txBody>
      </p:sp>
      <p:pic>
        <p:nvPicPr>
          <p:cNvPr id="15" name="Picture 2">
            <a:extLst>
              <a:ext uri="{FF2B5EF4-FFF2-40B4-BE49-F238E27FC236}">
                <a16:creationId xmlns:a16="http://schemas.microsoft.com/office/drawing/2014/main" id="{05035FB5-2DF3-4908-B16A-7987429B83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76AF4D-3906-4F2E-BC9B-005283B20D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110" y="6253988"/>
            <a:ext cx="2209800" cy="491986"/>
          </a:xfrm>
          <a:prstGeom prst="rect">
            <a:avLst/>
          </a:prstGeom>
        </p:spPr>
      </p:pic>
      <p:sp>
        <p:nvSpPr>
          <p:cNvPr id="21" name="Slide Number Placeholder 5">
            <a:extLst>
              <a:ext uri="{FF2B5EF4-FFF2-40B4-BE49-F238E27FC236}">
                <a16:creationId xmlns:a16="http://schemas.microsoft.com/office/drawing/2014/main" id="{EACF134C-8101-492B-976C-FF2126454BAF}"/>
              </a:ext>
            </a:extLst>
          </p:cNvPr>
          <p:cNvSpPr txBox="1">
            <a:spLocks/>
          </p:cNvSpPr>
          <p:nvPr/>
        </p:nvSpPr>
        <p:spPr>
          <a:xfrm>
            <a:off x="9977138"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latin typeface="Calibri" panose="020F0502020204030204" pitchFamily="34" charset="0"/>
              </a:rPr>
              <a:pPr defTabSz="457200"/>
              <a:t>9</a:t>
            </a:fld>
            <a:endParaRPr lang="en-US" dirty="0">
              <a:solidFill>
                <a:prstClr val="white"/>
              </a:solidFill>
              <a:latin typeface="Calibri" panose="020F0502020204030204" pitchFamily="34" charset="0"/>
            </a:endParaRPr>
          </a:p>
        </p:txBody>
      </p:sp>
      <p:pic>
        <p:nvPicPr>
          <p:cNvPr id="8" name="Picture 7" descr="VISN Map">
            <a:extLst>
              <a:ext uri="{FF2B5EF4-FFF2-40B4-BE49-F238E27FC236}">
                <a16:creationId xmlns:a16="http://schemas.microsoft.com/office/drawing/2014/main" id="{C6AC3CDA-4807-8D7E-5587-D6E0AAE37769}"/>
              </a:ext>
            </a:extLst>
          </p:cNvPr>
          <p:cNvPicPr>
            <a:picLocks noChangeAspect="1"/>
          </p:cNvPicPr>
          <p:nvPr/>
        </p:nvPicPr>
        <p:blipFill>
          <a:blip r:embed="rId5"/>
          <a:stretch>
            <a:fillRect/>
          </a:stretch>
        </p:blipFill>
        <p:spPr>
          <a:xfrm>
            <a:off x="2640460" y="1870761"/>
            <a:ext cx="6724650" cy="4143375"/>
          </a:xfrm>
          <a:prstGeom prst="rect">
            <a:avLst/>
          </a:prstGeom>
        </p:spPr>
      </p:pic>
    </p:spTree>
    <p:extLst>
      <p:ext uri="{BB962C8B-B14F-4D97-AF65-F5344CB8AC3E}">
        <p14:creationId xmlns:p14="http://schemas.microsoft.com/office/powerpoint/2010/main" val="981020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Office Theme">
  <a:themeElements>
    <a:clrScheme name="Choose VA">
      <a:dk1>
        <a:sysClr val="windowText" lastClr="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D"/>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D7D50BEAD19045AD930CAC2AEF7770" ma:contentTypeVersion="14" ma:contentTypeDescription="Create a new document." ma:contentTypeScope="" ma:versionID="8d05a67540b84ea44d924215615f1a2b">
  <xsd:schema xmlns:xsd="http://www.w3.org/2001/XMLSchema" xmlns:xs="http://www.w3.org/2001/XMLSchema" xmlns:p="http://schemas.microsoft.com/office/2006/metadata/properties" xmlns:ns2="741a47d4-308b-4092-bcdb-4e1dab490e9e" xmlns:ns3="e3cdb242-38d7-4544-9639-05ffa5480d22" targetNamespace="http://schemas.microsoft.com/office/2006/metadata/properties" ma:root="true" ma:fieldsID="d582df6e234153e6623674e78dc4239e" ns2:_="" ns3:_="">
    <xsd:import namespace="741a47d4-308b-4092-bcdb-4e1dab490e9e"/>
    <xsd:import namespace="e3cdb242-38d7-4544-9639-05ffa5480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a47d4-308b-4092-bcdb-4e1dab490e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cdb242-38d7-4544-9639-05ffa5480d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5569bf9-4e28-4ebb-ae6a-1740ddf3cab6}" ma:internalName="TaxCatchAll" ma:showField="CatchAllData" ma:web="e3cdb242-38d7-4544-9639-05ffa5480d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1a47d4-308b-4092-bcdb-4e1dab490e9e">
      <Terms xmlns="http://schemas.microsoft.com/office/infopath/2007/PartnerControls"/>
    </lcf76f155ced4ddcb4097134ff3c332f>
    <TaxCatchAll xmlns="e3cdb242-38d7-4544-9639-05ffa5480d22" xsi:nil="true"/>
  </documentManagement>
</p:properties>
</file>

<file path=customXml/itemProps1.xml><?xml version="1.0" encoding="utf-8"?>
<ds:datastoreItem xmlns:ds="http://schemas.openxmlformats.org/officeDocument/2006/customXml" ds:itemID="{9F0A98B2-9DB0-4EAB-8491-AF0CF500E0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1a47d4-308b-4092-bcdb-4e1dab490e9e"/>
    <ds:schemaRef ds:uri="e3cdb242-38d7-4544-9639-05ffa5480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24CC65-34D2-489F-924B-8779C30DA4DF}">
  <ds:schemaRefs>
    <ds:schemaRef ds:uri="http://schemas.microsoft.com/sharepoint/v3/contenttype/forms"/>
  </ds:schemaRefs>
</ds:datastoreItem>
</file>

<file path=customXml/itemProps3.xml><?xml version="1.0" encoding="utf-8"?>
<ds:datastoreItem xmlns:ds="http://schemas.openxmlformats.org/officeDocument/2006/customXml" ds:itemID="{36D84D44-95F6-4B21-96B5-8432B7E4BC74}">
  <ds:schemaRef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e3cdb242-38d7-4544-9639-05ffa5480d22"/>
    <ds:schemaRef ds:uri="741a47d4-308b-4092-bcdb-4e1dab490e9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Choose VA Widescreen</Template>
  <TotalTime>5305</TotalTime>
  <Words>2410</Words>
  <Application>Microsoft Office PowerPoint</Application>
  <PresentationFormat>Widescreen</PresentationFormat>
  <Paragraphs>290</Paragraphs>
  <Slides>28</Slides>
  <Notes>28</Notes>
  <HiddenSlides>1</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9" baseType="lpstr">
      <vt:lpstr>.AppleSystemUIFont</vt:lpstr>
      <vt:lpstr>Arial</vt:lpstr>
      <vt:lpstr>Calibri</vt:lpstr>
      <vt:lpstr>Courier New</vt:lpstr>
      <vt:lpstr>Georgia</vt:lpstr>
      <vt:lpstr>Lato Light</vt:lpstr>
      <vt:lpstr>LucidaGrande</vt:lpstr>
      <vt:lpstr>Times New Roman</vt:lpstr>
      <vt:lpstr>Office Theme</vt:lpstr>
      <vt:lpstr>19_Office Theme</vt:lpstr>
      <vt:lpstr>think-cell Slide</vt:lpstr>
      <vt:lpstr>VETERANS HEALTH ADMINISTRATION   Veterans Benefits Administration Briefing  </vt:lpstr>
      <vt:lpstr>PowerPoint Presentation</vt:lpstr>
      <vt:lpstr>PowerPoint Presentation</vt:lpstr>
      <vt:lpstr>PowerPoint Presentation</vt:lpstr>
      <vt:lpstr>Department of Veterans Affairs</vt:lpstr>
      <vt:lpstr>Veterans Health Administration</vt:lpstr>
      <vt:lpstr>Enrolling in VA Health Care</vt:lpstr>
      <vt:lpstr>VA Health Care</vt:lpstr>
      <vt:lpstr>Delivery of Care</vt:lpstr>
      <vt:lpstr>Delivery of Care </vt:lpstr>
      <vt:lpstr>Delivery of Care Continued</vt:lpstr>
      <vt:lpstr>Rural Veterans</vt:lpstr>
      <vt:lpstr>VA Community Care</vt:lpstr>
      <vt:lpstr>VA Health Care and Medicare</vt:lpstr>
      <vt:lpstr>Emergent and Urgent Care</vt:lpstr>
      <vt:lpstr>Inpatient Care</vt:lpstr>
      <vt:lpstr>Nursing Home Care</vt:lpstr>
      <vt:lpstr>Outpatient Care</vt:lpstr>
      <vt:lpstr>Guiding Principles of Social Work Practice</vt:lpstr>
      <vt:lpstr>Social Drivers of Health (SDOH)</vt:lpstr>
      <vt:lpstr>Veteran Population is Aging</vt:lpstr>
      <vt:lpstr>Veterans Have High Prevalence of Risk Factors</vt:lpstr>
      <vt:lpstr>Social Workers</vt:lpstr>
      <vt:lpstr>Critical Roles of Social Workers</vt:lpstr>
      <vt:lpstr>Critical Role of Social Workers</vt:lpstr>
      <vt:lpstr>VHA Directive on Abuse and Neglect</vt:lpstr>
      <vt:lpstr>Guardianship</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VHA Social Work Briefing to VBA PowerPoint Presentation</dc:title>
  <dc:creator>Department of Veterans Affairs, Veterans Benefits Administration, Pension and Fiduciary Service, STAFF</dc:creator>
  <cp:lastModifiedBy>Kathy Poole</cp:lastModifiedBy>
  <cp:revision>55</cp:revision>
  <dcterms:created xsi:type="dcterms:W3CDTF">2022-09-06T17:22:27Z</dcterms:created>
  <dcterms:modified xsi:type="dcterms:W3CDTF">2024-03-18T13:34:23Z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0x010100C9D7D50BEAD19045AD930CAC2AEF7770</vt:lpwstr>
  </property>
  <property fmtid="{D5CDD505-2E9C-101B-9397-08002B2CF9AE}" pid="3" name="MSIP_Label_40f5b659-45e0-406d-ada9-08e0b284cfc4_Enabled">
    <vt:lpwstr>true</vt:lpwstr>
  </property>
  <property fmtid="{D5CDD505-2E9C-101B-9397-08002B2CF9AE}" pid="4" name="MSIP_Label_40f5b659-45e0-406d-ada9-08e0b284cfc4_SetDate">
    <vt:lpwstr>2024-01-11T12:27:54Z</vt:lpwstr>
  </property>
  <property fmtid="{D5CDD505-2E9C-101B-9397-08002B2CF9AE}" pid="5" name="MSIP_Label_40f5b659-45e0-406d-ada9-08e0b284cfc4_Method">
    <vt:lpwstr>Standard</vt:lpwstr>
  </property>
  <property fmtid="{D5CDD505-2E9C-101B-9397-08002B2CF9AE}" pid="6" name="MSIP_Label_40f5b659-45e0-406d-ada9-08e0b284cfc4_Name">
    <vt:lpwstr>General (Non-CUI)</vt:lpwstr>
  </property>
  <property fmtid="{D5CDD505-2E9C-101B-9397-08002B2CF9AE}" pid="7" name="MSIP_Label_40f5b659-45e0-406d-ada9-08e0b284cfc4_SiteId">
    <vt:lpwstr>e95f1b23-abaf-45ee-821d-b7ab251ab3bf</vt:lpwstr>
  </property>
  <property fmtid="{D5CDD505-2E9C-101B-9397-08002B2CF9AE}" pid="8" name="MSIP_Label_40f5b659-45e0-406d-ada9-08e0b284cfc4_ActionId">
    <vt:lpwstr>a97feda9-83c7-4ff7-829c-dd1fc0f9b362</vt:lpwstr>
  </property>
  <property fmtid="{D5CDD505-2E9C-101B-9397-08002B2CF9AE}" pid="9" name="MSIP_Label_40f5b659-45e0-406d-ada9-08e0b284cfc4_ContentBits">
    <vt:lpwstr>0</vt:lpwstr>
  </property>
  <property fmtid="{D5CDD505-2E9C-101B-9397-08002B2CF9AE}" pid="10" name="Language">
    <vt:lpwstr>en</vt:lpwstr>
  </property>
  <property fmtid="{D5CDD505-2E9C-101B-9397-08002B2CF9AE}" pid="11" name="Type">
    <vt:lpwstr>Presentation</vt:lpwstr>
  </property>
</Properties>
</file>