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1"/>
  </p:notesMasterIdLst>
  <p:sldIdLst>
    <p:sldId id="256" r:id="rId5"/>
    <p:sldId id="317" r:id="rId6"/>
    <p:sldId id="318" r:id="rId7"/>
    <p:sldId id="319" r:id="rId8"/>
    <p:sldId id="321" r:id="rId9"/>
    <p:sldId id="322" r:id="rId10"/>
    <p:sldId id="324" r:id="rId11"/>
    <p:sldId id="331" r:id="rId12"/>
    <p:sldId id="325" r:id="rId13"/>
    <p:sldId id="326" r:id="rId14"/>
    <p:sldId id="327" r:id="rId15"/>
    <p:sldId id="328" r:id="rId16"/>
    <p:sldId id="330" r:id="rId17"/>
    <p:sldId id="329" r:id="rId18"/>
    <p:sldId id="314" r:id="rId19"/>
    <p:sldId id="320" r:id="rId20"/>
  </p:sldIdLst>
  <p:sldSz cx="9144000" cy="6858000" type="screen4x3"/>
  <p:notesSz cx="6954838" cy="93091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25434-2C4C-4F9B-8183-0EE5EB201010}" v="3" dt="2023-12-11T19:25:21.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68027" autoAdjust="0"/>
  </p:normalViewPr>
  <p:slideViewPr>
    <p:cSldViewPr>
      <p:cViewPr varScale="1">
        <p:scale>
          <a:sx n="72" d="100"/>
          <a:sy n="72"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ytryk, Brian W. (VBAVACO)" userId="S::brian.dmytryk@va.gov::8ffba5e1-59dc-4b21-85b6-d8b1e876edec" providerId="AD" clId="Web-{18225434-2C4C-4F9B-8183-0EE5EB201010}"/>
    <pc:docChg chg="modSld">
      <pc:chgData name="Dmytryk, Brian W. (VBAVACO)" userId="S::brian.dmytryk@va.gov::8ffba5e1-59dc-4b21-85b6-d8b1e876edec" providerId="AD" clId="Web-{18225434-2C4C-4F9B-8183-0EE5EB201010}" dt="2023-12-11T19:25:21.029" v="3" actId="20577"/>
      <pc:docMkLst>
        <pc:docMk/>
      </pc:docMkLst>
      <pc:sldChg chg="modSp">
        <pc:chgData name="Dmytryk, Brian W. (VBAVACO)" userId="S::brian.dmytryk@va.gov::8ffba5e1-59dc-4b21-85b6-d8b1e876edec" providerId="AD" clId="Web-{18225434-2C4C-4F9B-8183-0EE5EB201010}" dt="2023-12-11T19:25:21.029" v="3" actId="20577"/>
        <pc:sldMkLst>
          <pc:docMk/>
          <pc:sldMk cId="3670970296" sldId="256"/>
        </pc:sldMkLst>
        <pc:spChg chg="mod">
          <ac:chgData name="Dmytryk, Brian W. (VBAVACO)" userId="S::brian.dmytryk@va.gov::8ffba5e1-59dc-4b21-85b6-d8b1e876edec" providerId="AD" clId="Web-{18225434-2C4C-4F9B-8183-0EE5EB201010}" dt="2023-12-11T19:25:21.029" v="3" actId="20577"/>
          <ac:spMkLst>
            <pc:docMk/>
            <pc:sldMk cId="3670970296"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52273F2-AC38-4C03-8E5C-2CFF03455D9E}" type="datetimeFigureOut">
              <a:rPr lang="en-US" smtClean="0"/>
              <a:t>12/13/2023</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DB40390-A3B2-46B9-9773-DB13838AA237}" type="slidenum">
              <a:rPr lang="en-US" smtClean="0"/>
              <a:t>‹#›</a:t>
            </a:fld>
            <a:endParaRPr lang="en-US" dirty="0"/>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aww.va.gov/vaform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va.gov/vaform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Course Description:</a:t>
            </a:r>
          </a:p>
          <a:p>
            <a:endParaRPr lang="en-US" dirty="0"/>
          </a:p>
          <a:p>
            <a:r>
              <a:rPr lang="en-US" dirty="0"/>
              <a:t>This course provides the learner with an overview of the various benefits and services available to Veterans, their dependents, and survivors through the Veterans Benefits Administration and the Veterans Health Administration, and the basic eligibility and application requirements for each.  This includes but is not limited to Service-Connected Compensation, Non-Service Connected Pension, Vocational Rehabilitation &amp; Employment, Education &amp; Training, Home Loans, Life Insurance, and health care benefits, burial benefits, and Dependency and Indemnity Compensation.</a:t>
            </a:r>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dirty="0"/>
          </a:p>
        </p:txBody>
      </p:sp>
    </p:spTree>
    <p:extLst>
      <p:ext uri="{BB962C8B-B14F-4D97-AF65-F5344CB8AC3E}">
        <p14:creationId xmlns:p14="http://schemas.microsoft.com/office/powerpoint/2010/main" val="1631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dirty="0"/>
              <a:t>The Department of Veterans Affairs (VA) Veteran Readiness &amp; Employment Service (formerly known as </a:t>
            </a:r>
            <a:r>
              <a:rPr lang="en-US" sz="1200" b="0" i="0" u="none" strike="noStrike" kern="1200" baseline="0" dirty="0">
                <a:solidFill>
                  <a:schemeClr val="tx1"/>
                </a:solidFill>
                <a:latin typeface="+mn-lt"/>
                <a:ea typeface="+mn-ea"/>
                <a:cs typeface="+mn-cs"/>
              </a:rPr>
              <a:t>Vocational Rehabilitation and Employment) (VR&amp;E)  assists Veterans with service-connected disabilities and an employment handicap and Servicemembers who are in the process of transitioning from military to civilian employment prepare for, find, and keep suitable employment.  For Veterans and Servicemembers with service-connected disabilities so severe that they cannot immediately consider work, VR&amp;E offers services to improve their ability to live as independently as possible.</a:t>
            </a:r>
          </a:p>
          <a:p>
            <a:endParaRPr lang="en-US" dirty="0"/>
          </a:p>
          <a:p>
            <a:r>
              <a:rPr lang="en-US" b="1" dirty="0"/>
              <a:t>VR&amp;E Services (Chapter 31) </a:t>
            </a:r>
          </a:p>
          <a:p>
            <a:pPr marL="171450" indent="-171450">
              <a:buFont typeface="Arial" panose="020B0604020202020204" pitchFamily="34" charset="0"/>
              <a:buChar char="•"/>
            </a:pPr>
            <a:r>
              <a:rPr lang="en-US" dirty="0"/>
              <a:t>Depending on an individual’s needs, VA may provide the following VR&amp;E services:</a:t>
            </a:r>
            <a:endParaRPr lang="en-US" dirty="0">
              <a:effectLst/>
            </a:endParaRPr>
          </a:p>
          <a:p>
            <a:pPr marL="631445" lvl="1" indent="-174245">
              <a:buFont typeface="Arial" panose="020B0604020202020204" pitchFamily="34" charset="0"/>
              <a:buChar char="•"/>
            </a:pPr>
            <a:r>
              <a:rPr lang="en-US" dirty="0"/>
              <a:t>an evaluation of the individual’s abilities, skills, and interests</a:t>
            </a:r>
            <a:endParaRPr lang="en-US" dirty="0">
              <a:effectLst/>
            </a:endParaRPr>
          </a:p>
          <a:p>
            <a:pPr marL="631445" lvl="1" indent="-174245">
              <a:buFont typeface="Arial" panose="020B0604020202020204" pitchFamily="34" charset="0"/>
              <a:buChar char="•"/>
            </a:pPr>
            <a:r>
              <a:rPr lang="en-US" dirty="0"/>
              <a:t>assistance in finding and maintaining suitable employment</a:t>
            </a:r>
            <a:endParaRPr lang="en-US" dirty="0">
              <a:effectLst/>
            </a:endParaRPr>
          </a:p>
          <a:p>
            <a:pPr marL="631445" lvl="1" indent="-174245">
              <a:buFont typeface="Arial" panose="020B0604020202020204" pitchFamily="34" charset="0"/>
              <a:buChar char="•"/>
            </a:pPr>
            <a:r>
              <a:rPr lang="en-US" dirty="0"/>
              <a:t>vocational counseling and planning</a:t>
            </a:r>
            <a:endParaRPr lang="en-US" dirty="0">
              <a:effectLst/>
            </a:endParaRPr>
          </a:p>
          <a:p>
            <a:pPr marL="631445" lvl="1" indent="-174245">
              <a:buFont typeface="Arial" panose="020B0604020202020204" pitchFamily="34" charset="0"/>
              <a:buChar char="•"/>
            </a:pPr>
            <a:r>
              <a:rPr lang="en-US" dirty="0"/>
              <a:t>training, such as</a:t>
            </a:r>
            <a:endParaRPr lang="en-US" dirty="0">
              <a:effectLst/>
            </a:endParaRPr>
          </a:p>
          <a:p>
            <a:pPr marL="1096097" lvl="2" indent="-174245">
              <a:buFont typeface="Arial" panose="020B0604020202020204" pitchFamily="34" charset="0"/>
              <a:buChar char="•"/>
            </a:pPr>
            <a:r>
              <a:rPr lang="en-US" dirty="0"/>
              <a:t>on-the-job and work experience programs, and</a:t>
            </a:r>
            <a:endParaRPr lang="en-US" dirty="0">
              <a:effectLst/>
            </a:endParaRPr>
          </a:p>
          <a:p>
            <a:pPr marL="1096097" lvl="2" indent="-174245">
              <a:buFont typeface="Arial" panose="020B0604020202020204" pitchFamily="34" charset="0"/>
              <a:buChar char="•"/>
            </a:pPr>
            <a:r>
              <a:rPr lang="en-US" dirty="0"/>
              <a:t>certificate, two- or four-year college, or technical programs</a:t>
            </a:r>
            <a:endParaRPr lang="en-US" dirty="0">
              <a:effectLst/>
            </a:endParaRPr>
          </a:p>
          <a:p>
            <a:pPr marL="631445" lvl="1" indent="-174245">
              <a:buFont typeface="Arial" panose="020B0604020202020204" pitchFamily="34" charset="0"/>
              <a:buChar char="•"/>
            </a:pPr>
            <a:r>
              <a:rPr lang="en-US" dirty="0"/>
              <a:t>supportive rehabilitation services and additional counseling, and</a:t>
            </a:r>
            <a:endParaRPr lang="en-US" dirty="0">
              <a:effectLst/>
            </a:endParaRPr>
          </a:p>
          <a:p>
            <a:pPr marL="631445" lvl="1" indent="-174245">
              <a:buFont typeface="Arial" panose="020B0604020202020204" pitchFamily="34" charset="0"/>
              <a:buChar char="•"/>
            </a:pPr>
            <a:r>
              <a:rPr lang="en-US" dirty="0"/>
              <a:t>a program of services to assist in achieving independence in daily living.</a:t>
            </a:r>
          </a:p>
          <a:p>
            <a:pPr marL="171450" indent="-171450">
              <a:buFont typeface="Arial" panose="020B0604020202020204" pitchFamily="34" charset="0"/>
              <a:buChar char="•"/>
            </a:pPr>
            <a:r>
              <a:rPr lang="en-US" dirty="0"/>
              <a:t>Veterans with service-connected disabilities may apply for VR&amp;E benefits at any time. </a:t>
            </a:r>
          </a:p>
          <a:p>
            <a:pPr marL="171450" indent="-171450">
              <a:buFont typeface="Arial" panose="020B0604020202020204" pitchFamily="34" charset="0"/>
              <a:buChar char="•"/>
            </a:pPr>
            <a:r>
              <a:rPr lang="en-US" dirty="0"/>
              <a:t>Generally, Veterans must complete a VR&amp;E program within 12 years from the date</a:t>
            </a:r>
            <a:endParaRPr lang="en-US" dirty="0">
              <a:effectLst/>
            </a:endParaRPr>
          </a:p>
          <a:p>
            <a:pPr marL="631445" lvl="1" indent="-174245">
              <a:buFont typeface="Arial" panose="020B0604020202020204" pitchFamily="34" charset="0"/>
              <a:buChar char="•"/>
            </a:pPr>
            <a:r>
              <a:rPr lang="en-US" dirty="0"/>
              <a:t>they separate from military service, or</a:t>
            </a:r>
            <a:endParaRPr lang="en-US" dirty="0">
              <a:effectLst/>
            </a:endParaRPr>
          </a:p>
          <a:p>
            <a:pPr marL="631445" lvl="1" indent="-174245">
              <a:buFont typeface="Arial" panose="020B0604020202020204" pitchFamily="34" charset="0"/>
              <a:buChar char="•"/>
            </a:pPr>
            <a:r>
              <a:rPr lang="en-US" dirty="0"/>
              <a:t>VA notifies them that they have a compensable service-connected disability</a:t>
            </a:r>
          </a:p>
          <a:p>
            <a:pPr marL="174245" lvl="0" indent="-174245">
              <a:buFont typeface="Arial" panose="020B0604020202020204" pitchFamily="34" charset="0"/>
              <a:buChar char="•"/>
            </a:pPr>
            <a:r>
              <a:rPr lang="en-US" dirty="0"/>
              <a:t>VR&amp;E benefits may be available in addition to Education and Training benefits!</a:t>
            </a:r>
          </a:p>
          <a:p>
            <a:pPr marL="174245" indent="-174245">
              <a:buFont typeface="Arial" panose="020B0604020202020204" pitchFamily="34" charset="0"/>
              <a:buChar char="•"/>
            </a:pPr>
            <a:endParaRPr lang="en-US" dirty="0"/>
          </a:p>
          <a:p>
            <a:pPr marL="0" indent="0">
              <a:buFont typeface="Arial" panose="020B0604020202020204" pitchFamily="34" charset="0"/>
              <a:buNone/>
            </a:pPr>
            <a:r>
              <a:rPr lang="en-US" b="1" dirty="0"/>
              <a:t>Eligibility</a:t>
            </a:r>
          </a:p>
          <a:p>
            <a:pPr marL="171450" indent="-171450">
              <a:buFont typeface="Arial" panose="020B0604020202020204" pitchFamily="34" charset="0"/>
              <a:buChar char="•"/>
            </a:pPr>
            <a:r>
              <a:rPr lang="en-US" dirty="0"/>
              <a:t>Servicemembers and Veterans are eligible for VR&amp;E services under the following circumstances:</a:t>
            </a:r>
          </a:p>
          <a:p>
            <a:pPr marL="631445" lvl="1" indent="-174245">
              <a:buFont typeface="Arial" panose="020B0604020202020204" pitchFamily="34" charset="0"/>
              <a:buChar char="•"/>
            </a:pPr>
            <a:r>
              <a:rPr lang="en-US" dirty="0"/>
              <a:t>Obtained a service-connected disability rating from VA of at least 10%, or a pre-discharge disability rating (“memorandum rating”) of 20% or more from VA, </a:t>
            </a:r>
            <a:r>
              <a:rPr lang="en-US" b="1" dirty="0"/>
              <a:t>AND </a:t>
            </a:r>
            <a:endParaRPr lang="en-US" dirty="0"/>
          </a:p>
          <a:p>
            <a:pPr marL="631445" lvl="1" indent="-174245">
              <a:buFont typeface="Arial" panose="020B0604020202020204" pitchFamily="34" charset="0"/>
              <a:buChar char="•"/>
            </a:pPr>
            <a:r>
              <a:rPr lang="en-US" dirty="0"/>
              <a:t>Received, or will receive, a discharge from service that is other than dishonorable, </a:t>
            </a:r>
            <a:r>
              <a:rPr lang="en-US" b="1" dirty="0"/>
              <a:t>OR</a:t>
            </a:r>
            <a:endParaRPr lang="en-US" dirty="0"/>
          </a:p>
          <a:p>
            <a:pPr marL="631445" lvl="1" indent="-174245">
              <a:buFont typeface="Arial" panose="020B0604020202020204" pitchFamily="34" charset="0"/>
              <a:buChar char="•"/>
            </a:pPr>
            <a:r>
              <a:rPr lang="en-US" dirty="0"/>
              <a:t>May qualify without a VA rating if he/she is severely ill or injured and have been referred to a military Physical Evaluation Board or are participating in the DoD/VA Integrated Disability Evaluation System (IDES) process </a:t>
            </a:r>
            <a:endParaRPr lang="en-US" dirty="0">
              <a:effectLst/>
            </a:endParaRPr>
          </a:p>
          <a:p>
            <a:endParaRPr lang="en-US" dirty="0"/>
          </a:p>
          <a:p>
            <a:r>
              <a:rPr lang="en-US" b="1" dirty="0"/>
              <a:t>Application</a:t>
            </a:r>
          </a:p>
          <a:p>
            <a:pPr marL="171450" indent="-171450">
              <a:buFont typeface="Arial" panose="020B0604020202020204" pitchFamily="34" charset="0"/>
              <a:buChar char="•"/>
            </a:pPr>
            <a:r>
              <a:rPr lang="en-US" dirty="0"/>
              <a:t>Veterans and Servicemembers are encouraged to apply for VR&amp;E benefits electronically through eBenefits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Website: </a:t>
            </a:r>
            <a:r>
              <a:rPr lang="en-US" b="0" i="0" u="none" strike="noStrike" kern="1200" baseline="0" dirty="0">
                <a:solidFill>
                  <a:schemeClr val="tx1"/>
                </a:solidFill>
                <a:latin typeface="+mn-lt"/>
                <a:ea typeface="+mn-ea"/>
                <a:cs typeface="+mn-cs"/>
              </a:rPr>
              <a:t>Website: </a:t>
            </a:r>
            <a:r>
              <a:rPr lang="en-US" baseline="0" dirty="0"/>
              <a:t>https://www.ebenefits.va.gov/ebenefits/homepage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Veterans and Servicemembers may apply for VR&amp;E benefits by completing </a:t>
            </a:r>
            <a:r>
              <a:rPr lang="en-US" sz="1200" b="0" i="0" u="none" strike="noStrike" kern="1200" baseline="0" dirty="0">
                <a:solidFill>
                  <a:schemeClr val="tx1"/>
                </a:solidFill>
                <a:latin typeface="+mn-lt"/>
                <a:ea typeface="+mn-ea"/>
                <a:cs typeface="+mn-cs"/>
              </a:rPr>
              <a:t>VA Form 28-1900, </a:t>
            </a:r>
            <a:r>
              <a:rPr lang="en-US" sz="1200" b="0" i="1" u="none" strike="noStrike" kern="1200" baseline="0" dirty="0">
                <a:solidFill>
                  <a:schemeClr val="tx1"/>
                </a:solidFill>
                <a:latin typeface="+mn-lt"/>
                <a:ea typeface="+mn-ea"/>
                <a:cs typeface="+mn-cs"/>
              </a:rPr>
              <a:t>Disabled Veterans Application for Vocational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Applicants may call 202-461-9600 to </a:t>
            </a:r>
            <a:r>
              <a:rPr lang="en-US" dirty="0"/>
              <a:t>seek assistance with the application process or obtain claims processing status</a:t>
            </a:r>
            <a:endParaRPr lang="en-US" b="1" i="1" baseline="0" dirty="0"/>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10</a:t>
            </a:fld>
            <a:endParaRPr lang="en-US" dirty="0"/>
          </a:p>
        </p:txBody>
      </p:sp>
    </p:spTree>
    <p:extLst>
      <p:ext uri="{BB962C8B-B14F-4D97-AF65-F5344CB8AC3E}">
        <p14:creationId xmlns:p14="http://schemas.microsoft.com/office/powerpoint/2010/main" val="139320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dirty="0"/>
              <a:t>The Department of Veterans Affairs (VA)</a:t>
            </a:r>
            <a:r>
              <a:rPr lang="en-US" baseline="0" dirty="0"/>
              <a:t> provides valuable insurance benefits to Servicemembers and Veterans to provide peace of mind knowing that his/her family is protected. </a:t>
            </a:r>
          </a:p>
          <a:p>
            <a:endParaRPr lang="en-US" baseline="0" dirty="0"/>
          </a:p>
          <a:p>
            <a:r>
              <a:rPr lang="en-US" b="1" dirty="0"/>
              <a:t>Servicemembers’ Group Life Insurance (SGLI)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SGLI </a:t>
            </a:r>
            <a:r>
              <a:rPr lang="en-US" dirty="0"/>
              <a:t>is a low-cost group term life insurance program for Servicemembers.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Servicemembers are automatically issued maximum SGLI coverage upon entry to active duty.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He/she must indicate in writing if they wish to decline coverage, select a lesser amount, or designate beneficiaries.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Servicemembers who are totally disabled at separation may extend coverage for up to two years .</a:t>
            </a:r>
          </a:p>
          <a:p>
            <a:pPr marL="628650" lvl="1" indent="-171450">
              <a:buFont typeface="Arial" panose="020B0604020202020204" pitchFamily="34" charset="0"/>
              <a:buChar char="•"/>
            </a:pPr>
            <a:r>
              <a:rPr lang="en-US" dirty="0"/>
              <a:t>Servicemembers unable to work due to total disability at the time of separation, can apply for the SGLI Disability Extension, which provides free coverage for up to two years. At the end of the extension period, he/she automatically qualify for Veterans’ Group Life Insurance as long as you pay the premiums.</a:t>
            </a:r>
          </a:p>
          <a:p>
            <a:endParaRPr lang="en-US" dirty="0"/>
          </a:p>
          <a:p>
            <a:r>
              <a:rPr lang="en-US" b="1" dirty="0"/>
              <a:t>Veterans’ Group Life Insurance (VGLI)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VGLI </a:t>
            </a:r>
            <a:r>
              <a:rPr lang="en-US" dirty="0"/>
              <a:t>allows Veterans to convert their SGLI to a civilian program of renewable term coverage after separation from service.</a:t>
            </a:r>
          </a:p>
          <a:p>
            <a:pPr marL="171450" lvl="0" indent="-171450">
              <a:buFont typeface="Arial" panose="020B0604020202020204" pitchFamily="34" charset="0"/>
              <a:buChar char="•"/>
            </a:pPr>
            <a:r>
              <a:rPr lang="en-US" dirty="0"/>
              <a:t>Converting SGLI to VGLI is </a:t>
            </a:r>
            <a:r>
              <a:rPr lang="en-US" u="sng" dirty="0"/>
              <a:t>time sensitive</a:t>
            </a:r>
            <a:r>
              <a:rPr lang="en-US" u="none" dirty="0"/>
              <a:t>!</a:t>
            </a:r>
          </a:p>
          <a:p>
            <a:pPr marL="628650" lvl="1" indent="-171450">
              <a:buFont typeface="Arial" panose="020B0604020202020204" pitchFamily="34" charset="0"/>
              <a:buChar char="•"/>
            </a:pPr>
            <a:r>
              <a:rPr lang="en-US" dirty="0"/>
              <a:t>Veterans who were separated from military service on or after November 1, 2012, may apply to convert SGLI to VGLI within one year and 240 days from separation. </a:t>
            </a:r>
          </a:p>
          <a:p>
            <a:pPr marL="628650" lvl="1" indent="-171450">
              <a:buFont typeface="Arial" panose="020B0604020202020204" pitchFamily="34" charset="0"/>
              <a:buChar char="•"/>
            </a:pPr>
            <a:r>
              <a:rPr lang="en-US" dirty="0"/>
              <a:t>Evidence of good health is not required for those who apply within 240 days of separation. </a:t>
            </a:r>
          </a:p>
          <a:p>
            <a:pPr marL="628650" lvl="1" indent="-171450">
              <a:buFont typeface="Arial" panose="020B0604020202020204" pitchFamily="34" charset="0"/>
              <a:buChar char="•"/>
            </a:pPr>
            <a:r>
              <a:rPr lang="en-US" dirty="0"/>
              <a:t>All applications for VGLI must include the first month’s premium.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Family Servicemembers’ Group Life Insurance (FSGLI) </a:t>
            </a:r>
          </a:p>
          <a:p>
            <a:pPr marL="171450" lvl="0" indent="-171450">
              <a:buFont typeface="Arial" panose="020B0604020202020204" pitchFamily="34" charset="0"/>
              <a:buChar char="•"/>
            </a:pPr>
            <a:r>
              <a:rPr lang="en-US" b="0" dirty="0"/>
              <a:t>FSGLI</a:t>
            </a:r>
            <a:r>
              <a:rPr lang="en-US" b="1" dirty="0"/>
              <a:t> </a:t>
            </a:r>
            <a:r>
              <a:rPr lang="en-US" dirty="0"/>
              <a:t>insures spouses and children of Servicemembers with SGLI coverage. </a:t>
            </a:r>
          </a:p>
          <a:p>
            <a:pPr marL="171450" lvl="0" indent="-171450">
              <a:buFont typeface="Arial" panose="020B0604020202020204" pitchFamily="34" charset="0"/>
              <a:buChar char="•"/>
            </a:pPr>
            <a:r>
              <a:rPr lang="en-US" dirty="0"/>
              <a:t>Spousal coverage may not exceed the Servicemember’s SGLI coverage. </a:t>
            </a:r>
          </a:p>
          <a:p>
            <a:pPr marL="171450" lvl="0" indent="-171450">
              <a:buFont typeface="Arial" panose="020B0604020202020204" pitchFamily="34" charset="0"/>
              <a:buChar char="•"/>
            </a:pPr>
            <a:r>
              <a:rPr lang="en-US" dirty="0"/>
              <a:t>Dependent children are automatically covered at no charge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Family coverage is not available to individuals insured under the VGLI program</a:t>
            </a:r>
          </a:p>
          <a:p>
            <a:endParaRPr lang="en-US" dirty="0"/>
          </a:p>
          <a:p>
            <a:r>
              <a:rPr lang="en-US" b="1" dirty="0"/>
              <a:t>Servicemembers’ Group Life Insurance Traumatic Injury Protection (TSGLI) </a:t>
            </a:r>
          </a:p>
          <a:p>
            <a:pPr marL="171450" indent="-171450">
              <a:buFont typeface="Arial" panose="020B0604020202020204" pitchFamily="34" charset="0"/>
              <a:buChar char="•"/>
            </a:pPr>
            <a:r>
              <a:rPr lang="en-US" b="0" dirty="0"/>
              <a:t>TSGLI</a:t>
            </a:r>
            <a:r>
              <a:rPr lang="en-US" b="1" dirty="0"/>
              <a:t> </a:t>
            </a:r>
            <a:r>
              <a:rPr lang="en-US" dirty="0"/>
              <a:t>is an automatic feature of SGLI that provides payments to Servicemembers who suffer severe losses, such as amputations, blindness, and paraplegia, due to traumatic injuries that occur in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TSGLI coverage automatically ends when members are discharged from service or decline SGLI coverage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Spouses and children covered under FSGLI are not covered by TSGLI</a:t>
            </a:r>
          </a:p>
          <a:p>
            <a:endParaRPr lang="en-US" dirty="0"/>
          </a:p>
          <a:p>
            <a:r>
              <a:rPr lang="en-US" b="1" dirty="0"/>
              <a:t>Service-Disabled Veterans’ Insurance (S-DVI) </a:t>
            </a:r>
          </a:p>
          <a:p>
            <a:pPr marL="171450" indent="-171450">
              <a:buFont typeface="Arial" panose="020B0604020202020204" pitchFamily="34" charset="0"/>
              <a:buChar char="•"/>
            </a:pPr>
            <a:r>
              <a:rPr lang="en-US" b="0" dirty="0"/>
              <a:t>S-DVI </a:t>
            </a:r>
            <a:r>
              <a:rPr lang="en-US" dirty="0"/>
              <a:t>provides life insurance coverage to Veterans whom VA has granted service connection for a new disability within the last two years. </a:t>
            </a:r>
          </a:p>
          <a:p>
            <a:pPr marL="171450" indent="-171450">
              <a:buFont typeface="Arial" panose="020B0604020202020204" pitchFamily="34" charset="0"/>
              <a:buChar char="•"/>
            </a:pPr>
            <a:r>
              <a:rPr lang="en-US" dirty="0"/>
              <a:t>Totally disabled Veterans are eligible for free coverage and have the opportunity to purchase additional insurance </a:t>
            </a:r>
          </a:p>
          <a:p>
            <a:endParaRPr lang="en-US" dirty="0"/>
          </a:p>
          <a:p>
            <a:r>
              <a:rPr lang="en-US" b="1" dirty="0"/>
              <a:t>Veterans’ Mortgage Life Insurance (VMLI) </a:t>
            </a:r>
          </a:p>
          <a:p>
            <a:pPr marL="171450" indent="-171450">
              <a:buFont typeface="Arial" panose="020B0604020202020204" pitchFamily="34" charset="0"/>
              <a:buChar char="•"/>
            </a:pPr>
            <a:r>
              <a:rPr lang="en-US" b="0" dirty="0"/>
              <a:t>VMLI </a:t>
            </a:r>
            <a:r>
              <a:rPr lang="en-US" dirty="0"/>
              <a:t>provides mortgage life insurance protection to severely disabled Servicemembers and Veterans whom VA has granted Specially Adapted Housing (SAH) </a:t>
            </a:r>
          </a:p>
          <a:p>
            <a:pPr marL="171450" indent="-171450">
              <a:buFont typeface="Arial" panose="020B0604020202020204" pitchFamily="34" charset="0"/>
              <a:buChar char="•"/>
            </a:pPr>
            <a:r>
              <a:rPr lang="en-US" dirty="0"/>
              <a:t>VMLI protection is issued automatically following SAH approval, provided applicant submits information required to establish a premium and does not decline coverage</a:t>
            </a:r>
          </a:p>
          <a:p>
            <a:pPr marL="171450" indent="-171450">
              <a:buFont typeface="Arial" panose="020B0604020202020204" pitchFamily="34" charset="0"/>
              <a:buChar char="•"/>
            </a:pPr>
            <a:r>
              <a:rPr lang="en-US" dirty="0"/>
              <a:t>Coverage automatically terminates when the mortgage is paid off</a:t>
            </a:r>
          </a:p>
          <a:p>
            <a:pPr marL="628650" lvl="1" indent="-171450">
              <a:buFont typeface="Arial" panose="020B0604020202020204" pitchFamily="34" charset="0"/>
              <a:buChar char="•"/>
            </a:pPr>
            <a:r>
              <a:rPr lang="en-US" dirty="0"/>
              <a:t>If applicant sells his/her house and pays off the mortgage, he/she can obtain VMLI on the mortgage of another home</a:t>
            </a:r>
          </a:p>
          <a:p>
            <a:endParaRPr lang="en-US" dirty="0"/>
          </a:p>
          <a:p>
            <a:r>
              <a:rPr lang="en-US" b="1" dirty="0"/>
              <a:t>Eligibility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SGLI </a:t>
            </a:r>
          </a:p>
          <a:p>
            <a:pPr marL="171450" indent="-171450">
              <a:buFont typeface="Arial" panose="020B0604020202020204" pitchFamily="34" charset="0"/>
              <a:buChar char="•"/>
            </a:pPr>
            <a:r>
              <a:rPr lang="en-US" dirty="0"/>
              <a:t>Servicemembers are </a:t>
            </a:r>
            <a:r>
              <a:rPr lang="en-US" b="0" dirty="0"/>
              <a:t>automatically</a:t>
            </a:r>
            <a:r>
              <a:rPr lang="en-US" b="1" dirty="0"/>
              <a:t> </a:t>
            </a:r>
            <a:r>
              <a:rPr lang="en-US" dirty="0"/>
              <a:t>insured under full-time SGLI if he/she is one of the following: </a:t>
            </a:r>
          </a:p>
          <a:p>
            <a:pPr marL="628650" lvl="1" indent="-171450">
              <a:buFont typeface="Arial" panose="020B0604020202020204" pitchFamily="34" charset="0"/>
              <a:buChar char="•"/>
            </a:pPr>
            <a:r>
              <a:rPr lang="en-US" dirty="0"/>
              <a:t>An active duty member of the Army, Navy, Air Force, Marines, or Coast Guard</a:t>
            </a:r>
          </a:p>
          <a:p>
            <a:pPr marL="628650" lvl="1" indent="-171450">
              <a:buFont typeface="Arial" panose="020B0604020202020204" pitchFamily="34" charset="0"/>
              <a:buChar char="•"/>
            </a:pPr>
            <a:r>
              <a:rPr lang="en-US" dirty="0"/>
              <a:t>A commissioned member of the National Oceanic and Atmospheric Administration (NOAA) or the U.S. Public Health Service (USPHS)</a:t>
            </a:r>
          </a:p>
          <a:p>
            <a:pPr marL="628650" lvl="1" indent="-171450">
              <a:buFont typeface="Arial" panose="020B0604020202020204" pitchFamily="34" charset="0"/>
              <a:buChar char="•"/>
            </a:pPr>
            <a:r>
              <a:rPr lang="en-US" dirty="0"/>
              <a:t>A cadet or midshipman of the U.S. military academies</a:t>
            </a:r>
          </a:p>
          <a:p>
            <a:pPr marL="628650" lvl="1" indent="-171450">
              <a:buFont typeface="Arial" panose="020B0604020202020204" pitchFamily="34" charset="0"/>
              <a:buChar char="•"/>
            </a:pPr>
            <a:r>
              <a:rPr lang="en-US" dirty="0"/>
              <a:t>A member, cadet, or midshipman of the Reserve Officers Training Corps (ROTC) engaged in authorized training or practice cruises</a:t>
            </a:r>
          </a:p>
          <a:p>
            <a:pPr marL="628650" lvl="1" indent="-171450">
              <a:buFont typeface="Arial" panose="020B0604020202020204" pitchFamily="34" charset="0"/>
              <a:buChar char="•"/>
            </a:pPr>
            <a:r>
              <a:rPr lang="en-US" dirty="0"/>
              <a:t>A member of the Ready Reserve or National Guard scheduled to perform at least 12 periods of inactive training per year, or</a:t>
            </a:r>
          </a:p>
          <a:p>
            <a:pPr marL="628650" lvl="1" indent="-171450">
              <a:buFont typeface="Arial" panose="020B0604020202020204" pitchFamily="34" charset="0"/>
              <a:buChar char="•"/>
            </a:pPr>
            <a:r>
              <a:rPr lang="en-US" b="0" dirty="0"/>
              <a:t>A Servicemember who volunteers for a mobilization category in the Individual Ready Reserve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VGLI</a:t>
            </a:r>
          </a:p>
          <a:p>
            <a:pPr marL="171450" indent="-171450">
              <a:buFont typeface="Arial" panose="020B0604020202020204" pitchFamily="34" charset="0"/>
              <a:buChar char="•"/>
            </a:pPr>
            <a:r>
              <a:rPr lang="en-US" dirty="0"/>
              <a:t>Servicemembers qualify for VGLI if you are one of the following:</a:t>
            </a:r>
          </a:p>
          <a:p>
            <a:pPr marL="628650" lvl="1" indent="-171450">
              <a:buFont typeface="Arial" panose="020B0604020202020204" pitchFamily="34" charset="0"/>
              <a:buChar char="•"/>
            </a:pPr>
            <a:r>
              <a:rPr lang="en-US" dirty="0"/>
              <a:t>Servicemember being released from active duty who was covered by SGLI, </a:t>
            </a:r>
            <a:r>
              <a:rPr lang="en-US" b="1" dirty="0"/>
              <a:t>OR</a:t>
            </a:r>
          </a:p>
          <a:p>
            <a:pPr marL="628650" lvl="1" indent="-171450">
              <a:buFont typeface="Arial" panose="020B0604020202020204" pitchFamily="34" charset="0"/>
              <a:buChar char="•"/>
            </a:pPr>
            <a:r>
              <a:rPr lang="en-US" dirty="0"/>
              <a:t>Servicemember separating, retiring, or being released from assignment in the Ready Reserve or National Guard who was covered by SGLI, </a:t>
            </a:r>
            <a:r>
              <a:rPr lang="en-US" b="1" dirty="0"/>
              <a:t>OR</a:t>
            </a:r>
          </a:p>
          <a:p>
            <a:pPr marL="628650" lvl="1" indent="-171450">
              <a:buFont typeface="Arial" panose="020B0604020202020204" pitchFamily="34" charset="0"/>
              <a:buChar char="•"/>
            </a:pPr>
            <a:r>
              <a:rPr lang="en-US" dirty="0"/>
              <a:t>National Guard or Reserve member covered by part-time SGLI who incurred a disability or aggravated a pre-existing disability while performing inactive duty or traveling to/from duty, </a:t>
            </a:r>
            <a:r>
              <a:rPr lang="en-US" b="1" dirty="0"/>
              <a:t>OR </a:t>
            </a:r>
          </a:p>
          <a:p>
            <a:pPr marL="628650" lvl="1" indent="-171450">
              <a:buFont typeface="Arial" panose="020B0604020202020204" pitchFamily="34" charset="0"/>
              <a:buChar char="•"/>
            </a:pPr>
            <a:r>
              <a:rPr lang="en-US" dirty="0"/>
              <a:t>Member of the Individual Ready Reserve or Inactive National Guard</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FSGLI</a:t>
            </a:r>
          </a:p>
          <a:p>
            <a:pPr marL="171450" indent="-171450">
              <a:buFont typeface="Arial" panose="020B0604020202020204" pitchFamily="34" charset="0"/>
              <a:buChar char="•"/>
            </a:pPr>
            <a:r>
              <a:rPr lang="en-US" dirty="0"/>
              <a:t>Spouses and dependent children of the following are eligible for FSGLI: </a:t>
            </a:r>
          </a:p>
          <a:p>
            <a:pPr marL="628650" lvl="1" indent="-171450">
              <a:buFont typeface="Arial" panose="020B0604020202020204" pitchFamily="34" charset="0"/>
              <a:buChar char="•"/>
            </a:pPr>
            <a:r>
              <a:rPr lang="en-US" dirty="0"/>
              <a:t>Active duty Servicemembers covered by full-time SGLI, </a:t>
            </a:r>
            <a:r>
              <a:rPr lang="en-US" b="1" dirty="0"/>
              <a:t>OR </a:t>
            </a:r>
          </a:p>
          <a:p>
            <a:pPr marL="628650" lvl="1" indent="-171450">
              <a:buFont typeface="Arial" panose="020B0604020202020204" pitchFamily="34" charset="0"/>
              <a:buChar char="•"/>
            </a:pPr>
            <a:r>
              <a:rPr lang="en-US" dirty="0"/>
              <a:t>Members of the National Guard or Ready Reserve covered by full-time SGLI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TSGLI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members of the uniformed services who have SGLI are automatically covered by TSGLI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members suffered an injury between October 7, 2001, and November 30, 2005, that resulted in a qualifying loss, they are covered by TSGLI, regardless of whether they had SGLI coverage at the time of the injury</a:t>
            </a:r>
          </a:p>
          <a:p>
            <a:pPr marL="171450" lvl="0" indent="-171450">
              <a:buFont typeface="Arial" panose="020B0604020202020204" pitchFamily="34" charset="0"/>
              <a:buChar char="•"/>
            </a:pPr>
            <a:endParaRPr lang="en-US" b="1" dirty="0"/>
          </a:p>
          <a:p>
            <a:pPr marL="0" lvl="0" indent="0">
              <a:buFont typeface="Arial" panose="020B0604020202020204" pitchFamily="34" charset="0"/>
              <a:buNone/>
            </a:pPr>
            <a:r>
              <a:rPr lang="en-US" b="1" dirty="0"/>
              <a:t>S-DVI</a:t>
            </a:r>
          </a:p>
          <a:p>
            <a:pPr marL="171450" indent="-171450">
              <a:buFont typeface="Arial" panose="020B0604020202020204" pitchFamily="34" charset="0"/>
              <a:buChar char="•"/>
            </a:pPr>
            <a:r>
              <a:rPr lang="en-US" dirty="0"/>
              <a:t>To obtain S-DVI, Veterans’ meet the following criteria:</a:t>
            </a:r>
          </a:p>
          <a:p>
            <a:pPr marL="628650" lvl="1" indent="-171450">
              <a:buFont typeface="Arial" panose="020B0604020202020204" pitchFamily="34" charset="0"/>
              <a:buChar char="•"/>
            </a:pPr>
            <a:r>
              <a:rPr lang="en-US" dirty="0"/>
              <a:t>VA granted service connection for any disability (even if evaluated at zero percent), </a:t>
            </a:r>
            <a:r>
              <a:rPr lang="en-US" b="1" dirty="0"/>
              <a:t>AND</a:t>
            </a:r>
          </a:p>
          <a:p>
            <a:pPr marL="628650" lvl="1" indent="-171450">
              <a:buFont typeface="Arial" panose="020B0604020202020204" pitchFamily="34" charset="0"/>
              <a:buChar char="•"/>
            </a:pPr>
            <a:r>
              <a:rPr lang="en-US" dirty="0"/>
              <a:t>Veteran applied within two years from the date VA notified him/her of a new service-connected disability, </a:t>
            </a:r>
            <a:r>
              <a:rPr lang="en-US" b="1" dirty="0"/>
              <a:t>AND</a:t>
            </a:r>
          </a:p>
          <a:p>
            <a:pPr marL="628650" lvl="1" indent="-171450">
              <a:buFont typeface="Arial" panose="020B0604020202020204" pitchFamily="34" charset="0"/>
              <a:buChar char="•"/>
            </a:pPr>
            <a:r>
              <a:rPr lang="en-US" dirty="0"/>
              <a:t>Veteran is in good health, except for any service-connected conditions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VMLI</a:t>
            </a:r>
          </a:p>
          <a:p>
            <a:pPr marL="171450" indent="-171450">
              <a:buFont typeface="Arial" panose="020B0604020202020204" pitchFamily="34" charset="0"/>
              <a:buChar char="•"/>
            </a:pPr>
            <a:r>
              <a:rPr lang="en-US" dirty="0"/>
              <a:t>VMLI is only available to Servicemembers and Veterans with severe service-connected disabilities who:</a:t>
            </a:r>
          </a:p>
          <a:p>
            <a:pPr marL="628650" lvl="1" indent="-171450">
              <a:buFont typeface="Arial" panose="020B0604020202020204" pitchFamily="34" charset="0"/>
              <a:buChar char="•"/>
            </a:pPr>
            <a:r>
              <a:rPr lang="en-US" dirty="0"/>
              <a:t>Received Specially Adapted Housing (SAH) to help build, remodel, or purchase a home, </a:t>
            </a:r>
            <a:r>
              <a:rPr lang="en-US" b="1" dirty="0"/>
              <a:t>AND</a:t>
            </a:r>
          </a:p>
          <a:p>
            <a:pPr marL="628650" lvl="1" indent="-171450">
              <a:buFont typeface="Arial" panose="020B0604020202020204" pitchFamily="34" charset="0"/>
              <a:buChar char="•"/>
            </a:pPr>
            <a:r>
              <a:rPr lang="en-US" dirty="0"/>
              <a:t>Have the title to the home, </a:t>
            </a:r>
            <a:r>
              <a:rPr lang="en-US" b="1" dirty="0"/>
              <a:t>AND</a:t>
            </a:r>
          </a:p>
          <a:p>
            <a:pPr marL="628650" lvl="1" indent="-171450">
              <a:buFont typeface="Arial" panose="020B0604020202020204" pitchFamily="34" charset="0"/>
              <a:buChar char="•"/>
            </a:pPr>
            <a:r>
              <a:rPr lang="en-US" dirty="0"/>
              <a:t>Have a mortgage on the home</a:t>
            </a:r>
          </a:p>
          <a:p>
            <a:pPr marL="628650" lvl="1" indent="-171450">
              <a:buFont typeface="Arial" panose="020B0604020202020204" pitchFamily="34" charset="0"/>
              <a:buChar char="•"/>
            </a:pPr>
            <a:r>
              <a:rPr lang="en-US" dirty="0"/>
              <a:t>Veterans must apply for VMLI before their 70th birthday. </a:t>
            </a:r>
          </a:p>
          <a:p>
            <a:endParaRPr lang="en-US" b="1" dirty="0"/>
          </a:p>
          <a:p>
            <a:r>
              <a:rPr lang="en-US" b="1" dirty="0"/>
              <a:t>Application</a:t>
            </a:r>
          </a:p>
          <a:p>
            <a:pPr marL="171450" indent="-171450">
              <a:buFont typeface="Arial" panose="020B0604020202020204" pitchFamily="34" charset="0"/>
              <a:buChar char="•"/>
            </a:pPr>
            <a:r>
              <a:rPr lang="en-US" b="0" dirty="0"/>
              <a:t>Servicemembers and Veterans are encouraged to apply for Insurance benefits electronically through</a:t>
            </a:r>
            <a:r>
              <a:rPr lang="en-US" b="1" dirty="0"/>
              <a:t> </a:t>
            </a:r>
            <a:r>
              <a:rPr lang="en-US" dirty="0"/>
              <a:t>eBenefits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Website: https://www.ebenefits.va.gov/ebenefits/homepage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Veterans may apply for VGLI by completing </a:t>
            </a:r>
            <a:r>
              <a:rPr lang="en-US" sz="1200" b="0" i="0" u="none" strike="noStrike" kern="1200" baseline="0" dirty="0">
                <a:solidFill>
                  <a:schemeClr val="tx1"/>
                </a:solidFill>
                <a:latin typeface="+mn-lt"/>
                <a:ea typeface="+mn-ea"/>
                <a:cs typeface="+mn-cs"/>
              </a:rPr>
              <a:t>Form SGLV 8714, </a:t>
            </a:r>
            <a:r>
              <a:rPr lang="en-US" sz="1200" b="0" i="1" u="none" strike="noStrike" kern="1200" baseline="0" dirty="0">
                <a:solidFill>
                  <a:schemeClr val="tx1"/>
                </a:solidFill>
                <a:latin typeface="+mn-lt"/>
                <a:ea typeface="+mn-ea"/>
                <a:cs typeface="+mn-cs"/>
              </a:rPr>
              <a:t>Application for Veterans’ Group Life Insurance</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Veterans may apply for FSGLI by completing </a:t>
            </a:r>
            <a:r>
              <a:rPr lang="en-US" sz="1200" b="0" i="0" u="none" strike="noStrike" kern="1200" baseline="0" dirty="0">
                <a:solidFill>
                  <a:schemeClr val="tx1"/>
                </a:solidFill>
                <a:latin typeface="+mn-lt"/>
                <a:ea typeface="+mn-ea"/>
                <a:cs typeface="+mn-cs"/>
              </a:rPr>
              <a:t>Form SGLV 8286A, </a:t>
            </a:r>
            <a:r>
              <a:rPr lang="en-US" sz="1200" b="0" i="1" u="none" strike="noStrike" kern="1200" baseline="0" dirty="0">
                <a:solidFill>
                  <a:schemeClr val="tx1"/>
                </a:solidFill>
                <a:latin typeface="+mn-lt"/>
                <a:ea typeface="+mn-ea"/>
                <a:cs typeface="+mn-cs"/>
              </a:rPr>
              <a:t>Request for Family Coverage for Spouse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Servicemembers may apply for TSGLI by completing Form SGLV 8600, </a:t>
            </a:r>
            <a:r>
              <a:rPr lang="en-US" sz="1200" b="0" i="1" u="none" strike="noStrike" kern="1200" baseline="0" dirty="0">
                <a:solidFill>
                  <a:schemeClr val="tx1"/>
                </a:solidFill>
                <a:latin typeface="+mn-lt"/>
                <a:ea typeface="+mn-ea"/>
                <a:cs typeface="+mn-cs"/>
              </a:rPr>
              <a:t>Application for TSGLI Benefits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may apply for S-DVI by completing VA Form 29-4364, </a:t>
            </a:r>
            <a:r>
              <a:rPr lang="en-US" b="0" i="1" dirty="0"/>
              <a:t>Application for Service-Disabled Veterans Insurance </a:t>
            </a:r>
            <a:endParaRPr lang="en-US" sz="1200" b="0" i="1"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Veterans may apply for VMLI by completing VA Form </a:t>
            </a:r>
            <a:r>
              <a:rPr lang="en-US" sz="1200" b="0" i="0" u="none" strike="noStrike" kern="1200" baseline="0" dirty="0">
                <a:solidFill>
                  <a:schemeClr val="tx1"/>
                </a:solidFill>
                <a:latin typeface="+mn-lt"/>
                <a:ea typeface="+mn-ea"/>
                <a:cs typeface="+mn-cs"/>
              </a:rPr>
              <a:t>VA Form 29-8636, </a:t>
            </a:r>
            <a:r>
              <a:rPr lang="en-US" sz="1200" b="0" i="1" u="none" strike="noStrike" kern="1200" baseline="0" dirty="0">
                <a:solidFill>
                  <a:schemeClr val="tx1"/>
                </a:solidFill>
                <a:latin typeface="+mn-lt"/>
                <a:ea typeface="+mn-ea"/>
                <a:cs typeface="+mn-cs"/>
              </a:rPr>
              <a:t>Veterans Mortgage Life Insurance Statement </a:t>
            </a: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regarding SGLI, TSGLI, FSGLI, or VGLI, can be obtained by calling the Office of Servicemembers’ Group Life Insurance at 1-800-419-1473.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regarding S-DVI and VMLI, can be obtained by calling the VA Insurance Toll-Free Customer Service Center at 1-800-669-8477. </a:t>
            </a:r>
          </a:p>
        </p:txBody>
      </p:sp>
      <p:sp>
        <p:nvSpPr>
          <p:cNvPr id="4" name="Slide Number Placeholder 3"/>
          <p:cNvSpPr>
            <a:spLocks noGrp="1"/>
          </p:cNvSpPr>
          <p:nvPr>
            <p:ph type="sldNum" sz="quarter" idx="10"/>
          </p:nvPr>
        </p:nvSpPr>
        <p:spPr/>
        <p:txBody>
          <a:bodyPr/>
          <a:lstStyle/>
          <a:p>
            <a:fld id="{8DB40390-A3B2-46B9-9773-DB13838AA237}" type="slidenum">
              <a:rPr lang="en-US" smtClean="0"/>
              <a:t>11</a:t>
            </a:fld>
            <a:endParaRPr lang="en-US" dirty="0"/>
          </a:p>
        </p:txBody>
      </p:sp>
    </p:spTree>
    <p:extLst>
      <p:ext uri="{BB962C8B-B14F-4D97-AF65-F5344CB8AC3E}">
        <p14:creationId xmlns:p14="http://schemas.microsoft.com/office/powerpoint/2010/main" val="2037406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dirty="0">
                <a:effectLst/>
              </a:rPr>
              <a:t>The Department of Veterans Affairs (VA) helps Servicemembers, Veterans, and eligible surviving spouses become homeowners. As part of VA’s mission to serve, VA provides a home loan guaranty benefit and other housing-related programs to help you buy, build, repair, retain, or adapt a home for your own personal occupancy.</a:t>
            </a:r>
            <a:endParaRPr lang="en-US" dirty="0"/>
          </a:p>
          <a:p>
            <a:endParaRPr lang="en-US" dirty="0"/>
          </a:p>
          <a:p>
            <a:r>
              <a:rPr lang="en-US" b="1" dirty="0"/>
              <a:t>Home Loan Guaranty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VA-guaranteed loan can be used to: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buy a home, either existing or pre-construction, as a primary residence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refinance an existing loan (w</a:t>
            </a:r>
            <a:r>
              <a:rPr lang="en-US" dirty="0"/>
              <a:t>hether it is a VA or non-VA mortgage) </a:t>
            </a:r>
          </a:p>
          <a:p>
            <a:pPr marL="171450" lvl="0" indent="-171450">
              <a:buFont typeface="Arial" panose="020B0604020202020204" pitchFamily="34" charset="0"/>
              <a:buChar char="•"/>
            </a:pPr>
            <a:r>
              <a:rPr lang="en-US" dirty="0">
                <a:effectLst/>
              </a:rPr>
              <a:t>VA Home Loans are provided by private lenders, such as banks and mortgage companies.  VA does not provide the loan but, VA guarantees a portion of the loan, enabling the lender to provide a Servicemember or Veteran with more favorable loan terms</a:t>
            </a:r>
          </a:p>
          <a:p>
            <a:pPr marL="171450" indent="-171450">
              <a:buFont typeface="Arial" panose="020B0604020202020204" pitchFamily="34" charset="0"/>
              <a:buChar char="•"/>
            </a:pPr>
            <a:r>
              <a:rPr lang="en-US" dirty="0"/>
              <a:t>VA home loan benefits do not expire and may be used anytime.</a:t>
            </a:r>
          </a:p>
          <a:p>
            <a:pPr marL="171450" indent="-171450">
              <a:buFont typeface="Arial" panose="020B0604020202020204" pitchFamily="34" charset="0"/>
              <a:buChar char="•"/>
            </a:pPr>
            <a:r>
              <a:rPr lang="en-US" b="0" dirty="0">
                <a:effectLst/>
              </a:rPr>
              <a:t>Benefits of a guaranteed loan: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Equal opportunity for all qualified Veterans to obtain a VA loan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Reusable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 down payment (unless required by the lender or the purchase price is more than the reasonable value of the property)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 mortgage insurance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One time VA funding fee that can be included in the loan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receiving VA disability compensation are exempt from the VA funding fee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VA limits certain closing costs a Veteran can pay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Can be assumed by qualified persons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Minimum property requirements to ensure the property is safe, sanitary, and sound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VA staff dedicated to assisting Veterans who become delinquent </a:t>
            </a:r>
          </a:p>
          <a:p>
            <a:pPr marL="0" indent="0">
              <a:buFont typeface="Arial" panose="020B0604020202020204" pitchFamily="34" charset="0"/>
              <a:buNone/>
            </a:pPr>
            <a:endParaRPr lang="en-US" b="1" dirty="0">
              <a:effectLst/>
            </a:endParaRPr>
          </a:p>
          <a:p>
            <a:pPr marL="0" indent="0">
              <a:buFont typeface="Arial" panose="020B0604020202020204" pitchFamily="34" charset="0"/>
              <a:buNone/>
            </a:pPr>
            <a:r>
              <a:rPr lang="en-US" b="1" dirty="0">
                <a:effectLst/>
              </a:rPr>
              <a:t>Adaptive Housing Grants</a:t>
            </a:r>
            <a:endParaRPr lang="en-US" dirty="0"/>
          </a:p>
          <a:p>
            <a:pPr marL="171450" indent="-171450">
              <a:buFont typeface="Arial" panose="020B0604020202020204" pitchFamily="34" charset="0"/>
              <a:buChar char="•"/>
            </a:pPr>
            <a:r>
              <a:rPr lang="en-US" dirty="0"/>
              <a:t>Servicemembers or Veterans with certain permanent and total service-connected physical disabilities may be entitled to grant funds, which can help enable or maintain his/her independence. </a:t>
            </a:r>
          </a:p>
          <a:p>
            <a:pPr marL="171450" indent="-171450">
              <a:buFont typeface="Arial" panose="020B0604020202020204" pitchFamily="34" charset="0"/>
              <a:buChar char="•"/>
            </a:pPr>
            <a:r>
              <a:rPr lang="en-US" dirty="0"/>
              <a:t>Three different grant types can be used to purchase or construct an adaptive home, or to modify an existing home to meet the Servicemember or Veteran’s needs:</a:t>
            </a:r>
          </a:p>
          <a:p>
            <a:pPr marL="685800" lvl="1" indent="-228600">
              <a:buFont typeface="+mj-lt"/>
              <a:buAutoNum type="arabicPeriod"/>
            </a:pPr>
            <a:r>
              <a:rPr lang="en-US" b="0" dirty="0">
                <a:effectLst/>
              </a:rPr>
              <a:t>Specially Adapted Housing (SAH) Grant</a:t>
            </a:r>
          </a:p>
          <a:p>
            <a:pPr marL="1085850" lvl="2" indent="-171450">
              <a:buFont typeface="Arial" panose="020B0604020202020204" pitchFamily="34" charset="0"/>
              <a:buChar char="•"/>
            </a:pPr>
            <a:r>
              <a:rPr lang="en-US" dirty="0">
                <a:effectLst/>
              </a:rPr>
              <a:t>SAH grants help Veterans with certain service-connected disabilities live independently in a barrier-free environment</a:t>
            </a:r>
          </a:p>
          <a:p>
            <a:pPr marL="1085850" lvl="2" indent="-171450">
              <a:buFont typeface="Arial" panose="020B0604020202020204" pitchFamily="34" charset="0"/>
              <a:buChar char="•"/>
            </a:pPr>
            <a:r>
              <a:rPr lang="en-US" dirty="0">
                <a:effectLst/>
              </a:rPr>
              <a:t>This grant is limited to 30 recipients per fiscal year </a:t>
            </a:r>
          </a:p>
          <a:p>
            <a:pPr marL="685800" lvl="1" indent="-228600">
              <a:buFont typeface="+mj-lt"/>
              <a:buAutoNum type="arabicPeriod"/>
            </a:pPr>
            <a:r>
              <a:rPr lang="en-US" b="0" dirty="0">
                <a:effectLst/>
              </a:rPr>
              <a:t>Special Housing Adaptation (SHA) Grant</a:t>
            </a:r>
          </a:p>
          <a:p>
            <a:pPr marL="1085850" lvl="2" indent="-171450">
              <a:buFont typeface="Arial" panose="020B0604020202020204" pitchFamily="34" charset="0"/>
              <a:buChar char="•"/>
            </a:pPr>
            <a:r>
              <a:rPr lang="en-US" dirty="0">
                <a:effectLst/>
              </a:rPr>
              <a:t>SHA grants help Veterans with certain service-connected disabilities adapt or purchase a home to accommodate the disability</a:t>
            </a:r>
          </a:p>
          <a:p>
            <a:pPr marL="685800" lvl="1" indent="-228600">
              <a:buFont typeface="+mj-lt"/>
              <a:buAutoNum type="arabicPeriod"/>
            </a:pPr>
            <a:r>
              <a:rPr lang="en-US" b="0" dirty="0">
                <a:effectLst/>
              </a:rPr>
              <a:t>Temporary Residence Adaptation (TRA) Grant</a:t>
            </a:r>
          </a:p>
          <a:p>
            <a:pPr marL="1085850" lvl="2" indent="-171450">
              <a:buFont typeface="Arial" panose="020B0604020202020204" pitchFamily="34" charset="0"/>
              <a:buChar char="•"/>
            </a:pPr>
            <a:r>
              <a:rPr lang="en-US" dirty="0">
                <a:effectLst/>
              </a:rPr>
              <a:t>A temporary grant may be available to SAH/SHA eligible Veterans and Servicemembers who are or will be temporarily residing in a home owned by a family member</a:t>
            </a:r>
          </a:p>
          <a:p>
            <a:pPr marL="628650" lvl="1" indent="-171450">
              <a:buFont typeface="Arial" panose="020B0604020202020204" pitchFamily="34" charset="0"/>
              <a:buChar char="•"/>
            </a:pPr>
            <a:endParaRPr lang="en-US" dirty="0"/>
          </a:p>
          <a:p>
            <a:r>
              <a:rPr lang="en-US" b="1" dirty="0"/>
              <a:t>Surviving Spouse</a:t>
            </a:r>
          </a:p>
          <a:p>
            <a:pPr marL="171450" indent="-171450">
              <a:buFont typeface="Arial" panose="020B0604020202020204" pitchFamily="34" charset="0"/>
              <a:buChar char="•"/>
            </a:pPr>
            <a:r>
              <a:rPr lang="en-US" dirty="0"/>
              <a:t>Certain surviving spouses may be eligible for a guaranteed loan to be used to help purchase, construct, or improve a home. </a:t>
            </a:r>
          </a:p>
          <a:p>
            <a:pPr marL="171450" indent="-171450">
              <a:buFont typeface="Arial" panose="020B0604020202020204" pitchFamily="34" charset="0"/>
              <a:buChar char="•"/>
            </a:pPr>
            <a:r>
              <a:rPr lang="en-US" dirty="0"/>
              <a:t>If he/she obtained a VA home loan with his/her spouse prior to the spouse’s death, he/she may be eligible to obtain a lower interest rate by refinancing your existing VA loan. </a:t>
            </a:r>
          </a:p>
          <a:p>
            <a:pPr marL="174245" indent="-174245">
              <a:buFont typeface="Arial" panose="020B0604020202020204" pitchFamily="34" charset="0"/>
              <a:buChar char="•"/>
            </a:pPr>
            <a:endParaRPr lang="en-US" dirty="0"/>
          </a:p>
          <a:p>
            <a:r>
              <a:rPr lang="en-US" b="1" dirty="0"/>
              <a:t>Eligibility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Home Loan Guaranty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be eligible for a VA-guaranteed loan, you must meet credit and income standards and have a valid Certificate of Eligibility (COE). </a:t>
            </a:r>
          </a:p>
          <a:p>
            <a:pPr marL="628650" lvl="1" indent="-171450">
              <a:buFont typeface="Arial" panose="020B0604020202020204" pitchFamily="34" charset="0"/>
              <a:buChar char="•"/>
            </a:pPr>
            <a:r>
              <a:rPr lang="en-US" dirty="0"/>
              <a:t>The home must be for your own personal occupancy.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Adaptive Housing Grants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Veterans may be eligible for the Specially Adapted Housing (SAH) Grant if he/she has:</a:t>
            </a:r>
          </a:p>
          <a:p>
            <a:pPr marL="1085850" lvl="2" indent="-171450">
              <a:buFont typeface="Arial" panose="020B0604020202020204" pitchFamily="34" charset="0"/>
              <a:buChar char="•"/>
            </a:pPr>
            <a:r>
              <a:rPr lang="en-US" dirty="0">
                <a:effectLst/>
              </a:rPr>
              <a:t>Loss of or loss of use of both legs, </a:t>
            </a:r>
            <a:r>
              <a:rPr lang="en-US" b="1" dirty="0">
                <a:effectLst/>
              </a:rPr>
              <a:t>OR</a:t>
            </a:r>
          </a:p>
          <a:p>
            <a:pPr marL="1085850" lvl="2" indent="-171450">
              <a:buFont typeface="Arial" panose="020B0604020202020204" pitchFamily="34" charset="0"/>
              <a:buChar char="•"/>
            </a:pPr>
            <a:r>
              <a:rPr lang="en-US" dirty="0">
                <a:effectLst/>
              </a:rPr>
              <a:t>Loss of or loss of use of both arms, </a:t>
            </a:r>
            <a:r>
              <a:rPr lang="en-US" b="1" dirty="0">
                <a:effectLst/>
              </a:rPr>
              <a:t>OR</a:t>
            </a:r>
          </a:p>
          <a:p>
            <a:pPr marL="1085850" lvl="2" indent="-171450">
              <a:buFont typeface="Arial" panose="020B0604020202020204" pitchFamily="34" charset="0"/>
              <a:buChar char="•"/>
            </a:pPr>
            <a:r>
              <a:rPr lang="en-US" dirty="0">
                <a:effectLst/>
              </a:rPr>
              <a:t>Blindness in both eyes having only light perception, plus loss of or loss of use of one leg, </a:t>
            </a:r>
            <a:r>
              <a:rPr lang="en-US" b="1" dirty="0">
                <a:effectLst/>
              </a:rPr>
              <a:t>OR</a:t>
            </a:r>
          </a:p>
          <a:p>
            <a:pPr marL="1085850" lvl="2" indent="-171450">
              <a:buFont typeface="Arial" panose="020B0604020202020204" pitchFamily="34" charset="0"/>
              <a:buChar char="•"/>
            </a:pPr>
            <a:r>
              <a:rPr lang="en-US" dirty="0">
                <a:effectLst/>
              </a:rPr>
              <a:t>The loss of or loss of use of one lower leg together with residuals of organic disease or injury, </a:t>
            </a:r>
            <a:r>
              <a:rPr lang="en-US" b="1" dirty="0">
                <a:effectLst/>
              </a:rPr>
              <a:t>OR</a:t>
            </a:r>
          </a:p>
          <a:p>
            <a:pPr marL="1085850" lvl="2" indent="-171450">
              <a:buFont typeface="Arial" panose="020B0604020202020204" pitchFamily="34" charset="0"/>
              <a:buChar char="•"/>
            </a:pPr>
            <a:r>
              <a:rPr lang="en-US" dirty="0">
                <a:effectLst/>
              </a:rPr>
              <a:t>The loss of or loss of use of one leg together with the loss of or loss of use of one arm, </a:t>
            </a:r>
            <a:r>
              <a:rPr lang="en-US" b="1" dirty="0">
                <a:effectLst/>
              </a:rPr>
              <a:t>OR</a:t>
            </a:r>
          </a:p>
          <a:p>
            <a:pPr marL="1085850" lvl="2" indent="-171450">
              <a:buFont typeface="Arial" panose="020B0604020202020204" pitchFamily="34" charset="0"/>
              <a:buChar char="•"/>
            </a:pPr>
            <a:r>
              <a:rPr lang="en-US" dirty="0">
                <a:effectLst/>
              </a:rPr>
              <a:t>Certain severe burns, </a:t>
            </a:r>
            <a:r>
              <a:rPr lang="en-US" b="1" dirty="0">
                <a:effectLst/>
              </a:rPr>
              <a:t>OR</a:t>
            </a:r>
          </a:p>
          <a:p>
            <a:pPr marL="1085850" lvl="2" indent="-171450">
              <a:buFont typeface="Arial" panose="020B0604020202020204" pitchFamily="34" charset="0"/>
              <a:buChar char="•"/>
            </a:pPr>
            <a:r>
              <a:rPr lang="en-US" dirty="0">
                <a:effectLst/>
              </a:rPr>
              <a:t>The loss, or loss of use of one or more lower extremities due to service on or after September 11, 2001, which so affects the functions of balance or propulsion as to preclude ambulating without the aid of braces, crutches, canes, or a wheelchair </a:t>
            </a:r>
          </a:p>
          <a:p>
            <a:pPr marL="628650" lvl="1" indent="-171450">
              <a:buFont typeface="Arial" panose="020B0604020202020204" pitchFamily="34" charset="0"/>
              <a:buChar char="•"/>
            </a:pPr>
            <a:r>
              <a:rPr lang="en-US" dirty="0">
                <a:effectLst/>
              </a:rPr>
              <a:t>A permanent living situation</a:t>
            </a:r>
          </a:p>
          <a:p>
            <a:pPr marL="628650" lvl="1" indent="-171450">
              <a:buFont typeface="Arial" panose="020B0604020202020204" pitchFamily="34" charset="0"/>
              <a:buChar char="•"/>
            </a:pPr>
            <a:r>
              <a:rPr lang="en-US" dirty="0">
                <a:effectLst/>
              </a:rPr>
              <a:t>Home is owned by an eligible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Veterans may be eligible for the Special Housing Adaptation (SHA) Grant if he/she has:</a:t>
            </a:r>
          </a:p>
          <a:p>
            <a:pPr marL="1085850" lvl="2" indent="-171450">
              <a:buFont typeface="Arial" panose="020B0604020202020204" pitchFamily="34" charset="0"/>
              <a:buChar char="•"/>
            </a:pPr>
            <a:r>
              <a:rPr lang="en-US" dirty="0">
                <a:effectLst/>
              </a:rPr>
              <a:t>Blindness in both eyes with 20/200 visual acuity or less, </a:t>
            </a:r>
            <a:r>
              <a:rPr lang="en-US" b="1" dirty="0">
                <a:effectLst/>
              </a:rPr>
              <a:t>OR</a:t>
            </a:r>
          </a:p>
          <a:p>
            <a:pPr marL="1085850" lvl="2" indent="-171450">
              <a:buFont typeface="Arial" panose="020B0604020202020204" pitchFamily="34" charset="0"/>
              <a:buChar char="•"/>
            </a:pPr>
            <a:r>
              <a:rPr lang="en-US" dirty="0">
                <a:effectLst/>
              </a:rPr>
              <a:t>Loss of or loss of use of both hands, </a:t>
            </a:r>
            <a:r>
              <a:rPr lang="en-US" b="1" dirty="0">
                <a:effectLst/>
              </a:rPr>
              <a:t>OR</a:t>
            </a:r>
          </a:p>
          <a:p>
            <a:pPr marL="1085850" lvl="2" indent="-171450">
              <a:buFont typeface="Arial" panose="020B0604020202020204" pitchFamily="34" charset="0"/>
              <a:buChar char="•"/>
            </a:pPr>
            <a:r>
              <a:rPr lang="en-US" dirty="0">
                <a:effectLst/>
              </a:rPr>
              <a:t>Certain severe burn injuries, </a:t>
            </a:r>
            <a:r>
              <a:rPr lang="en-US" b="1" dirty="0">
                <a:effectLst/>
              </a:rPr>
              <a:t>OR</a:t>
            </a:r>
          </a:p>
          <a:p>
            <a:pPr marL="1085850" lvl="2" indent="-171450">
              <a:buFont typeface="Arial" panose="020B0604020202020204" pitchFamily="34" charset="0"/>
              <a:buChar char="•"/>
            </a:pPr>
            <a:r>
              <a:rPr lang="en-US" dirty="0">
                <a:effectLst/>
              </a:rPr>
              <a:t>Certain severe respiratory injuries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A permanent living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Home is owned by an eligible individual or family member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Veterans may be eligible for the Temporary Residence Adaptation (TRA) Grant if he/she is: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Eligible for SAH or SHA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Temporarily residing in a home owned by a family member.</a:t>
            </a:r>
            <a:endParaRPr lang="en-US" b="0" dirty="0">
              <a:effectLst/>
            </a:endParaRPr>
          </a:p>
          <a:p>
            <a:endParaRPr lang="en-US" dirty="0"/>
          </a:p>
          <a:p>
            <a:pPr marL="171450" indent="-171450">
              <a:buFont typeface="Arial" panose="020B0604020202020204" pitchFamily="34" charset="0"/>
              <a:buChar char="•"/>
            </a:pPr>
            <a:r>
              <a:rPr lang="en-US" b="1" dirty="0"/>
              <a:t>Surviving Spouse</a:t>
            </a:r>
          </a:p>
          <a:p>
            <a:pPr marL="628650" lvl="1" indent="-171450">
              <a:buFont typeface="Arial" panose="020B0604020202020204" pitchFamily="34" charset="0"/>
              <a:buChar char="•"/>
            </a:pPr>
            <a:r>
              <a:rPr lang="en-US" dirty="0"/>
              <a:t>A surviving spouse may be eligible for a VA home loan if you have a good credit score and sufficient income, and if he/she is:</a:t>
            </a:r>
          </a:p>
          <a:p>
            <a:pPr marL="1085850" lvl="2" indent="-171450">
              <a:buFont typeface="Arial" panose="020B0604020202020204" pitchFamily="34" charset="0"/>
              <a:buChar char="•"/>
            </a:pPr>
            <a:r>
              <a:rPr lang="en-US" dirty="0"/>
              <a:t>An unmarried surviving spouse of a Veteran who died of a service-connected disability, </a:t>
            </a:r>
            <a:r>
              <a:rPr lang="en-US" b="1" dirty="0"/>
              <a:t>OR</a:t>
            </a:r>
          </a:p>
          <a:p>
            <a:pPr marL="1085850" lvl="2" indent="-171450">
              <a:buFont typeface="Arial" panose="020B0604020202020204" pitchFamily="34" charset="0"/>
              <a:buChar char="•"/>
            </a:pPr>
            <a:r>
              <a:rPr lang="en-US" dirty="0"/>
              <a:t>A surviving spouse of a Servicemember or a Veteran who died during active duty or of a service-connected disability, who remarried on or after December 16, 2003 at age 57 or older, </a:t>
            </a:r>
            <a:r>
              <a:rPr lang="en-US" b="1" dirty="0"/>
              <a:t>OR</a:t>
            </a:r>
          </a:p>
          <a:p>
            <a:pPr marL="1085850" lvl="2" indent="-171450">
              <a:buFont typeface="Arial" panose="020B0604020202020204" pitchFamily="34" charset="0"/>
              <a:buChar char="•"/>
            </a:pPr>
            <a:r>
              <a:rPr lang="en-US" dirty="0"/>
              <a:t>A spouse of a Servicemember officially listed as either missing in action (MIA) or a prisoner of war (POW) for at least 90 days</a:t>
            </a:r>
          </a:p>
          <a:p>
            <a:pPr marL="171450" indent="-171450">
              <a:buFont typeface="Arial" panose="020B0604020202020204" pitchFamily="34" charset="0"/>
              <a:buChar char="•"/>
            </a:pPr>
            <a:endParaRPr lang="en-US" b="1" dirty="0"/>
          </a:p>
          <a:p>
            <a:r>
              <a:rPr lang="en-US" b="1" dirty="0"/>
              <a:t>Application</a:t>
            </a:r>
          </a:p>
          <a:p>
            <a:pPr marL="171450" indent="-171450">
              <a:buFont typeface="Arial" panose="020B0604020202020204" pitchFamily="34" charset="0"/>
              <a:buChar char="•"/>
            </a:pPr>
            <a:r>
              <a:rPr lang="en-US" b="0" dirty="0"/>
              <a:t>Veterans and surviving spouse’s are encouraged to obtain a COE electronically through eBenefits, but the lender also has the </a:t>
            </a:r>
            <a:r>
              <a:rPr lang="en-US" sz="1200" b="0" i="0" u="none" strike="noStrike" kern="1200" baseline="0" dirty="0">
                <a:solidFill>
                  <a:schemeClr val="tx1"/>
                </a:solidFill>
                <a:latin typeface="+mn-lt"/>
                <a:ea typeface="+mn-ea"/>
                <a:cs typeface="+mn-cs"/>
              </a:rPr>
              <a:t>ability to request the COE on the Veteran’s behalf.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may apply for a housing grant by completing VA Form 26-4555</a:t>
            </a:r>
            <a:r>
              <a:rPr lang="en-US" dirty="0">
                <a:effectLst/>
              </a:rPr>
              <a:t>, </a:t>
            </a:r>
            <a:r>
              <a:rPr lang="en-US" i="1" dirty="0">
                <a:effectLst/>
              </a:rPr>
              <a:t>Application in Acquiring Specially Adapted Housing or Special Home Adaptation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mn-cs"/>
              </a:rPr>
              <a:t>Applicants may call 1-888-827-3702 </a:t>
            </a:r>
            <a:r>
              <a:rPr lang="en-US" i="0" dirty="0"/>
              <a:t>to seek assistance with the application process, or obtain claim processing status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12</a:t>
            </a:fld>
            <a:endParaRPr lang="en-US" dirty="0"/>
          </a:p>
        </p:txBody>
      </p:sp>
    </p:spTree>
    <p:extLst>
      <p:ext uri="{BB962C8B-B14F-4D97-AF65-F5344CB8AC3E}">
        <p14:creationId xmlns:p14="http://schemas.microsoft.com/office/powerpoint/2010/main" val="18784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sz="1200" b="0" kern="1200" dirty="0">
                <a:solidFill>
                  <a:schemeClr val="tx1"/>
                </a:solidFill>
                <a:effectLst/>
                <a:latin typeface="+mn-lt"/>
                <a:ea typeface="+mn-ea"/>
                <a:cs typeface="+mn-cs"/>
              </a:rPr>
              <a:t>VA operates 153 national cemeteries, of which 75 are currently open for both new casket and cremation interments and 17 may accept new interment of cremated remains only.  Burial options are limited to those available at a specific cemetery and may include in-ground casket, or interment of cremated remains in a columbarium, in ground, or in a scattering area.</a:t>
            </a:r>
            <a:endParaRPr lang="en-US" baseline="0" dirty="0"/>
          </a:p>
          <a:p>
            <a:pPr marL="0" indent="0">
              <a:buFont typeface="Arial" panose="020B0604020202020204" pitchFamily="34" charset="0"/>
              <a:buNone/>
            </a:pPr>
            <a:endParaRPr lang="en-US" baseline="0" dirty="0"/>
          </a:p>
          <a:p>
            <a:r>
              <a:rPr lang="en-US" b="1" baseline="0" dirty="0"/>
              <a:t>Burial in VA National Cemeteries</a:t>
            </a:r>
            <a:endParaRPr lang="en-US" baseline="0" dirty="0"/>
          </a:p>
          <a:p>
            <a:pPr marL="171450" indent="-171450">
              <a:buFont typeface="Arial" panose="020B0604020202020204" pitchFamily="34" charset="0"/>
              <a:buChar char="•"/>
            </a:pPr>
            <a:r>
              <a:rPr lang="en-US" baseline="0" dirty="0"/>
              <a:t>Burial in a VA national cemetery is available at no cost and includes the gravesite, grave-liner, opening and closing of the grave, a headstone or marker, and perpetual care as part of a national shrine</a:t>
            </a:r>
          </a:p>
          <a:p>
            <a:pPr marL="0" indent="0">
              <a:buFont typeface="Arial" panose="020B0604020202020204" pitchFamily="34" charset="0"/>
              <a:buNone/>
            </a:pPr>
            <a:endParaRPr lang="en-US" baseline="0" dirty="0"/>
          </a:p>
          <a:p>
            <a:r>
              <a:rPr lang="en-US" b="1" dirty="0"/>
              <a:t>Memorial or Burial Flags</a:t>
            </a:r>
            <a:endParaRPr lang="en-US" dirty="0"/>
          </a:p>
          <a:p>
            <a:pPr marL="171450" indent="-171450">
              <a:buFont typeface="Arial" panose="020B0604020202020204" pitchFamily="34" charset="0"/>
              <a:buChar char="•"/>
            </a:pPr>
            <a:r>
              <a:rPr lang="en-US" dirty="0"/>
              <a:t>A United States flag is provided, at no cost, to drape the casket or accompany the urn of a deceased Veteran who served honorably in the U. S. Armed Forces </a:t>
            </a:r>
          </a:p>
          <a:p>
            <a:pPr marL="171450" indent="-171450">
              <a:buFont typeface="Arial" panose="020B0604020202020204" pitchFamily="34" charset="0"/>
              <a:buChar char="•"/>
            </a:pPr>
            <a:r>
              <a:rPr lang="en-US" dirty="0"/>
              <a:t>U.S. Post Offices are the primary issuing point for burial flags</a:t>
            </a:r>
          </a:p>
          <a:p>
            <a:pPr marL="171450" indent="-171450">
              <a:buFont typeface="Arial" panose="020B0604020202020204" pitchFamily="34" charset="0"/>
              <a:buChar char="•"/>
            </a:pPr>
            <a:r>
              <a:rPr lang="en-US" dirty="0"/>
              <a:t>Each family of a decedent is entitled to one flag</a:t>
            </a:r>
          </a:p>
          <a:p>
            <a:endParaRPr lang="en-US" dirty="0"/>
          </a:p>
          <a:p>
            <a:r>
              <a:rPr lang="en-US" b="1" dirty="0"/>
              <a:t>Government Headstones or Markers</a:t>
            </a:r>
            <a:endParaRPr lang="en-US" dirty="0"/>
          </a:p>
          <a:p>
            <a:pPr marL="171450" indent="-171450">
              <a:buFont typeface="Arial" panose="020B0604020202020204" pitchFamily="34" charset="0"/>
              <a:buChar char="•"/>
            </a:pPr>
            <a:r>
              <a:rPr lang="en-US" dirty="0"/>
              <a:t>VA can provide a single headstone, columbarium niche cover, or a flat marker for a Veteran’s final resting place (private, state or national cemeteries)</a:t>
            </a:r>
          </a:p>
          <a:p>
            <a:pPr marL="0" indent="0">
              <a:buFont typeface="Arial" panose="020B0604020202020204" pitchFamily="34" charset="0"/>
              <a:buNone/>
            </a:pPr>
            <a:endParaRPr lang="en-US" dirty="0"/>
          </a:p>
          <a:p>
            <a:r>
              <a:rPr lang="en-US" b="1" dirty="0"/>
              <a:t>Cemetery Medallions</a:t>
            </a:r>
          </a:p>
          <a:p>
            <a:pPr marL="171450" indent="-171450">
              <a:buFont typeface="Arial" panose="020B0604020202020204" pitchFamily="34" charset="0"/>
              <a:buChar char="•"/>
            </a:pPr>
            <a:r>
              <a:rPr lang="en-US" dirty="0"/>
              <a:t>VA can provide a medallion for use on a headstone or other memorial in a private cemetery to signify a decedent’s status as veteran. </a:t>
            </a:r>
          </a:p>
          <a:p>
            <a:pPr marL="171450" indent="-171450">
              <a:buFont typeface="Arial" panose="020B0604020202020204" pitchFamily="34" charset="0"/>
              <a:buChar char="•"/>
            </a:pPr>
            <a:r>
              <a:rPr lang="en-US" dirty="0"/>
              <a:t>Multiple sizes are available</a:t>
            </a:r>
          </a:p>
          <a:p>
            <a:pPr marL="0" indent="0">
              <a:buFont typeface="Arial" panose="020B0604020202020204" pitchFamily="34" charset="0"/>
              <a:buNone/>
            </a:pPr>
            <a:endParaRPr lang="en-US" dirty="0"/>
          </a:p>
          <a:p>
            <a:r>
              <a:rPr lang="en-US" b="1" dirty="0"/>
              <a:t>Presidential Memorial Certificates</a:t>
            </a:r>
            <a:endParaRPr lang="en-US" dirty="0"/>
          </a:p>
          <a:p>
            <a:pPr marL="171450" indent="-171450">
              <a:buFont typeface="Arial" panose="020B0604020202020204" pitchFamily="34" charset="0"/>
              <a:buChar char="•"/>
            </a:pPr>
            <a:r>
              <a:rPr lang="en-US" dirty="0"/>
              <a:t>VA can provide a Presidential Memorial Certificate (PMC) to the family of the deceased Veteran. </a:t>
            </a:r>
          </a:p>
          <a:p>
            <a:pPr marL="171450" indent="-171450">
              <a:buFont typeface="Arial" panose="020B0604020202020204" pitchFamily="34" charset="0"/>
              <a:buChar char="•"/>
            </a:pPr>
            <a:r>
              <a:rPr lang="en-US" dirty="0"/>
              <a:t>A PMC is an engraved paper certificate signed by the current President.</a:t>
            </a:r>
          </a:p>
          <a:p>
            <a:pPr marL="0" indent="0">
              <a:buFont typeface="Arial" panose="020B0604020202020204" pitchFamily="34" charset="0"/>
              <a:buNone/>
            </a:pPr>
            <a:endParaRPr lang="en-US" dirty="0"/>
          </a:p>
          <a:p>
            <a:r>
              <a:rPr lang="en-US" b="1" dirty="0"/>
              <a:t>Burial Benefits and Burial Automatic Payments</a:t>
            </a:r>
            <a:endParaRPr lang="en-US" dirty="0"/>
          </a:p>
          <a:p>
            <a:pPr marL="171450" indent="-171450">
              <a:buFont typeface="Arial" panose="020B0604020202020204" pitchFamily="34" charset="0"/>
              <a:buChar char="•"/>
            </a:pPr>
            <a:r>
              <a:rPr lang="en-US" dirty="0"/>
              <a:t>Burial benefits are paid to a spouse, designated family member, or executor to partially offset the cost of burial expenses, plot costs, and transportation costs for a Veteran’s remains</a:t>
            </a:r>
          </a:p>
          <a:p>
            <a:pPr marL="171450" indent="-171450">
              <a:buFont typeface="Arial" panose="020B0604020202020204" pitchFamily="34" charset="0"/>
              <a:buChar char="•"/>
            </a:pPr>
            <a:r>
              <a:rPr lang="en-US" dirty="0"/>
              <a:t>Burial benefits are paid at different rates based on whether the Veteran’s death was service-connected or non-service connected</a:t>
            </a:r>
          </a:p>
          <a:p>
            <a:pPr marL="171450" indent="-171450">
              <a:buFont typeface="Arial" panose="020B0604020202020204" pitchFamily="34" charset="0"/>
              <a:buChar char="•"/>
            </a:pPr>
            <a:r>
              <a:rPr lang="en-US" dirty="0"/>
              <a:t>Additional funds may be paid, or payment made to another party, if an application is completed</a:t>
            </a:r>
          </a:p>
          <a:p>
            <a:pPr marL="171450" indent="-171450">
              <a:buFont typeface="Arial" panose="020B0604020202020204" pitchFamily="34" charset="0"/>
              <a:buChar char="•"/>
            </a:pPr>
            <a:r>
              <a:rPr lang="en-US" dirty="0"/>
              <a:t>Additional benefits, including a plot or interment allowance and transportation allowance, may also be payable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application for non-service-connected burial benefits must be submitted within two years from the date of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no time limit for a service-connected death.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Eligibility</a:t>
            </a:r>
          </a:p>
          <a:p>
            <a:pPr marL="171450" indent="-171450">
              <a:buFont typeface="Arial" panose="020B0604020202020204" pitchFamily="34" charset="0"/>
              <a:buChar char="•"/>
            </a:pPr>
            <a:r>
              <a:rPr lang="en-US" b="1" baseline="0" dirty="0"/>
              <a:t>Burial in VA National Cemetery</a:t>
            </a:r>
          </a:p>
          <a:p>
            <a:pPr marL="628650" lvl="1" indent="-171450">
              <a:buFont typeface="Arial" panose="020B0604020202020204" pitchFamily="34" charset="0"/>
              <a:buChar char="•"/>
            </a:pPr>
            <a:r>
              <a:rPr lang="en-US" baseline="0" dirty="0"/>
              <a:t>The National Cemetery Scheduling Office verifies eligibility for burial.</a:t>
            </a:r>
          </a:p>
          <a:p>
            <a:pPr marL="628650" lvl="1" indent="-171450">
              <a:buFont typeface="Arial" panose="020B0604020202020204" pitchFamily="34" charset="0"/>
              <a:buChar char="•"/>
            </a:pPr>
            <a:r>
              <a:rPr lang="en-US" baseline="0" dirty="0"/>
              <a:t> A copy of the Veteran’s discharge document that specifies the period(s) of active duty and character of service is usually sufficient to determine eligibility. </a:t>
            </a:r>
          </a:p>
          <a:p>
            <a:pPr marL="628650" lvl="1" indent="-171450">
              <a:buFont typeface="Arial" panose="020B0604020202020204" pitchFamily="34" charset="0"/>
              <a:buChar char="•"/>
            </a:pPr>
            <a:r>
              <a:rPr lang="en-US" baseline="0" dirty="0"/>
              <a:t>A copy of the deceased’s death certificate and proof of relationship to the Veteran (for eligible family members) may be required</a:t>
            </a:r>
          </a:p>
          <a:p>
            <a:pPr marL="171450" lvl="0" indent="-171450">
              <a:buFont typeface="Arial" panose="020B0604020202020204" pitchFamily="34" charset="0"/>
              <a:buChar char="•"/>
            </a:pPr>
            <a:endParaRPr lang="en-US" b="1" dirty="0"/>
          </a:p>
          <a:p>
            <a:pPr marL="171450" lvl="0" indent="-171450">
              <a:buFont typeface="Arial" panose="020B0604020202020204" pitchFamily="34" charset="0"/>
              <a:buChar char="•"/>
            </a:pPr>
            <a:r>
              <a:rPr lang="en-US" b="1" dirty="0"/>
              <a:t>Memorial or Burial Flags</a:t>
            </a:r>
          </a:p>
          <a:p>
            <a:pPr marL="628650" lvl="1" indent="-171450">
              <a:buFont typeface="Arial" panose="020B0604020202020204" pitchFamily="34" charset="0"/>
              <a:buChar char="•"/>
            </a:pPr>
            <a:r>
              <a:rPr lang="en-US" b="0" dirty="0"/>
              <a:t>A complete application</a:t>
            </a:r>
            <a:endParaRPr lang="en-US" baseline="0" dirty="0"/>
          </a:p>
          <a:p>
            <a:pPr marL="457200" lvl="1"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Government Headstones or Markers</a:t>
            </a:r>
            <a:endParaRPr lang="en-US" dirty="0"/>
          </a:p>
          <a:p>
            <a:pPr marL="628650" lvl="1" indent="-171450">
              <a:buFont typeface="Arial" panose="020B0604020202020204" pitchFamily="34" charset="0"/>
              <a:buChar char="•"/>
            </a:pPr>
            <a:r>
              <a:rPr lang="en-US" dirty="0"/>
              <a:t>Complete application</a:t>
            </a:r>
          </a:p>
          <a:p>
            <a:pPr marL="631445" lvl="1" indent="-174245">
              <a:buFont typeface="Arial" panose="020B0604020202020204" pitchFamily="34" charset="0"/>
              <a:buChar char="•"/>
            </a:pPr>
            <a:r>
              <a:rPr lang="en-US" dirty="0"/>
              <a:t>A copy of the Veteran’s military discharge document is required for processing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Cemetery Medallions</a:t>
            </a:r>
          </a:p>
          <a:p>
            <a:pPr marL="628650" lvl="1" indent="-171450">
              <a:buFont typeface="Arial" panose="020B0604020202020204" pitchFamily="34" charset="0"/>
              <a:buChar char="•"/>
            </a:pPr>
            <a:r>
              <a:rPr lang="en-US" b="0" dirty="0"/>
              <a:t>A complete application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copy of the Veteran’s military discharge document is required for processing. </a:t>
            </a:r>
          </a:p>
          <a:p>
            <a:pPr marL="628650" lvl="1"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Presidential Memorial Certificates</a:t>
            </a:r>
          </a:p>
          <a:p>
            <a:pPr marL="628650" lvl="1" indent="-171450">
              <a:buFont typeface="Arial" panose="020B0604020202020204" pitchFamily="34" charset="0"/>
              <a:buChar char="•"/>
            </a:pPr>
            <a:r>
              <a:rPr lang="en-US" b="0" dirty="0"/>
              <a:t>A complete application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copy of the Veteran’s military discharge document or proof of honorable military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Burial Benefits</a:t>
            </a:r>
          </a:p>
          <a:p>
            <a:pPr marL="628650" lvl="1" indent="-171450">
              <a:buFont typeface="Arial" panose="020B0604020202020204" pitchFamily="34" charset="0"/>
              <a:buChar char="•"/>
            </a:pPr>
            <a:r>
              <a:rPr lang="en-US" dirty="0"/>
              <a:t>If the Veteran was receiving VA benefits prior to their passing and had a spouse of record, these benefits will usually be paid automatically to that spouse</a:t>
            </a:r>
          </a:p>
          <a:p>
            <a:pPr marL="628650" lvl="1" indent="-171450">
              <a:buFont typeface="Arial" panose="020B0604020202020204" pitchFamily="34" charset="0"/>
              <a:buChar char="•"/>
            </a:pPr>
            <a:r>
              <a:rPr lang="en-US" dirty="0"/>
              <a:t>Complete application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Veteran’s military discharge document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Death certificate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For non-service-connected burial, a</a:t>
            </a:r>
            <a:r>
              <a:rPr lang="en-US" dirty="0"/>
              <a:t>n application must be submitted within two years from the date of death </a:t>
            </a:r>
            <a:endParaRPr lang="en-US" b="1" i="1" dirty="0"/>
          </a:p>
          <a:p>
            <a:pPr marL="0" lvl="0" indent="0">
              <a:buFont typeface="Arial" panose="020B0604020202020204" pitchFamily="34" charset="0"/>
              <a:buNone/>
            </a:pPr>
            <a:endParaRPr lang="en-US" b="1" baseline="0" dirty="0"/>
          </a:p>
          <a:p>
            <a:pPr marL="0" lvl="0" indent="0">
              <a:buFont typeface="Arial" panose="020B0604020202020204" pitchFamily="34" charset="0"/>
              <a:buNone/>
            </a:pPr>
            <a:r>
              <a:rPr lang="en-US" b="1" baseline="0" dirty="0"/>
              <a:t>Application</a:t>
            </a:r>
          </a:p>
          <a:p>
            <a:pPr marL="171450" lvl="0" indent="-171450">
              <a:buFont typeface="Arial" panose="020B0604020202020204" pitchFamily="34" charset="0"/>
              <a:buChar char="•"/>
            </a:pPr>
            <a:r>
              <a:rPr lang="en-US" b="0" baseline="0" dirty="0"/>
              <a:t>A survivor may contact </a:t>
            </a:r>
            <a:r>
              <a:rPr lang="en-US" baseline="0" dirty="0"/>
              <a:t>the National Cemetery Scheduling Office or a VA National Cemetery directly to apply for burial in a national cemetery, or visit the VA website to determine whether a particular cemetery is open for new burials and what other options are available</a:t>
            </a:r>
          </a:p>
          <a:p>
            <a:pPr marL="628650" lvl="1" indent="-171450">
              <a:buFont typeface="Arial" panose="020B0604020202020204" pitchFamily="34" charset="0"/>
              <a:buChar char="•"/>
            </a:pPr>
            <a:r>
              <a:rPr lang="en-US" baseline="0" dirty="0"/>
              <a:t>Website: at http://www.cem.va.gov </a:t>
            </a:r>
          </a:p>
          <a:p>
            <a:pPr marL="171450" indent="-171450">
              <a:buFont typeface="Arial" panose="020B0604020202020204" pitchFamily="34" charset="0"/>
              <a:buChar char="•"/>
            </a:pPr>
            <a:r>
              <a:rPr lang="en-US" baseline="0" dirty="0"/>
              <a:t>A survivor may apply for a burial flag at </a:t>
            </a:r>
            <a:r>
              <a:rPr lang="en-US" dirty="0"/>
              <a:t>any VA Regional Office or U.S. Post Office by completing VA Form 27-2008, </a:t>
            </a:r>
            <a:r>
              <a:rPr lang="en-US" i="1" dirty="0"/>
              <a:t>Application for United States Flag for Burial Purposes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survivor may submit a claim for a headstone or marker for a gravesite in a private cemetery, by completing VA form 40-1330, </a:t>
            </a:r>
            <a:r>
              <a:rPr lang="en-US" i="1" dirty="0"/>
              <a:t>Claim For Standard Government Headstone or Marker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A survivor may submit a claim for a </a:t>
            </a:r>
            <a:r>
              <a:rPr lang="en-US" dirty="0"/>
              <a:t>medallion to be affixed to a private headstone/market in a private cemetery, by completing VA Form 40-1330M, </a:t>
            </a:r>
            <a:r>
              <a:rPr lang="en-US" i="1" dirty="0"/>
              <a:t>Claim for Government Medallion for Placement in a Private Cemetery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of kin, relatives and other loved ones may apply for a PMC completing a VA Form 40-0247, </a:t>
            </a:r>
            <a:r>
              <a:rPr lang="en-US" i="1" dirty="0"/>
              <a:t>Presidential Memorial Certificate Request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A survivor or additional party responsible for the payment of a Veteran’s last expenses may apply for burial benefits by completing a VA Form 21P-530, </a:t>
            </a:r>
            <a:r>
              <a:rPr lang="en-US" dirty="0"/>
              <a:t>To apply for benefits VA Form 21P-530, </a:t>
            </a:r>
            <a:r>
              <a:rPr lang="en-US" i="1" dirty="0"/>
              <a:t>Application for Burial Benefits</a:t>
            </a:r>
            <a:r>
              <a:rPr lang="en-US" dirty="0"/>
              <a:t>, is needed and an attached copy of the Veteran’s military discharge document and death certificate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Applicants for burial or memorial services may call 1-</a:t>
            </a:r>
            <a:r>
              <a:rPr lang="en-US" dirty="0"/>
              <a:t>800-697-6947 </a:t>
            </a:r>
            <a:r>
              <a:rPr lang="en-US" sz="1200" kern="1200" dirty="0">
                <a:solidFill>
                  <a:schemeClr val="tx1"/>
                </a:solidFill>
                <a:effectLst/>
                <a:latin typeface="+mn-lt"/>
                <a:ea typeface="+mn-ea"/>
                <a:cs typeface="+mn-cs"/>
              </a:rPr>
              <a:t>to </a:t>
            </a:r>
            <a:r>
              <a:rPr lang="en-US" dirty="0"/>
              <a:t>seek assistance with the application process or obtain claims processing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Applicants for Burial Benefits may call </a:t>
            </a:r>
            <a:r>
              <a:rPr lang="en-US" dirty="0"/>
              <a:t>1-877-294-6380 to seek assistance with the application process, or obtain claim processing status</a:t>
            </a:r>
          </a:p>
          <a:p>
            <a:pPr marL="171450" indent="-171450">
              <a:buFont typeface="Arial" panose="020B0604020202020204" pitchFamily="34" charset="0"/>
              <a:buChar char="•"/>
            </a:pPr>
            <a:endParaRPr lang="en-US" i="1"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13</a:t>
            </a:fld>
            <a:endParaRPr lang="en-US" dirty="0"/>
          </a:p>
        </p:txBody>
      </p:sp>
    </p:spTree>
    <p:extLst>
      <p:ext uri="{BB962C8B-B14F-4D97-AF65-F5344CB8AC3E}">
        <p14:creationId xmlns:p14="http://schemas.microsoft.com/office/powerpoint/2010/main" val="143331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b="1" dirty="0"/>
              <a:t>Health care Services</a:t>
            </a:r>
          </a:p>
          <a:p>
            <a:pPr marL="171450" indent="-171450">
              <a:buFont typeface="Arial" panose="020B0604020202020204" pitchFamily="34" charset="0"/>
              <a:buChar char="•"/>
            </a:pPr>
            <a:r>
              <a:rPr lang="en-US" dirty="0"/>
              <a:t>VA provides a number of health care services, including: </a:t>
            </a:r>
          </a:p>
          <a:p>
            <a:pPr marL="631445" lvl="1" indent="-174245">
              <a:buFont typeface="Arial" panose="020B0604020202020204" pitchFamily="34" charset="0"/>
              <a:buChar char="•"/>
            </a:pPr>
            <a:r>
              <a:rPr lang="en-US" dirty="0"/>
              <a:t>Hospital,</a:t>
            </a:r>
            <a:r>
              <a:rPr lang="en-US" baseline="0" dirty="0"/>
              <a:t> outpatient medical, dental, pharmacy, and prosthetic services</a:t>
            </a:r>
          </a:p>
          <a:p>
            <a:pPr marL="631445" lvl="1" indent="-174245">
              <a:buFont typeface="Arial" panose="020B0604020202020204" pitchFamily="34" charset="0"/>
              <a:buChar char="•"/>
            </a:pPr>
            <a:r>
              <a:rPr lang="en-US" baseline="0" dirty="0"/>
              <a:t>Treatment related to Military Sexual Trauma (MST)</a:t>
            </a:r>
          </a:p>
          <a:p>
            <a:pPr marL="631445" lvl="1" indent="-174245">
              <a:buFont typeface="Arial" panose="020B0604020202020204" pitchFamily="34" charset="0"/>
              <a:buChar char="•"/>
            </a:pPr>
            <a:r>
              <a:rPr lang="en-US" baseline="0" dirty="0"/>
              <a:t>Readjustment counseling</a:t>
            </a:r>
          </a:p>
          <a:p>
            <a:pPr marL="631445" lvl="1" indent="-174245">
              <a:buFont typeface="Arial" panose="020B0604020202020204" pitchFamily="34" charset="0"/>
              <a:buChar char="•"/>
            </a:pPr>
            <a:r>
              <a:rPr lang="en-US" baseline="0" dirty="0"/>
              <a:t>Alcohol and drug dependency treatment</a:t>
            </a:r>
          </a:p>
          <a:p>
            <a:pPr marL="631445" lvl="1" indent="-174245">
              <a:buFont typeface="Arial" panose="020B0604020202020204" pitchFamily="34" charset="0"/>
              <a:buChar char="•"/>
            </a:pPr>
            <a:r>
              <a:rPr lang="en-US" baseline="0" dirty="0"/>
              <a:t>Medical evaluation for disorders related to Gulf War service or environmental hazards</a:t>
            </a:r>
          </a:p>
          <a:p>
            <a:pPr marL="631445" lvl="1" indent="-174245">
              <a:buFont typeface="Arial" panose="020B0604020202020204" pitchFamily="34" charset="0"/>
              <a:buChar char="•"/>
            </a:pPr>
            <a:r>
              <a:rPr lang="en-US" baseline="0" dirty="0"/>
              <a:t>Specialized health care for women Veterans</a:t>
            </a:r>
          </a:p>
          <a:p>
            <a:pPr marL="174245" lvl="0" indent="-174245">
              <a:buFont typeface="Arial" panose="020B0604020202020204" pitchFamily="34" charset="0"/>
              <a:buChar char="•"/>
            </a:pPr>
            <a:r>
              <a:rPr lang="en-US" sz="1200" kern="1200" dirty="0">
                <a:solidFill>
                  <a:schemeClr val="tx1"/>
                </a:solidFill>
                <a:effectLst/>
                <a:latin typeface="+mn-lt"/>
                <a:ea typeface="+mn-ea"/>
                <a:cs typeface="+mn-cs"/>
              </a:rPr>
              <a:t>Once an application for healthcare is successfully processed, the Veteran will be assigned an enrollment Priority Group</a:t>
            </a:r>
          </a:p>
          <a:p>
            <a:pPr marL="631445" lvl="1" indent="-174245">
              <a:buFont typeface="Arial" panose="020B0604020202020204" pitchFamily="34" charset="0"/>
              <a:buChar char="•"/>
            </a:pPr>
            <a:r>
              <a:rPr lang="en-US" sz="1200" kern="1200" dirty="0">
                <a:solidFill>
                  <a:schemeClr val="tx1"/>
                </a:solidFill>
                <a:effectLst/>
                <a:latin typeface="+mn-lt"/>
                <a:ea typeface="+mn-ea"/>
                <a:cs typeface="+mn-cs"/>
              </a:rPr>
              <a:t> Certain Veterans may be eligible for more than one enrollment Priority Group. In that case, VA will always place the Veteran in the highest Priority Group that he/she is eligible. </a:t>
            </a:r>
          </a:p>
          <a:p>
            <a:pPr marL="631445" lvl="1" indent="-174245">
              <a:buFont typeface="Arial" panose="020B0604020202020204" pitchFamily="34" charset="0"/>
              <a:buChar char="•"/>
            </a:pPr>
            <a:r>
              <a:rPr lang="en-US" sz="1200" kern="1200" dirty="0">
                <a:solidFill>
                  <a:schemeClr val="tx1"/>
                </a:solidFill>
                <a:effectLst/>
                <a:latin typeface="+mn-lt"/>
                <a:ea typeface="+mn-ea"/>
                <a:cs typeface="+mn-cs"/>
              </a:rPr>
              <a:t>Under the VA Health Benefits Package, the same services are generally available to all enrolled Veterans. </a:t>
            </a:r>
          </a:p>
          <a:p>
            <a:pPr marL="174245" lvl="0" indent="-174245">
              <a:buFont typeface="Arial" panose="020B0604020202020204" pitchFamily="34" charset="0"/>
              <a:buChar char="•"/>
            </a:pPr>
            <a:r>
              <a:rPr lang="en-US" sz="1200" kern="1200" dirty="0">
                <a:solidFill>
                  <a:schemeClr val="tx1"/>
                </a:solidFill>
                <a:effectLst/>
                <a:latin typeface="+mn-lt"/>
                <a:ea typeface="+mn-ea"/>
                <a:cs typeface="+mn-cs"/>
              </a:rPr>
              <a:t>Once enrolled for VA health care, the Veteran will receive a personalized Veterans Handbook, which will detail his/her VA health benefits and provide important information concerning his/her access to VA health care.</a:t>
            </a:r>
            <a:endParaRPr lang="en-US" baseline="0" dirty="0"/>
          </a:p>
          <a:p>
            <a:pPr marL="174245" indent="-174245">
              <a:buFont typeface="Arial" panose="020B0604020202020204" pitchFamily="34" charset="0"/>
              <a:buChar char="•"/>
            </a:pPr>
            <a:endParaRPr lang="en-US" baseline="0" dirty="0"/>
          </a:p>
          <a:p>
            <a:r>
              <a:rPr lang="en-US" b="1" dirty="0"/>
              <a:t>Other Services</a:t>
            </a:r>
          </a:p>
          <a:p>
            <a:pPr marL="171450" indent="-171450">
              <a:buFont typeface="Arial" panose="020B0604020202020204" pitchFamily="34" charset="0"/>
              <a:buChar char="•"/>
            </a:pPr>
            <a:r>
              <a:rPr lang="en-US" b="1" dirty="0"/>
              <a:t>Caregivers</a:t>
            </a:r>
          </a:p>
          <a:p>
            <a:pPr marL="628650" lvl="1" indent="-171450">
              <a:buFont typeface="Arial" panose="020B0604020202020204" pitchFamily="34" charset="0"/>
              <a:buChar char="•"/>
            </a:pPr>
            <a:r>
              <a:rPr lang="en-US" dirty="0"/>
              <a:t>VA supports caregivers who provide personal care services to Veterans who are seriously injured, chronically ill, disabled, or are getting older and are no longer able to adequately care for themselves</a:t>
            </a:r>
          </a:p>
          <a:p>
            <a:endParaRPr lang="en-US" dirty="0"/>
          </a:p>
          <a:p>
            <a:pPr marL="171450" indent="-171450">
              <a:buFont typeface="Arial" panose="020B0604020202020204" pitchFamily="34" charset="0"/>
              <a:buChar char="•"/>
            </a:pPr>
            <a:r>
              <a:rPr lang="en-US" b="1" dirty="0"/>
              <a:t>Vet Centers</a:t>
            </a:r>
          </a:p>
          <a:p>
            <a:pPr marL="628650" lvl="1" indent="-171450">
              <a:buFont typeface="Arial" panose="020B0604020202020204" pitchFamily="34" charset="0"/>
              <a:buChar char="•"/>
            </a:pPr>
            <a:r>
              <a:rPr lang="en-US" dirty="0"/>
              <a:t>VA assists combat Veterans through a nationwide network of community-based Vet Centers </a:t>
            </a:r>
          </a:p>
          <a:p>
            <a:pPr marL="628650" lvl="1" indent="-171450">
              <a:buFont typeface="Arial" panose="020B0604020202020204" pitchFamily="34" charset="0"/>
              <a:buChar char="•"/>
            </a:pPr>
            <a:r>
              <a:rPr lang="en-US" dirty="0"/>
              <a:t>Counselors provide individual, group, and family readjustment counseling to help you with the transition to civilian life, treat post-traumatic stress disorder, and help you with any other military- related problems </a:t>
            </a:r>
          </a:p>
          <a:p>
            <a:pPr marL="628650" lvl="1" indent="-171450">
              <a:buFont typeface="Arial" panose="020B0604020202020204" pitchFamily="34" charset="0"/>
              <a:buChar char="•"/>
            </a:pPr>
            <a:r>
              <a:rPr lang="en-US" dirty="0"/>
              <a:t>Other services include: outreach, education, medical referral, homeless Veteran services, employment, and VA benefit referral. </a:t>
            </a:r>
          </a:p>
          <a:p>
            <a:pPr marL="171450" lvl="0" indent="-171450">
              <a:buFont typeface="Arial" panose="020B0604020202020204" pitchFamily="34" charset="0"/>
              <a:buChar char="•"/>
            </a:pPr>
            <a:r>
              <a:rPr lang="en-US" b="1" dirty="0"/>
              <a:t>Residential Care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VA's State Home program provides an economical alternative to constructing, maintaining and operating VA facilities for the provision of care to eligible Veterans. Under this program, the states provide quality care for eligible Veterans in three different types of programs: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nursing homes in the Veteran’s community,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domiciliary, and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adult day health care</a:t>
            </a:r>
          </a:p>
          <a:p>
            <a:pPr marL="628650" lvl="1" indent="-171450">
              <a:buFont typeface="Arial" panose="020B0604020202020204" pitchFamily="34" charset="0"/>
              <a:buChar char="•"/>
            </a:pPr>
            <a:r>
              <a:rPr lang="en-US" b="0" kern="1200" dirty="0">
                <a:solidFill>
                  <a:schemeClr val="tx1"/>
                </a:solidFill>
                <a:effectLst/>
                <a:latin typeface="+mn-lt"/>
                <a:ea typeface="+mn-ea"/>
                <a:cs typeface="+mn-cs"/>
              </a:rPr>
              <a:t>Community Living Centers (CLC)</a:t>
            </a:r>
          </a:p>
          <a:p>
            <a:pPr marL="1085850" lvl="2" indent="-171450">
              <a:buFont typeface="Arial" panose="020B0604020202020204" pitchFamily="34" charset="0"/>
              <a:buChar char="•"/>
            </a:pPr>
            <a:r>
              <a:rPr lang="en-US" sz="1200" u="none" strike="noStrike" kern="1200" dirty="0">
                <a:solidFill>
                  <a:schemeClr val="tx1"/>
                </a:solidFill>
                <a:effectLst/>
                <a:latin typeface="+mn-lt"/>
                <a:ea typeface="+mn-ea"/>
                <a:cs typeface="+mn-cs"/>
              </a:rPr>
              <a:t>A CLC (VA Nursing Home) used to be called a nursing home</a:t>
            </a:r>
          </a:p>
          <a:p>
            <a:pPr marL="1085850" lvl="2" indent="-171450">
              <a:buFont typeface="Arial" panose="020B0604020202020204" pitchFamily="34" charset="0"/>
              <a:buChar char="•"/>
            </a:pPr>
            <a:r>
              <a:rPr lang="en-US" sz="1200" u="none" strike="noStrike" kern="1200" dirty="0">
                <a:solidFill>
                  <a:schemeClr val="tx1"/>
                </a:solidFill>
                <a:effectLst/>
                <a:latin typeface="+mn-lt"/>
                <a:ea typeface="+mn-ea"/>
                <a:cs typeface="+mn-cs"/>
              </a:rPr>
              <a:t>CLCs are located on or very near VA Medical Center campuses</a:t>
            </a:r>
          </a:p>
          <a:p>
            <a:pPr marL="1085850" lvl="2" indent="-171450">
              <a:buFont typeface="Arial" panose="020B0604020202020204" pitchFamily="34" charset="0"/>
              <a:buChar char="•"/>
            </a:pPr>
            <a:r>
              <a:rPr lang="en-US" sz="1200" u="none" strike="noStrike" kern="1200" dirty="0">
                <a:solidFill>
                  <a:schemeClr val="tx1"/>
                </a:solidFill>
                <a:effectLst/>
                <a:latin typeface="+mn-lt"/>
                <a:ea typeface="+mn-ea"/>
                <a:cs typeface="+mn-cs"/>
              </a:rPr>
              <a:t>Veterans may stay for a short time or, in rare instances, for the rest of their life</a:t>
            </a:r>
          </a:p>
          <a:p>
            <a:pPr marL="1085850" lvl="2" indent="-171450">
              <a:buFont typeface="Arial" panose="020B0604020202020204" pitchFamily="34" charset="0"/>
              <a:buChar char="•"/>
            </a:pPr>
            <a:r>
              <a:rPr lang="en-US" sz="1200" u="none" strike="noStrike" kern="1200" dirty="0">
                <a:solidFill>
                  <a:schemeClr val="tx1"/>
                </a:solidFill>
                <a:effectLst/>
                <a:latin typeface="+mn-lt"/>
                <a:ea typeface="+mn-ea"/>
                <a:cs typeface="+mn-cs"/>
              </a:rPr>
              <a:t>CLCs provide Veteran’s with nursing home level of medical care, which includes help with activities of daily living such as</a:t>
            </a:r>
          </a:p>
          <a:p>
            <a:pPr marL="1543050" lvl="3" indent="-171450">
              <a:buFont typeface="Arial" panose="020B0604020202020204" pitchFamily="34" charset="0"/>
              <a:buChar char="•"/>
            </a:pPr>
            <a:r>
              <a:rPr lang="en-US" sz="1200" u="none" strike="noStrike" kern="1200" dirty="0">
                <a:solidFill>
                  <a:schemeClr val="tx1"/>
                </a:solidFill>
                <a:effectLst/>
                <a:latin typeface="+mn-lt"/>
                <a:ea typeface="+mn-ea"/>
                <a:cs typeface="+mn-cs"/>
              </a:rPr>
              <a:t>bathing</a:t>
            </a:r>
          </a:p>
          <a:p>
            <a:pPr marL="1543050" lvl="3" indent="-171450">
              <a:buFont typeface="Arial" panose="020B0604020202020204" pitchFamily="34" charset="0"/>
              <a:buChar char="•"/>
            </a:pPr>
            <a:r>
              <a:rPr lang="en-US" sz="1200" u="none" strike="noStrike" kern="1200" dirty="0">
                <a:solidFill>
                  <a:schemeClr val="tx1"/>
                </a:solidFill>
                <a:effectLst/>
                <a:latin typeface="+mn-lt"/>
                <a:ea typeface="+mn-ea"/>
                <a:cs typeface="+mn-cs"/>
              </a:rPr>
              <a:t>toileting </a:t>
            </a:r>
          </a:p>
          <a:p>
            <a:pPr marL="1543050" lvl="3" indent="-171450">
              <a:buFont typeface="Arial" panose="020B0604020202020204" pitchFamily="34" charset="0"/>
              <a:buChar char="•"/>
            </a:pPr>
            <a:r>
              <a:rPr lang="en-US" sz="1200" u="none" strike="noStrike" kern="1200" dirty="0">
                <a:solidFill>
                  <a:schemeClr val="tx1"/>
                </a:solidFill>
                <a:effectLst/>
                <a:latin typeface="+mn-lt"/>
                <a:ea typeface="+mn-ea"/>
                <a:cs typeface="+mn-cs"/>
              </a:rPr>
              <a:t>getting dressed</a:t>
            </a:r>
          </a:p>
          <a:p>
            <a:pPr marL="628650" lvl="1" indent="-171450">
              <a:buFont typeface="Arial" panose="020B0604020202020204" pitchFamily="34" charset="0"/>
              <a:buChar char="•"/>
            </a:pPr>
            <a:r>
              <a:rPr lang="en-US" dirty="0">
                <a:effectLst/>
              </a:rPr>
              <a:t>Domiciliary Care for Homeless Veterans</a:t>
            </a:r>
          </a:p>
          <a:p>
            <a:pPr marL="1085850" lvl="2" indent="-171450">
              <a:buFont typeface="Arial" panose="020B0604020202020204" pitchFamily="34" charset="0"/>
              <a:buChar char="•"/>
            </a:pPr>
            <a:r>
              <a:rPr lang="en-US" dirty="0">
                <a:effectLst/>
              </a:rPr>
              <a:t>Domiciliary care is an active clinical rehabilitation and treatment program for male and female Veterans </a:t>
            </a:r>
          </a:p>
          <a:p>
            <a:pPr marL="1085850" lvl="2" indent="-171450">
              <a:buFont typeface="Arial" panose="020B0604020202020204" pitchFamily="34" charset="0"/>
              <a:buChar char="•"/>
            </a:pPr>
            <a:r>
              <a:rPr lang="en-US" dirty="0">
                <a:effectLst/>
              </a:rPr>
              <a:t>Domiciliary programs are is now integrated with the Mental Heal Residential Rehabilitation and Treatment Programs</a:t>
            </a:r>
          </a:p>
          <a:p>
            <a:pPr marL="914400" lvl="2" indent="0">
              <a:buFont typeface="Arial" panose="020B0604020202020204" pitchFamily="34" charset="0"/>
              <a:buNone/>
            </a:pPr>
            <a:endParaRPr lang="en-US" b="1" dirty="0"/>
          </a:p>
          <a:p>
            <a:r>
              <a:rPr lang="en-US" b="1" dirty="0"/>
              <a:t>Basic Eligibility</a:t>
            </a:r>
          </a:p>
          <a:p>
            <a:pPr marL="171450" indent="-171450">
              <a:buFont typeface="Arial" panose="020B0604020202020204" pitchFamily="34" charset="0"/>
              <a:buChar char="•"/>
            </a:pPr>
            <a:r>
              <a:rPr lang="en-US" baseline="0" dirty="0"/>
              <a:t>A person who served in the active military, naval, or air service and who was discharged or released under conditions other than dishonorable may qualify for VA health care benefits, including qualifying Reserve and National Guard members</a:t>
            </a:r>
          </a:p>
          <a:p>
            <a:pPr marL="171450" indent="-171450">
              <a:buFont typeface="Arial" panose="020B0604020202020204" pitchFamily="34" charset="0"/>
              <a:buChar char="•"/>
            </a:pPr>
            <a:r>
              <a:rPr lang="en-US" baseline="0" dirty="0"/>
              <a:t>The best way to determine eligibility is to submit an enrollment application</a:t>
            </a:r>
          </a:p>
          <a:p>
            <a:endParaRPr lang="en-US" dirty="0"/>
          </a:p>
          <a:p>
            <a:pPr marL="0" indent="0">
              <a:buFont typeface="Arial" panose="020B0604020202020204" pitchFamily="34" charset="0"/>
              <a:buNone/>
            </a:pPr>
            <a:r>
              <a:rPr lang="en-US" b="1" dirty="0"/>
              <a:t>Application</a:t>
            </a:r>
          </a:p>
          <a:p>
            <a:pPr marL="171450" indent="-171450">
              <a:buFont typeface="Arial" panose="020B0604020202020204" pitchFamily="34" charset="0"/>
              <a:buChar char="•"/>
            </a:pPr>
            <a:r>
              <a:rPr lang="en-US" b="0" dirty="0"/>
              <a:t>Veterans can apply for healthcare by:</a:t>
            </a:r>
          </a:p>
          <a:p>
            <a:pPr marL="628650" lvl="1" indent="-171450">
              <a:buFont typeface="Arial" panose="020B0604020202020204" pitchFamily="34" charset="0"/>
              <a:buChar char="•"/>
            </a:pPr>
            <a:r>
              <a:rPr lang="en-US" b="0" dirty="0"/>
              <a:t>calling </a:t>
            </a:r>
            <a:r>
              <a:rPr lang="en-US" sz="1200" kern="1200" dirty="0">
                <a:solidFill>
                  <a:schemeClr val="tx1"/>
                </a:solidFill>
                <a:effectLst/>
                <a:latin typeface="+mn-lt"/>
                <a:ea typeface="+mn-ea"/>
                <a:cs typeface="+mn-cs"/>
              </a:rPr>
              <a:t>1-877-222-VETS (8387)</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completing an online application at va.gov</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completing a VA Form 10-10EZ, Enrollment Application for Health Benefits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14</a:t>
            </a:fld>
            <a:endParaRPr lang="en-US" dirty="0"/>
          </a:p>
        </p:txBody>
      </p:sp>
    </p:spTree>
    <p:extLst>
      <p:ext uri="{BB962C8B-B14F-4D97-AF65-F5344CB8AC3E}">
        <p14:creationId xmlns:p14="http://schemas.microsoft.com/office/powerpoint/2010/main" val="19809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59">
              <a:defRPr/>
            </a:pPr>
            <a:r>
              <a:rPr lang="en-US" u="sng" dirty="0"/>
              <a:t>Instructor Notes:</a:t>
            </a:r>
          </a:p>
          <a:p>
            <a:pPr marL="0" lvl="1" defTabSz="966559">
              <a:defRPr/>
            </a:pPr>
            <a:endParaRPr lang="en-US" dirty="0"/>
          </a:p>
          <a:p>
            <a:pPr marL="0" lvl="1" defTabSz="966559">
              <a:defRPr/>
            </a:pPr>
            <a:r>
              <a:rPr lang="en-US" dirty="0"/>
              <a:t>(Recall) These are our learning objectives as stated from the beginning of training:</a:t>
            </a:r>
          </a:p>
          <a:p>
            <a:pPr marL="171450" indent="-171450">
              <a:buFont typeface="Arial" panose="020B0604020202020204" pitchFamily="34" charset="0"/>
              <a:buChar char="•"/>
            </a:pPr>
            <a:r>
              <a:rPr lang="en-US" dirty="0"/>
              <a:t>Define eligible applicants</a:t>
            </a:r>
          </a:p>
          <a:p>
            <a:pPr marL="171450" indent="-171450">
              <a:buFont typeface="Arial" panose="020B0604020202020204" pitchFamily="34" charset="0"/>
              <a:buChar char="•"/>
            </a:pPr>
            <a:r>
              <a:rPr lang="en-US" dirty="0"/>
              <a:t>State the benefits available</a:t>
            </a:r>
          </a:p>
          <a:p>
            <a:pPr marL="171450" indent="-171450">
              <a:buFont typeface="Arial" panose="020B0604020202020204" pitchFamily="34" charset="0"/>
              <a:buChar char="•"/>
            </a:pPr>
            <a:r>
              <a:rPr lang="en-US" dirty="0"/>
              <a:t>Explain basic eligibility requirements, application form, and phone number for each benefit </a:t>
            </a:r>
          </a:p>
          <a:p>
            <a:pPr marL="0" lvl="1" defTabSz="966559">
              <a:defRPr/>
            </a:pPr>
            <a:endParaRPr lang="en-US" dirty="0"/>
          </a:p>
          <a:p>
            <a:pPr marL="0" lvl="1" defTabSz="966559">
              <a:defRPr/>
            </a:pPr>
            <a:r>
              <a:rPr lang="en-US" dirty="0"/>
              <a:t>(Recap) We discussed each of these learning objectives through the following topics in each slide today:</a:t>
            </a:r>
          </a:p>
          <a:p>
            <a:pPr marL="171450" indent="-171450">
              <a:buFont typeface="Arial" panose="020B0604020202020204" pitchFamily="34" charset="0"/>
              <a:buChar char="•"/>
            </a:pPr>
            <a:r>
              <a:rPr lang="en-US" dirty="0"/>
              <a:t>Eligibility</a:t>
            </a:r>
          </a:p>
          <a:p>
            <a:pPr marL="171450" indent="-171450">
              <a:buFont typeface="Arial" panose="020B0604020202020204" pitchFamily="34" charset="0"/>
              <a:buChar char="•"/>
            </a:pPr>
            <a:r>
              <a:rPr lang="en-US" dirty="0"/>
              <a:t>Benefit Programs</a:t>
            </a:r>
          </a:p>
          <a:p>
            <a:pPr marL="171450" indent="-171450">
              <a:buFont typeface="Arial" panose="020B0604020202020204" pitchFamily="34" charset="0"/>
              <a:buChar char="•"/>
            </a:pPr>
            <a:r>
              <a:rPr lang="en-US" dirty="0"/>
              <a:t>Service-Connected Compensation</a:t>
            </a:r>
          </a:p>
          <a:p>
            <a:pPr marL="171450" indent="-171450">
              <a:buFont typeface="Arial" panose="020B0604020202020204" pitchFamily="34" charset="0"/>
              <a:buChar char="•"/>
            </a:pPr>
            <a:r>
              <a:rPr lang="en-US" dirty="0"/>
              <a:t>Non-Service-Connected Pension</a:t>
            </a:r>
          </a:p>
          <a:p>
            <a:pPr marL="171450" indent="-171450">
              <a:buFont typeface="Arial" panose="020B0604020202020204" pitchFamily="34" charset="0"/>
              <a:buChar char="•"/>
            </a:pPr>
            <a:r>
              <a:rPr lang="en-US" dirty="0"/>
              <a:t>Dependents and Survivors </a:t>
            </a:r>
          </a:p>
          <a:p>
            <a:pPr marL="171450" indent="-171450">
              <a:buFont typeface="Arial" panose="020B0604020202020204" pitchFamily="34" charset="0"/>
              <a:buChar char="•"/>
            </a:pPr>
            <a:r>
              <a:rPr lang="en-US" dirty="0"/>
              <a:t>Education and Training</a:t>
            </a:r>
          </a:p>
          <a:p>
            <a:pPr marL="171450" indent="-171450">
              <a:buFont typeface="Arial" panose="020B0604020202020204" pitchFamily="34" charset="0"/>
              <a:buChar char="•"/>
            </a:pPr>
            <a:r>
              <a:rPr lang="en-US" dirty="0"/>
              <a:t>Vocational Rehabilitation &amp; Employment</a:t>
            </a:r>
          </a:p>
          <a:p>
            <a:pPr marL="171450" indent="-171450">
              <a:buFont typeface="Arial" panose="020B0604020202020204" pitchFamily="34" charset="0"/>
              <a:buChar char="•"/>
            </a:pPr>
            <a:r>
              <a:rPr lang="en-US" dirty="0"/>
              <a:t>Life Insurance</a:t>
            </a:r>
          </a:p>
          <a:p>
            <a:pPr marL="171450" indent="-171450">
              <a:buFont typeface="Arial" panose="020B0604020202020204" pitchFamily="34" charset="0"/>
              <a:buChar char="•"/>
            </a:pPr>
            <a:r>
              <a:rPr lang="en-US" dirty="0"/>
              <a:t>Home Loans</a:t>
            </a:r>
          </a:p>
          <a:p>
            <a:pPr marL="171450" indent="-171450">
              <a:buFont typeface="Arial" panose="020B0604020202020204" pitchFamily="34" charset="0"/>
              <a:buChar char="•"/>
            </a:pPr>
            <a:r>
              <a:rPr lang="en-US" dirty="0"/>
              <a:t>Burials and Memorials</a:t>
            </a:r>
          </a:p>
          <a:p>
            <a:pPr marL="171450" indent="-171450">
              <a:buFont typeface="Arial" panose="020B0604020202020204" pitchFamily="34" charset="0"/>
              <a:buChar char="•"/>
            </a:pPr>
            <a:r>
              <a:rPr lang="en-US" dirty="0"/>
              <a:t>Health Care</a:t>
            </a:r>
          </a:p>
          <a:p>
            <a:pPr marL="181240" lvl="1" indent="-181240" defTabSz="966559">
              <a:buFont typeface="Arial" panose="020B0604020202020204" pitchFamily="34" charset="0"/>
              <a:buChar char="•"/>
              <a:defRPr/>
            </a:pPr>
            <a:endParaRPr lang="en-US" dirty="0"/>
          </a:p>
          <a:p>
            <a:pPr marL="0" lvl="1" defTabSz="966559">
              <a:defRPr/>
            </a:pPr>
            <a:r>
              <a:rPr lang="en-US" dirty="0"/>
              <a:t>What questions to you have for me today?</a:t>
            </a:r>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92034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u="sng" dirty="0">
                <a:solidFill>
                  <a:prstClr val="black"/>
                </a:solidFill>
              </a:rPr>
              <a:t>Instructor Notes:</a:t>
            </a:r>
          </a:p>
          <a:p>
            <a:pPr defTabSz="966612">
              <a:defRPr/>
            </a:pPr>
            <a:endParaRPr lang="en-US" sz="1300" u="sng" dirty="0">
              <a:solidFill>
                <a:prstClr val="black"/>
              </a:solidFill>
            </a:endParaRPr>
          </a:p>
          <a:p>
            <a:r>
              <a:rPr lang="en-US" dirty="0"/>
              <a:t>An assessment and satisfaction survey have been assigned to you in TMS.  You should be able to complete both within ten minutes.  Completing both will allow you to receive credit for this training.</a:t>
            </a:r>
          </a:p>
          <a:p>
            <a:endParaRPr lang="en-US" u="none" dirty="0"/>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16</a:t>
            </a:fld>
            <a:endParaRPr lang="en-US" dirty="0"/>
          </a:p>
        </p:txBody>
      </p:sp>
    </p:spTree>
    <p:extLst>
      <p:ext uri="{BB962C8B-B14F-4D97-AF65-F5344CB8AC3E}">
        <p14:creationId xmlns:p14="http://schemas.microsoft.com/office/powerpoint/2010/main" val="880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Instructor Notes: </a:t>
            </a:r>
          </a:p>
          <a:p>
            <a:endParaRPr lang="en-US" dirty="0"/>
          </a:p>
          <a:p>
            <a:r>
              <a:rPr lang="en-US" dirty="0"/>
              <a:t>At the</a:t>
            </a:r>
            <a:r>
              <a:rPr lang="en-US" baseline="0" dirty="0"/>
              <a:t> end of this lesson, given the training and references, the learner will be able to do the following:</a:t>
            </a:r>
          </a:p>
          <a:p>
            <a:pPr marL="174245" indent="-174245">
              <a:buFont typeface="Arial" panose="020B0604020202020204" pitchFamily="34" charset="0"/>
              <a:buChar char="•"/>
            </a:pPr>
            <a:r>
              <a:rPr lang="en-US" baseline="0" dirty="0"/>
              <a:t>Define the different types of eligible applicants</a:t>
            </a:r>
          </a:p>
          <a:p>
            <a:pPr marL="174245" indent="-174245">
              <a:buFont typeface="Arial" panose="020B0604020202020204" pitchFamily="34" charset="0"/>
              <a:buChar char="•"/>
            </a:pPr>
            <a:r>
              <a:rPr lang="en-US" baseline="0" dirty="0"/>
              <a:t>State the different benefit programs available for Veterans, their dependents, and survivors</a:t>
            </a:r>
          </a:p>
          <a:p>
            <a:pPr marL="171450" indent="-171450">
              <a:buFont typeface="Arial" panose="020B0604020202020204" pitchFamily="34" charset="0"/>
              <a:buChar char="•"/>
            </a:pPr>
            <a:r>
              <a:rPr lang="en-US" dirty="0"/>
              <a:t>Explain basic eligibility requirements, application form, and phone number for each benefit </a:t>
            </a:r>
          </a:p>
          <a:p>
            <a:endParaRPr lang="en-US" baseline="0" dirty="0"/>
          </a:p>
          <a:p>
            <a:pPr marL="174245" indent="-1742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540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u="sng" baseline="0" dirty="0"/>
              <a:t> </a:t>
            </a:r>
            <a:endParaRPr lang="en-US" u="sng" dirty="0"/>
          </a:p>
          <a:p>
            <a:endParaRPr lang="en-US" dirty="0"/>
          </a:p>
          <a:p>
            <a:r>
              <a:rPr lang="en-US" dirty="0"/>
              <a:t>The following are relevant references for VA Benefits Overview</a:t>
            </a:r>
            <a:r>
              <a:rPr lang="en-US" baseline="0" dirty="0"/>
              <a:t>:</a:t>
            </a:r>
          </a:p>
          <a:p>
            <a:pPr marL="174245" indent="-174245">
              <a:buFont typeface="Arial" panose="020B0604020202020204" pitchFamily="34" charset="0"/>
              <a:buChar char="•"/>
            </a:pPr>
            <a:r>
              <a:rPr lang="en-US" baseline="0" dirty="0"/>
              <a:t>Department of Veterans Affairs Website</a:t>
            </a:r>
          </a:p>
          <a:p>
            <a:pPr marL="631445" lvl="1" indent="-174245">
              <a:buFont typeface="Arial" panose="020B0604020202020204" pitchFamily="34" charset="0"/>
              <a:buChar char="•"/>
            </a:pPr>
            <a:r>
              <a:rPr lang="en-US" baseline="0" dirty="0"/>
              <a:t>Website: www.va.gov</a:t>
            </a:r>
          </a:p>
          <a:p>
            <a:pPr marL="174245" indent="-174245">
              <a:buFont typeface="Arial" panose="020B0604020202020204" pitchFamily="34" charset="0"/>
              <a:buChar char="•"/>
            </a:pPr>
            <a:r>
              <a:rPr lang="en-US" baseline="0" dirty="0"/>
              <a:t>Veterans Beneficiary Administration (VBA) Benefit Brochures</a:t>
            </a:r>
          </a:p>
          <a:p>
            <a:pPr marL="631445" lvl="1" indent="-174245">
              <a:buFont typeface="Arial" panose="020B0604020202020204" pitchFamily="34" charset="0"/>
              <a:buChar char="•"/>
            </a:pPr>
            <a:r>
              <a:rPr lang="en-US" baseline="0" dirty="0"/>
              <a:t>Website: https://benefits.va.gov/BENEFITS/Benefits_Summary_Materials.asp</a:t>
            </a:r>
          </a:p>
          <a:p>
            <a:pPr marL="174245" indent="-174245">
              <a:buFont typeface="Arial" panose="020B0604020202020204" pitchFamily="34" charset="0"/>
              <a:buChar char="•"/>
            </a:pPr>
            <a:r>
              <a:rPr lang="en-US" dirty="0"/>
              <a:t>VBA Benefit Fact Sheets</a:t>
            </a:r>
          </a:p>
          <a:p>
            <a:pPr marL="631445" lvl="1" indent="-174245">
              <a:buFont typeface="Arial" panose="020B0604020202020204" pitchFamily="34" charset="0"/>
              <a:buChar char="•"/>
            </a:pPr>
            <a:r>
              <a:rPr lang="en-US" dirty="0"/>
              <a:t>Website: </a:t>
            </a:r>
            <a:r>
              <a:rPr lang="en-US" u="none" dirty="0"/>
              <a:t>https://benefits.va.gov/BENEFITS/factsheets.asp</a:t>
            </a:r>
          </a:p>
          <a:p>
            <a:pPr marL="174245" indent="-174245">
              <a:buFont typeface="Arial" panose="020B0604020202020204" pitchFamily="34" charset="0"/>
              <a:buChar char="•"/>
            </a:pPr>
            <a:r>
              <a:rPr lang="en-US" dirty="0"/>
              <a:t>Veterans Health Administration Health Benefits Overview</a:t>
            </a:r>
          </a:p>
          <a:p>
            <a:pPr marL="631445" lvl="1" indent="-174245">
              <a:buFont typeface="Arial" panose="020B0604020202020204" pitchFamily="34" charset="0"/>
              <a:buChar char="•"/>
            </a:pPr>
            <a:r>
              <a:rPr lang="en-US" dirty="0"/>
              <a:t>Website: https://www.va.gov/healthbenefits/resources/epublications.asp</a:t>
            </a:r>
          </a:p>
          <a:p>
            <a:pPr marL="174245" indent="-174245">
              <a:buFont typeface="Arial" panose="020B0604020202020204" pitchFamily="34" charset="0"/>
              <a:buChar char="•"/>
            </a:pPr>
            <a:r>
              <a:rPr lang="en-US" dirty="0"/>
              <a:t>National Cemetery Administration Resources Guide</a:t>
            </a:r>
          </a:p>
          <a:p>
            <a:pPr marL="631445" lvl="1" indent="-174245">
              <a:buFont typeface="Arial" panose="020B0604020202020204" pitchFamily="34" charset="0"/>
              <a:buChar char="•"/>
            </a:pPr>
            <a:r>
              <a:rPr lang="en-US" dirty="0"/>
              <a:t>Website: https://www.cem.va.gov/resources.asp</a:t>
            </a:r>
          </a:p>
          <a:p>
            <a:pPr marL="174245" lvl="0" indent="-174245">
              <a:buFont typeface="Arial" panose="020B0604020202020204" pitchFamily="34" charset="0"/>
              <a:buChar char="•"/>
            </a:pPr>
            <a:r>
              <a:rPr lang="en-US" dirty="0"/>
              <a:t>VA Forms (Internal) </a:t>
            </a:r>
            <a:r>
              <a:rPr lang="en-US" sz="1200" dirty="0"/>
              <a:t>available to VA employees:</a:t>
            </a:r>
            <a:endParaRPr lang="en-US" dirty="0"/>
          </a:p>
          <a:p>
            <a:pPr marL="631445" marR="0" lvl="1"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Website: </a:t>
            </a:r>
            <a:r>
              <a:rPr lang="en-US" sz="1200" u="sng" dirty="0">
                <a:hlinkClick r:id="rId3"/>
              </a:rPr>
              <a:t>http://vaww.va.gov/vaforms/</a:t>
            </a:r>
            <a:r>
              <a:rPr lang="en-US" sz="1200" dirty="0"/>
              <a:t> </a:t>
            </a:r>
            <a:endParaRPr lang="en-US" dirty="0"/>
          </a:p>
          <a:p>
            <a:pPr marL="174245" lvl="0" indent="-174245">
              <a:buFont typeface="Arial" panose="020B0604020202020204" pitchFamily="34" charset="0"/>
              <a:buChar char="•"/>
            </a:pPr>
            <a:r>
              <a:rPr lang="en-US" dirty="0"/>
              <a:t>VA Forms (External) </a:t>
            </a:r>
            <a:r>
              <a:rPr lang="en-US" sz="1200" dirty="0"/>
              <a:t>available to Veterans:</a:t>
            </a:r>
            <a:endParaRPr lang="en-US" dirty="0"/>
          </a:p>
          <a:p>
            <a:pPr marL="664546" lvl="1" indent="-181240">
              <a:buFont typeface="Arial" panose="020B0604020202020204" pitchFamily="34" charset="0"/>
              <a:buChar char="•"/>
            </a:pPr>
            <a:r>
              <a:rPr lang="en-US" dirty="0"/>
              <a:t>Website</a:t>
            </a:r>
            <a:r>
              <a:rPr lang="en-US" sz="1200" u="sng" dirty="0">
                <a:hlinkClick r:id="rId4"/>
              </a:rPr>
              <a:t>http://www.va.gov/vaforms/</a:t>
            </a:r>
            <a:r>
              <a:rPr lang="en-US" sz="1200" dirty="0"/>
              <a:t> </a:t>
            </a:r>
          </a:p>
          <a:p>
            <a:pPr marL="174245" lvl="0" indent="-174245">
              <a:buFont typeface="Arial" panose="020B0604020202020204" pitchFamily="34" charset="0"/>
              <a:buChar char="•"/>
            </a:pPr>
            <a:r>
              <a:rPr lang="en-US" dirty="0" err="1"/>
              <a:t>eBenefits</a:t>
            </a:r>
            <a:endParaRPr lang="en-US" dirty="0"/>
          </a:p>
          <a:p>
            <a:pPr marL="631445" lvl="1" indent="-174245">
              <a:buFont typeface="Arial" panose="020B0604020202020204" pitchFamily="34" charset="0"/>
              <a:buChar char="•"/>
            </a:pPr>
            <a:r>
              <a:rPr lang="en-US" dirty="0"/>
              <a:t>Website: https://www.ebenefits.va.gov/ebenefits/homepage</a:t>
            </a:r>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dirty="0"/>
          </a:p>
        </p:txBody>
      </p:sp>
    </p:spTree>
    <p:extLst>
      <p:ext uri="{BB962C8B-B14F-4D97-AF65-F5344CB8AC3E}">
        <p14:creationId xmlns:p14="http://schemas.microsoft.com/office/powerpoint/2010/main" val="294597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a:t>
            </a:r>
            <a:r>
              <a:rPr lang="en-US" dirty="0"/>
              <a:t>N/A</a:t>
            </a:r>
          </a:p>
          <a:p>
            <a:endParaRPr lang="en-US" u="none" dirty="0"/>
          </a:p>
          <a:p>
            <a:r>
              <a:rPr lang="en-US" u="sng" dirty="0"/>
              <a:t>Instructor Notes:</a:t>
            </a:r>
          </a:p>
          <a:p>
            <a:endParaRPr lang="en-US" u="none" dirty="0"/>
          </a:p>
          <a:p>
            <a:r>
              <a:rPr lang="en-US" u="none" dirty="0"/>
              <a:t>The following people may be</a:t>
            </a:r>
            <a:r>
              <a:rPr lang="en-US" u="none" baseline="0" dirty="0"/>
              <a:t> eligible for VA benefits: </a:t>
            </a:r>
          </a:p>
          <a:p>
            <a:endParaRPr lang="en-US" u="none" baseline="0" dirty="0"/>
          </a:p>
          <a:p>
            <a:pPr marL="0" indent="0">
              <a:buFont typeface="Arial" panose="020B0604020202020204" pitchFamily="34" charset="0"/>
              <a:buNone/>
            </a:pPr>
            <a:r>
              <a:rPr lang="en-US" b="1" u="none" baseline="0" dirty="0"/>
              <a:t>Uniformed Servicemember</a:t>
            </a:r>
          </a:p>
          <a:p>
            <a:pPr marL="181697" lvl="0" indent="-174245">
              <a:buFont typeface="Arial" panose="020B0604020202020204" pitchFamily="34" charset="0"/>
              <a:buChar char="•"/>
            </a:pPr>
            <a:r>
              <a:rPr lang="en-US" u="none" baseline="0" dirty="0"/>
              <a:t>Active-duty military service member</a:t>
            </a:r>
          </a:p>
          <a:p>
            <a:pPr marL="181697" lvl="0" indent="-174245">
              <a:buFont typeface="Arial" panose="020B0604020202020204" pitchFamily="34" charset="0"/>
              <a:buChar char="•"/>
            </a:pPr>
            <a:r>
              <a:rPr lang="en-US" u="none" baseline="0" dirty="0"/>
              <a:t>Active member of the Reserve or National Guard</a:t>
            </a:r>
          </a:p>
          <a:p>
            <a:pPr marL="0" indent="0">
              <a:buFont typeface="Arial" panose="020B0604020202020204" pitchFamily="34" charset="0"/>
              <a:buNone/>
            </a:pPr>
            <a:endParaRPr lang="en-US" b="1" u="none" baseline="0" dirty="0"/>
          </a:p>
          <a:p>
            <a:pPr marL="0" indent="0">
              <a:buFont typeface="Arial" panose="020B0604020202020204" pitchFamily="34" charset="0"/>
              <a:buNone/>
            </a:pPr>
            <a:r>
              <a:rPr lang="en-US" b="1" u="none" baseline="0" dirty="0"/>
              <a:t>Veteran</a:t>
            </a:r>
          </a:p>
          <a:p>
            <a:pPr marL="171450" indent="-171450">
              <a:buFont typeface="Arial" panose="020B0604020202020204" pitchFamily="34" charset="0"/>
              <a:buChar char="•"/>
            </a:pPr>
            <a:r>
              <a:rPr lang="en-US" u="none" baseline="0" dirty="0"/>
              <a:t>Individual that has separated from active duty, the Reserves, or the National Guard</a:t>
            </a:r>
          </a:p>
          <a:p>
            <a:pPr marL="171450" indent="-171450">
              <a:buFont typeface="Arial" panose="020B0604020202020204" pitchFamily="34" charset="0"/>
              <a:buChar char="•"/>
            </a:pPr>
            <a:r>
              <a:rPr lang="en-US" u="none" baseline="0" dirty="0"/>
              <a:t>Individual that retired from active duty, the Reserves, or the National Guard</a:t>
            </a:r>
          </a:p>
          <a:p>
            <a:pPr marL="171450" indent="-171450">
              <a:buFont typeface="Arial" panose="020B0604020202020204" pitchFamily="34" charset="0"/>
              <a:buChar char="•"/>
            </a:pPr>
            <a:endParaRPr lang="en-US" u="none" baseline="0" dirty="0"/>
          </a:p>
          <a:p>
            <a:pPr marL="0" indent="0">
              <a:buFont typeface="Arial" panose="020B0604020202020204" pitchFamily="34" charset="0"/>
              <a:buNone/>
            </a:pPr>
            <a:r>
              <a:rPr lang="en-US" b="1" u="none" baseline="0" dirty="0"/>
              <a:t>Dependent of Veteran</a:t>
            </a:r>
          </a:p>
          <a:p>
            <a:pPr marL="181697" lvl="0" indent="-174245">
              <a:buFont typeface="Arial" panose="020B0604020202020204" pitchFamily="34" charset="0"/>
              <a:buChar char="•"/>
            </a:pPr>
            <a:r>
              <a:rPr lang="en-US" u="none" baseline="0" dirty="0"/>
              <a:t>Spouse</a:t>
            </a:r>
          </a:p>
          <a:p>
            <a:pPr marL="181697" lvl="0" indent="-174245">
              <a:buFont typeface="Arial" panose="020B0604020202020204" pitchFamily="34" charset="0"/>
              <a:buChar char="•"/>
            </a:pPr>
            <a:r>
              <a:rPr lang="en-US" u="none" baseline="0" dirty="0"/>
              <a:t>Dependent parent(s)</a:t>
            </a:r>
          </a:p>
          <a:p>
            <a:pPr marL="181697" lvl="0" indent="-174245">
              <a:buFont typeface="Arial" panose="020B0604020202020204" pitchFamily="34" charset="0"/>
              <a:buChar char="•"/>
            </a:pPr>
            <a:r>
              <a:rPr lang="en-US" u="none" baseline="0" dirty="0"/>
              <a:t>Children</a:t>
            </a:r>
          </a:p>
          <a:p>
            <a:pPr marL="638897" lvl="1" indent="-174245">
              <a:buFont typeface="Arial" panose="020B0604020202020204" pitchFamily="34" charset="0"/>
              <a:buChar char="•"/>
            </a:pPr>
            <a:r>
              <a:rPr lang="en-US" u="none" baseline="0" dirty="0"/>
              <a:t>Unmarried children under 18</a:t>
            </a:r>
          </a:p>
          <a:p>
            <a:pPr marL="638897" lvl="1" indent="-174245">
              <a:buFont typeface="Arial" panose="020B0604020202020204" pitchFamily="34" charset="0"/>
              <a:buChar char="•"/>
            </a:pPr>
            <a:r>
              <a:rPr lang="en-US" u="none" baseline="0" dirty="0"/>
              <a:t>Unmarried children between 18-23 who are attending an approved school</a:t>
            </a:r>
          </a:p>
          <a:p>
            <a:pPr marL="638897" lvl="1" indent="-174245">
              <a:buFont typeface="Arial" panose="020B0604020202020204" pitchFamily="34" charset="0"/>
              <a:buChar char="•"/>
            </a:pPr>
            <a:r>
              <a:rPr lang="en-US" u="none" baseline="0" dirty="0"/>
              <a:t>Unmarried children who are permanently incapable of self-support before age 18 as dependents</a:t>
            </a:r>
          </a:p>
          <a:p>
            <a:pPr marL="7452" lvl="0" indent="0">
              <a:buFont typeface="Arial" panose="020B0604020202020204" pitchFamily="34" charset="0"/>
              <a:buNone/>
            </a:pPr>
            <a:endParaRPr lang="en-US" u="none" baseline="0" dirty="0"/>
          </a:p>
          <a:p>
            <a:pPr marL="7452" lvl="0" indent="0">
              <a:buFont typeface="Arial" panose="020B0604020202020204" pitchFamily="34" charset="0"/>
              <a:buNone/>
            </a:pPr>
            <a:r>
              <a:rPr lang="en-US" b="1" u="none" baseline="0" dirty="0"/>
              <a:t>Survivor of a Deceased Veteran</a:t>
            </a:r>
          </a:p>
          <a:p>
            <a:pPr marL="174245" indent="-174245">
              <a:buFont typeface="Arial" panose="020B0604020202020204" pitchFamily="34" charset="0"/>
              <a:buChar char="•"/>
            </a:pPr>
            <a:r>
              <a:rPr lang="en-US" u="none" baseline="0" dirty="0"/>
              <a:t>Spouse</a:t>
            </a:r>
          </a:p>
          <a:p>
            <a:pPr marL="174245" marR="0" lvl="0"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Dependent parent(s)</a:t>
            </a:r>
          </a:p>
          <a:p>
            <a:pPr marL="174245" indent="-174245">
              <a:buFont typeface="Arial" panose="020B0604020202020204" pitchFamily="34" charset="0"/>
              <a:buChar char="•"/>
            </a:pPr>
            <a:r>
              <a:rPr lang="en-US" u="none" baseline="0" dirty="0"/>
              <a:t>Children</a:t>
            </a:r>
          </a:p>
          <a:p>
            <a:pPr marL="638897" lvl="1" indent="-174245">
              <a:buFont typeface="Arial" panose="020B0604020202020204" pitchFamily="34" charset="0"/>
              <a:buChar char="•"/>
            </a:pPr>
            <a:r>
              <a:rPr lang="en-US" u="none" baseline="0" dirty="0"/>
              <a:t>Unmarried under 18</a:t>
            </a:r>
          </a:p>
          <a:p>
            <a:pPr marL="638897" lvl="1" indent="-174245">
              <a:buFont typeface="Arial" panose="020B0604020202020204" pitchFamily="34" charset="0"/>
              <a:buChar char="•"/>
            </a:pPr>
            <a:r>
              <a:rPr lang="en-US" u="none" baseline="0" dirty="0"/>
              <a:t>Unmarried between 18-23 who are attending an approved school</a:t>
            </a:r>
          </a:p>
          <a:p>
            <a:pPr marL="638897" lvl="1" indent="-174245">
              <a:buFont typeface="Arial" panose="020B0604020202020204" pitchFamily="34" charset="0"/>
              <a:buChar char="•"/>
            </a:pPr>
            <a:r>
              <a:rPr lang="en-US" u="none" baseline="0" dirty="0"/>
              <a:t>Unmarried who are permanently incapable of self-support before age 18 as dependents</a:t>
            </a:r>
          </a:p>
        </p:txBody>
      </p:sp>
      <p:sp>
        <p:nvSpPr>
          <p:cNvPr id="4" name="Slide Number Placeholder 3"/>
          <p:cNvSpPr>
            <a:spLocks noGrp="1"/>
          </p:cNvSpPr>
          <p:nvPr>
            <p:ph type="sldNum" sz="quarter" idx="10"/>
          </p:nvPr>
        </p:nvSpPr>
        <p:spPr/>
        <p:txBody>
          <a:bodyPr/>
          <a:lstStyle/>
          <a:p>
            <a:fld id="{8DB40390-A3B2-46B9-9773-DB13838AA237}" type="slidenum">
              <a:rPr lang="en-US" smtClean="0"/>
              <a:t>4</a:t>
            </a:fld>
            <a:endParaRPr lang="en-US" dirty="0"/>
          </a:p>
        </p:txBody>
      </p:sp>
    </p:spTree>
    <p:extLst>
      <p:ext uri="{BB962C8B-B14F-4D97-AF65-F5344CB8AC3E}">
        <p14:creationId xmlns:p14="http://schemas.microsoft.com/office/powerpoint/2010/main" val="150019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b="1" dirty="0"/>
              <a:t>Benefits Available</a:t>
            </a:r>
          </a:p>
          <a:p>
            <a:pPr marL="171450" indent="-171450">
              <a:buFont typeface="Arial" panose="020B0604020202020204" pitchFamily="34" charset="0"/>
              <a:buChar char="•"/>
            </a:pPr>
            <a:r>
              <a:rPr lang="en-US" dirty="0"/>
              <a:t>VA has many different benefit programs that</a:t>
            </a:r>
            <a:r>
              <a:rPr lang="en-US" baseline="0" dirty="0"/>
              <a:t> uniformed Servicemembers; Veterans; or spouse, children or parents of decease or disabled Servicemembers or Veterans maybe eligible for. The following or the different categories of VA Benefits: </a:t>
            </a:r>
          </a:p>
          <a:p>
            <a:pPr marL="631445" lvl="1" indent="-174245">
              <a:buFont typeface="Arial" panose="020B0604020202020204" pitchFamily="34" charset="0"/>
              <a:buChar char="•"/>
            </a:pPr>
            <a:r>
              <a:rPr lang="en-US" dirty="0"/>
              <a:t>Service-Connected Compensation</a:t>
            </a:r>
          </a:p>
          <a:p>
            <a:pPr marL="631445" lvl="1" indent="-174245">
              <a:buFont typeface="Arial" panose="020B0604020202020204" pitchFamily="34" charset="0"/>
              <a:buChar char="•"/>
            </a:pPr>
            <a:r>
              <a:rPr lang="en-US" dirty="0"/>
              <a:t>Non-Service-Connected Pension</a:t>
            </a:r>
          </a:p>
          <a:p>
            <a:pPr marL="631445" marR="0" lvl="1"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Dependents and Survivors</a:t>
            </a:r>
          </a:p>
          <a:p>
            <a:pPr marL="631445" lvl="1" indent="-174245">
              <a:buFont typeface="Arial" panose="020B0604020202020204" pitchFamily="34" charset="0"/>
              <a:buChar char="•"/>
            </a:pPr>
            <a:r>
              <a:rPr lang="en-US" dirty="0"/>
              <a:t>Education and Training</a:t>
            </a:r>
          </a:p>
          <a:p>
            <a:pPr marL="631445" lvl="1" indent="-174245">
              <a:buFont typeface="Arial" panose="020B0604020202020204" pitchFamily="34" charset="0"/>
              <a:buChar char="•"/>
            </a:pPr>
            <a:r>
              <a:rPr lang="en-US" dirty="0"/>
              <a:t>Vocational Rehabilitation &amp; Employment</a:t>
            </a:r>
          </a:p>
          <a:p>
            <a:pPr marL="631445" lvl="1" indent="-174245">
              <a:buFont typeface="Arial" panose="020B0604020202020204" pitchFamily="34" charset="0"/>
              <a:buChar char="•"/>
            </a:pPr>
            <a:r>
              <a:rPr lang="en-US" dirty="0"/>
              <a:t>Life Insurance</a:t>
            </a:r>
          </a:p>
          <a:p>
            <a:pPr marL="631445" lvl="1" indent="-174245">
              <a:buFont typeface="Arial" panose="020B0604020202020204" pitchFamily="34" charset="0"/>
              <a:buChar char="•"/>
            </a:pPr>
            <a:r>
              <a:rPr lang="en-US" dirty="0"/>
              <a:t>Home Loans</a:t>
            </a:r>
          </a:p>
          <a:p>
            <a:pPr marL="631445" lvl="1" indent="-174245">
              <a:buFont typeface="Arial" panose="020B0604020202020204" pitchFamily="34" charset="0"/>
              <a:buChar char="•"/>
            </a:pPr>
            <a:r>
              <a:rPr lang="en-US" dirty="0"/>
              <a:t>Burials and Memorials</a:t>
            </a:r>
          </a:p>
          <a:p>
            <a:pPr marL="631445" lvl="1" indent="-174245">
              <a:buFont typeface="Arial" panose="020B0604020202020204" pitchFamily="34" charset="0"/>
              <a:buChar char="•"/>
            </a:pPr>
            <a:r>
              <a:rPr lang="en-US" dirty="0"/>
              <a:t>Health Care</a:t>
            </a:r>
          </a:p>
          <a:p>
            <a:pPr marL="171450" indent="-171450">
              <a:buFont typeface="Arial" panose="020B0604020202020204" pitchFamily="34" charset="0"/>
              <a:buChar char="•"/>
            </a:pPr>
            <a:r>
              <a:rPr lang="en-US" dirty="0"/>
              <a:t>We will review each of these benefits in-depth during this lesson. </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dirty="0"/>
          </a:p>
        </p:txBody>
      </p:sp>
    </p:spTree>
    <p:extLst>
      <p:ext uri="{BB962C8B-B14F-4D97-AF65-F5344CB8AC3E}">
        <p14:creationId xmlns:p14="http://schemas.microsoft.com/office/powerpoint/2010/main" val="225119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Policy Reference(s): N/A</a:t>
            </a:r>
          </a:p>
          <a:p>
            <a:endParaRPr lang="en-US" dirty="0"/>
          </a:p>
          <a:p>
            <a:r>
              <a:rPr lang="en-US" u="sng" dirty="0"/>
              <a:t>Instructor Notes:</a:t>
            </a:r>
          </a:p>
          <a:p>
            <a:endParaRPr lang="en-US" dirty="0"/>
          </a:p>
          <a:p>
            <a:r>
              <a:rPr lang="en-US" b="1" dirty="0"/>
              <a:t>Service-Connected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Service-Connected Compensation</a:t>
            </a:r>
            <a:r>
              <a:rPr lang="en-US" b="1" dirty="0"/>
              <a:t> </a:t>
            </a:r>
            <a:r>
              <a:rPr lang="en-US" dirty="0">
                <a:effectLst/>
              </a:rPr>
              <a:t>is a tax free monetary benefit paid to Veterans with disabilities that are the result of a disease or injury incurred or aggravated during active military service. Compensation may also be paid for post-service disabilities that are considered related or secondary to disabilities occurring in service and for disabilities presumed to be related to circumstances of military service, even though they may arise after service. Generally, the degrees of disability specified are also designed to compensate for considerable loss of working time from exacerbations or illnesses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Service-Connected Compensation can also be granted for injuries caused at a Department of Veterans Affairs Healthcare Facility</a:t>
            </a:r>
          </a:p>
          <a:p>
            <a:pPr marL="628650" lvl="1" indent="-171450">
              <a:buFont typeface="Arial" panose="020B0604020202020204" pitchFamily="34" charset="0"/>
              <a:buChar char="•"/>
            </a:pPr>
            <a:r>
              <a:rPr lang="en-US" baseline="0" dirty="0"/>
              <a:t>Commonly called an 1151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Service-Connected Compensation is a tax free benefit which the entitlement amount is determined by an evaluation of medical records and sometimes, a physical examination. The evaluations range between 0% - 100% service-connected; however, monetary benefits begin at 10% service-connected.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Veteran’s rated at 0% service-connected are entitled to medical care and treatment for the service-connected condition through the VA health care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 payment maybe authorized for severe disabilities or loss of limb(s), a spouse, child(ren), or dependent parents(s), and Veterans who have a seriously disabled spouse.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Claims processed at one of the 56 Regional Offices</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1" baseline="0" dirty="0"/>
              <a:t>Special Monthly Compensation</a:t>
            </a:r>
          </a:p>
          <a:p>
            <a:pPr marL="171450" lvl="0" indent="-171450">
              <a:buFont typeface="Arial" panose="020B0604020202020204" pitchFamily="34" charset="0"/>
              <a:buChar char="•"/>
            </a:pPr>
            <a:r>
              <a:rPr lang="en-US" dirty="0">
                <a:effectLst/>
              </a:rPr>
              <a:t>Service-Connected Compensation recipients may be eligible for this additional tax-free benefit due to the special circumstances of his/her disability, if he/she is  housebound, or requires help performing daily living functions</a:t>
            </a:r>
          </a:p>
          <a:p>
            <a:pPr marL="171450" lvl="0" indent="-171450">
              <a:buFont typeface="Arial" panose="020B0604020202020204" pitchFamily="34" charset="0"/>
              <a:buChar char="•"/>
            </a:pPr>
            <a:r>
              <a:rPr lang="en-US" b="0" baseline="0" dirty="0">
                <a:effectLst/>
              </a:rPr>
              <a:t>May apply for Special Monthly Compensation after grant of Service-Connected Compensation or at the same time as applying for Service-Connected Compensation</a:t>
            </a:r>
            <a:endParaRPr lang="en-US" b="1" baseline="0" dirty="0"/>
          </a:p>
          <a:p>
            <a:endParaRPr lang="en-US" baseline="0" dirty="0"/>
          </a:p>
          <a:p>
            <a:r>
              <a:rPr lang="en-US" b="1" baseline="0" dirty="0"/>
              <a:t>Eligibility</a:t>
            </a:r>
          </a:p>
          <a:p>
            <a:pPr marL="171450" indent="-171450">
              <a:buFont typeface="Arial" panose="020B0604020202020204" pitchFamily="34" charset="0"/>
              <a:buChar char="•"/>
            </a:pPr>
            <a:r>
              <a:rPr lang="en-US" dirty="0">
                <a:effectLst/>
              </a:rPr>
              <a:t>Service-Connected Compensation benefits require that the disability be service-connected</a:t>
            </a:r>
          </a:p>
          <a:p>
            <a:pPr marL="171450" indent="-171450">
              <a:buFont typeface="Arial" panose="020B0604020202020204" pitchFamily="34" charset="0"/>
              <a:buChar char="•"/>
            </a:pPr>
            <a:r>
              <a:rPr lang="en-US" dirty="0">
                <a:effectLst/>
              </a:rPr>
              <a:t>The applicant must also have separated or been discharged from service under other than dishonorable conditions</a:t>
            </a:r>
          </a:p>
          <a:p>
            <a:pPr marL="0" indent="0">
              <a:buFont typeface="Arial" panose="020B0604020202020204" pitchFamily="34" charset="0"/>
              <a:buNone/>
            </a:pPr>
            <a:endParaRPr lang="en-US" baseline="0" dirty="0"/>
          </a:p>
          <a:p>
            <a:r>
              <a:rPr lang="en-US" b="1" baseline="0" dirty="0"/>
              <a:t>Application</a:t>
            </a:r>
          </a:p>
          <a:p>
            <a:pPr marL="171450" indent="-171450">
              <a:buFont typeface="Arial" panose="020B0604020202020204" pitchFamily="34" charset="0"/>
              <a:buChar char="•"/>
            </a:pPr>
            <a:r>
              <a:rPr lang="en-US" baseline="0" dirty="0"/>
              <a:t>Veterans are encouraged to apply for Service-Connected-Compensation or </a:t>
            </a:r>
            <a:r>
              <a:rPr lang="en-US" sz="1200" b="0" i="0" u="none" strike="noStrike" kern="1200" baseline="0" dirty="0">
                <a:solidFill>
                  <a:schemeClr val="tx1"/>
                </a:solidFill>
                <a:latin typeface="+mn-lt"/>
                <a:ea typeface="+mn-ea"/>
                <a:cs typeface="+mn-cs"/>
              </a:rPr>
              <a:t>Special Monthly Compensation electronically through eBenefits</a:t>
            </a:r>
          </a:p>
          <a:p>
            <a:pPr marL="628650" lvl="1" indent="-171450">
              <a:buFont typeface="Arial" panose="020B0604020202020204" pitchFamily="34" charset="0"/>
              <a:buChar char="•"/>
            </a:pPr>
            <a:r>
              <a:rPr lang="en-US" b="0" i="0" u="none" strike="noStrike" kern="1200" baseline="0" dirty="0">
                <a:solidFill>
                  <a:schemeClr val="tx1"/>
                </a:solidFill>
                <a:latin typeface="+mn-lt"/>
                <a:ea typeface="+mn-ea"/>
                <a:cs typeface="+mn-cs"/>
              </a:rPr>
              <a:t>Website: </a:t>
            </a:r>
            <a:r>
              <a:rPr lang="en-US" baseline="0" dirty="0"/>
              <a:t>https://www.ebenefits.va.gov/ebenefits/homepage</a:t>
            </a:r>
          </a:p>
          <a:p>
            <a:pPr marL="171450" lvl="0" indent="-171450">
              <a:buFont typeface="Arial" panose="020B0604020202020204" pitchFamily="34" charset="0"/>
              <a:buChar char="•"/>
            </a:pPr>
            <a:r>
              <a:rPr lang="en-US" baseline="0" dirty="0"/>
              <a:t>Veterans may apply for Service-Connected-Compensation by completing a VA Form 21-526EZ, </a:t>
            </a:r>
            <a:r>
              <a:rPr lang="en-US" i="1" dirty="0"/>
              <a:t>Application for Disability Compensation and Related Compensation Benefits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may apply for Special Monthly Compensation by completing a VA Form 21-2680, </a:t>
            </a:r>
            <a:r>
              <a:rPr lang="en-US" i="1" dirty="0"/>
              <a:t>Examination for Housebound Status or Permanent Need For Regular Aid and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Applicants may call </a:t>
            </a:r>
            <a:r>
              <a:rPr lang="en-US" dirty="0"/>
              <a:t>1-800-827-1000 to seek assistance with the application process, or obtain claim processing status</a:t>
            </a:r>
          </a:p>
          <a:p>
            <a:pPr marL="171450" indent="-171450">
              <a:buFont typeface="Arial" panose="020B0604020202020204" pitchFamily="34" charset="0"/>
              <a:buChar char="•"/>
            </a:pPr>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6</a:t>
            </a:fld>
            <a:endParaRPr lang="en-US" dirty="0"/>
          </a:p>
        </p:txBody>
      </p:sp>
    </p:spTree>
    <p:extLst>
      <p:ext uri="{BB962C8B-B14F-4D97-AF65-F5344CB8AC3E}">
        <p14:creationId xmlns:p14="http://schemas.microsoft.com/office/powerpoint/2010/main" val="426532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b="1" baseline="0" dirty="0"/>
              <a:t>Non-Service-Connected Pension </a:t>
            </a:r>
          </a:p>
          <a:p>
            <a:pPr marL="171450" indent="-171450">
              <a:buFont typeface="Arial" panose="020B0604020202020204" pitchFamily="34" charset="0"/>
              <a:buChar char="•"/>
            </a:pPr>
            <a:r>
              <a:rPr lang="en-US" dirty="0">
                <a:effectLst/>
              </a:rPr>
              <a:t>The Department of Veterans Affairs helps Veterans and their families cope with financial challenges by providing supplemental income through the Veterans Non-Service-Connected Pension benefit. </a:t>
            </a:r>
          </a:p>
          <a:p>
            <a:pPr marL="171450" indent="-171450">
              <a:buFont typeface="Arial" panose="020B0604020202020204" pitchFamily="34" charset="0"/>
              <a:buChar char="•"/>
            </a:pPr>
            <a:r>
              <a:rPr lang="en-US" dirty="0">
                <a:effectLst/>
              </a:rPr>
              <a:t>Non-Service-Connected Pension is an income and assets based program, payable to low-income wartime Veterans </a:t>
            </a:r>
            <a:r>
              <a:rPr lang="en-US" baseline="0" dirty="0"/>
              <a:t>who are aged 65 or older or who are permanently and totally disabled due to a non-service-connected cause</a:t>
            </a:r>
            <a:r>
              <a:rPr lang="en-US" dirty="0">
                <a:effectLst/>
              </a:rPr>
              <a:t>.</a:t>
            </a:r>
          </a:p>
          <a:p>
            <a:pPr marL="171450" indent="-171450">
              <a:buFont typeface="Arial" panose="020B0604020202020204" pitchFamily="34" charset="0"/>
              <a:buChar char="•"/>
            </a:pPr>
            <a:r>
              <a:rPr lang="en-US" dirty="0">
                <a:effectLst/>
              </a:rPr>
              <a:t>Veterans Non-Service Connected Pension is a tax-free monetary benefit. </a:t>
            </a:r>
          </a:p>
          <a:p>
            <a:pPr marL="171450" indent="-171450">
              <a:buFont typeface="Arial" panose="020B0604020202020204" pitchFamily="34" charset="0"/>
              <a:buChar char="•"/>
            </a:pPr>
            <a:r>
              <a:rPr lang="en-US" dirty="0">
                <a:effectLst/>
              </a:rPr>
              <a:t>Claims processed by one of the three Pension Management Centers (PMC)</a:t>
            </a:r>
          </a:p>
          <a:p>
            <a:pPr marL="0" indent="0">
              <a:buFont typeface="Arial" panose="020B0604020202020204" pitchFamily="34" charset="0"/>
              <a:buNone/>
            </a:pPr>
            <a:endParaRPr lang="en-US" baseline="0" dirty="0">
              <a:effectLst/>
            </a:endParaRPr>
          </a:p>
          <a:p>
            <a:pPr marL="0" indent="0">
              <a:buFont typeface="Arial" panose="020B0604020202020204" pitchFamily="34" charset="0"/>
              <a:buNone/>
            </a:pPr>
            <a:r>
              <a:rPr lang="en-US" b="1" baseline="0" dirty="0"/>
              <a:t>Special Monthly Pension (Housebound or Aid and Attendance)</a:t>
            </a:r>
          </a:p>
          <a:p>
            <a:pPr marL="171450" indent="-171450">
              <a:buFont typeface="Arial" panose="020B0604020202020204" pitchFamily="34" charset="0"/>
              <a:buChar char="•"/>
            </a:pPr>
            <a:r>
              <a:rPr lang="en-US" dirty="0">
                <a:effectLst/>
              </a:rPr>
              <a:t>Veterans who are eligible for Non-Service-Connected Pension benefits and are housebound or require the aid and attendance of another person may be eligible to receive additional monetary amounts, called Special Monthly Pension.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effectLst/>
              </a:rPr>
              <a:t>May apply for Special Monthly Pension after grant of Non-Service-Connected Pension or at the same time as applying for Non-Service-Connected Pension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effectLst/>
              </a:rPr>
              <a:t>NOTE: </a:t>
            </a:r>
            <a:r>
              <a:rPr lang="en-US" b="0" baseline="0" dirty="0">
                <a:effectLst/>
              </a:rPr>
              <a:t>Special Monthly Pension may be granted as Housebound or as Aid and Attendance, but not both.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Eligibility</a:t>
            </a:r>
          </a:p>
          <a:p>
            <a:pPr marL="171450" indent="-171450">
              <a:buFont typeface="Arial" panose="020B0604020202020204" pitchFamily="34" charset="0"/>
              <a:buChar char="•"/>
            </a:pPr>
            <a:r>
              <a:rPr lang="en-US" dirty="0"/>
              <a:t>A Veteran may be eligible for Non-Service-Connected Pension if: </a:t>
            </a:r>
          </a:p>
          <a:p>
            <a:pPr marL="628650" lvl="1" indent="-171450">
              <a:buFont typeface="Arial" panose="020B0604020202020204" pitchFamily="34" charset="0"/>
              <a:buChar char="•"/>
            </a:pPr>
            <a:r>
              <a:rPr lang="en-US" dirty="0"/>
              <a:t>discharged from service under other than dishonorable conditions, </a:t>
            </a:r>
            <a:r>
              <a:rPr lang="en-US" b="1" dirty="0"/>
              <a:t>AND</a:t>
            </a:r>
          </a:p>
          <a:p>
            <a:pPr marL="628650" lvl="1" indent="-171450">
              <a:buFont typeface="Arial" panose="020B0604020202020204" pitchFamily="34" charset="0"/>
              <a:buChar char="•"/>
            </a:pPr>
            <a:r>
              <a:rPr lang="en-US" dirty="0"/>
              <a:t>served 90 days or more of active duty with at least 1 day during a period of war time*,</a:t>
            </a:r>
            <a:r>
              <a:rPr lang="en-US" b="1" dirty="0"/>
              <a:t>AND</a:t>
            </a:r>
          </a:p>
          <a:p>
            <a:pPr marL="628650" lvl="1" indent="-171450">
              <a:buFont typeface="Arial" panose="020B0604020202020204" pitchFamily="34" charset="0"/>
              <a:buChar char="•"/>
            </a:pPr>
            <a:r>
              <a:rPr lang="en-US" dirty="0"/>
              <a:t>countable income is below the maximum annual pension rate (MAPR), </a:t>
            </a:r>
            <a:r>
              <a:rPr lang="en-US" b="1" dirty="0"/>
              <a:t>AND</a:t>
            </a:r>
          </a:p>
          <a:p>
            <a:pPr marL="628650" lvl="1" indent="-171450">
              <a:buFont typeface="Arial" panose="020B0604020202020204" pitchFamily="34" charset="0"/>
              <a:buChar char="•"/>
            </a:pPr>
            <a:r>
              <a:rPr lang="en-US" dirty="0"/>
              <a:t>meets the net worth limitations, </a:t>
            </a:r>
            <a:r>
              <a:rPr lang="en-US" b="1" dirty="0"/>
              <a:t>AND</a:t>
            </a:r>
          </a:p>
          <a:p>
            <a:pPr marL="628650" lvl="1" indent="-171450">
              <a:buFont typeface="Arial" panose="020B0604020202020204" pitchFamily="34" charset="0"/>
              <a:buChar char="•"/>
            </a:pPr>
            <a:r>
              <a:rPr lang="en-US" dirty="0"/>
              <a:t>age 65 or older, </a:t>
            </a:r>
            <a:r>
              <a:rPr lang="en-US" b="1" dirty="0"/>
              <a:t>OR</a:t>
            </a:r>
            <a:r>
              <a:rPr lang="en-US" dirty="0"/>
              <a:t>, permanent and total non-service connected disability, </a:t>
            </a:r>
            <a:r>
              <a:rPr lang="en-US" b="1" dirty="0"/>
              <a:t>OR</a:t>
            </a:r>
            <a:r>
              <a:rPr lang="en-US" dirty="0"/>
              <a:t>, patient in a nursing home, </a:t>
            </a:r>
            <a:r>
              <a:rPr lang="en-US" b="1" dirty="0"/>
              <a:t>OR </a:t>
            </a:r>
            <a:r>
              <a:rPr lang="en-US" dirty="0"/>
              <a:t> receiving Social Security disability insurance, </a:t>
            </a:r>
            <a:r>
              <a:rPr lang="en-US" b="1" dirty="0"/>
              <a:t>OR </a:t>
            </a:r>
            <a:r>
              <a:rPr lang="en-US" b="0" dirty="0"/>
              <a:t>Supplemental Security Income</a:t>
            </a:r>
            <a:r>
              <a:rPr lang="en-US" dirty="0"/>
              <a:t>.</a:t>
            </a:r>
          </a:p>
          <a:p>
            <a:r>
              <a:rPr lang="en-US" dirty="0"/>
              <a:t>*Veterans who entered active duty after September 7, 1980, must also serve at least 24 months of active duty service. If the total length of service is less than 24 months, the Veteran must have completed their entire tour of active duty. </a:t>
            </a:r>
          </a:p>
          <a:p>
            <a:endParaRPr lang="en-US" dirty="0"/>
          </a:p>
          <a:p>
            <a:pPr marL="0" marR="0" lvl="0" indent="0" algn="l" defTabSz="929305" rtl="0" eaLnBrk="1" fontAlgn="auto" latinLnBrk="0" hangingPunct="1">
              <a:lnSpc>
                <a:spcPct val="100000"/>
              </a:lnSpc>
              <a:spcBef>
                <a:spcPts val="0"/>
              </a:spcBef>
              <a:spcAft>
                <a:spcPts val="0"/>
              </a:spcAft>
              <a:buClrTx/>
              <a:buSzTx/>
              <a:buFontTx/>
              <a:buNone/>
              <a:tabLst/>
              <a:defRPr/>
            </a:pPr>
            <a:r>
              <a:rPr lang="en-US" b="1" baseline="0" dirty="0"/>
              <a:t>Application</a:t>
            </a:r>
          </a:p>
          <a:p>
            <a:pPr marL="171450" indent="-171450">
              <a:buFont typeface="Arial" panose="020B0604020202020204" pitchFamily="34" charset="0"/>
              <a:buChar char="•"/>
            </a:pPr>
            <a:r>
              <a:rPr lang="en-US" baseline="0" dirty="0"/>
              <a:t>Veterans are encouraged to apply for Service-Connected-Compensation or </a:t>
            </a:r>
            <a:r>
              <a:rPr lang="en-US" sz="1200" b="0" i="0" u="none" strike="noStrike" kern="1200" baseline="0" dirty="0">
                <a:solidFill>
                  <a:schemeClr val="tx1"/>
                </a:solidFill>
                <a:latin typeface="+mn-lt"/>
                <a:ea typeface="+mn-ea"/>
                <a:cs typeface="+mn-cs"/>
              </a:rPr>
              <a:t>Special Monthly Compensation electronically through eBenefits</a:t>
            </a:r>
          </a:p>
          <a:p>
            <a:pPr marL="628650" lvl="1" indent="-171450">
              <a:buFont typeface="Arial" panose="020B0604020202020204" pitchFamily="34" charset="0"/>
              <a:buChar char="•"/>
            </a:pPr>
            <a:r>
              <a:rPr lang="en-US" b="0" i="0" u="none" strike="noStrike" kern="1200" baseline="0" dirty="0">
                <a:solidFill>
                  <a:schemeClr val="tx1"/>
                </a:solidFill>
                <a:latin typeface="+mn-lt"/>
                <a:ea typeface="+mn-ea"/>
                <a:cs typeface="+mn-cs"/>
              </a:rPr>
              <a:t>Website: </a:t>
            </a:r>
            <a:r>
              <a:rPr lang="en-US" baseline="0" dirty="0"/>
              <a:t>https://www.ebenefits.va.gov/ebenefits/homepage</a:t>
            </a:r>
            <a:endParaRPr lang="en-US" b="1" baseline="0" dirty="0"/>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Veterans may apply for Non-Service Connected Pension by completing a VA Form 21-527EZ, </a:t>
            </a:r>
            <a:r>
              <a:rPr lang="en-US" i="1" baseline="0" dirty="0"/>
              <a:t>Application for Veterans Pension,</a:t>
            </a:r>
            <a:r>
              <a:rPr lang="en-US" baseline="0" dirty="0"/>
              <a:t> (or on a VA Form 21-526EZ, </a:t>
            </a:r>
            <a:r>
              <a:rPr lang="en-US" i="1" dirty="0"/>
              <a:t>Application for Disability Compensation and Related Compensation Benefits </a:t>
            </a:r>
            <a:r>
              <a:rPr lang="en-US" i="0" dirty="0"/>
              <a:t>if applying for Compensation and Pension.</a:t>
            </a:r>
            <a:r>
              <a:rPr lang="en-US" i="1" dirty="0"/>
              <a:t>) </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Veterans may apply for Special Monthly Pension (Housebound or Aid and Attendance) by completing a VA Form 21-2680, </a:t>
            </a:r>
            <a:r>
              <a:rPr lang="en-US" i="1" dirty="0"/>
              <a:t>Examination for Housebound Status or Permanent Need For Regular Aid and Attendance</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Applicants may call </a:t>
            </a:r>
            <a:r>
              <a:rPr lang="en-US" dirty="0"/>
              <a:t>1-877-294-6380 to seek assistance with the application process, or obtain claim processing status</a:t>
            </a:r>
          </a:p>
          <a:p>
            <a:pPr marL="171450" indent="-171450" defTabSz="929305">
              <a:buFont typeface="Arial" panose="020B0604020202020204" pitchFamily="34" charset="0"/>
              <a:buChar char="•"/>
              <a:defRPr/>
            </a:pPr>
            <a:endParaRPr lang="en-US" baseline="0" dirty="0"/>
          </a:p>
          <a:p>
            <a:pPr marL="171450" indent="-171450" defTabSz="92930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7</a:t>
            </a:fld>
            <a:endParaRPr lang="en-US" dirty="0"/>
          </a:p>
        </p:txBody>
      </p:sp>
    </p:spTree>
    <p:extLst>
      <p:ext uri="{BB962C8B-B14F-4D97-AF65-F5344CB8AC3E}">
        <p14:creationId xmlns:p14="http://schemas.microsoft.com/office/powerpoint/2010/main" val="365235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Department of Veterans Affairs honors the sacrifices of Servicemembers’ and Veterans’ dependents and survivors through the following benefit programs: </a:t>
            </a:r>
          </a:p>
          <a:p>
            <a:endParaRPr lang="en-US" dirty="0"/>
          </a:p>
          <a:p>
            <a:r>
              <a:rPr lang="en-US" b="1" dirty="0"/>
              <a:t>Dependency and Indemnity Compensation (DIC)</a:t>
            </a:r>
          </a:p>
          <a:p>
            <a:pPr marL="171450" indent="-171450">
              <a:buFont typeface="Arial" panose="020B0604020202020204" pitchFamily="34" charset="0"/>
              <a:buChar char="•"/>
            </a:pPr>
            <a:r>
              <a:rPr lang="en-US" b="0" dirty="0"/>
              <a:t>Dependency and Indemnity Compensation (DIC) </a:t>
            </a:r>
            <a:r>
              <a:rPr lang="en-US" dirty="0"/>
              <a:t>is a monthly benefit paid to a surviving spouse, including additional payments for dependent children. It is available to an eligible spouse of a Servicemember who died during active military service or from a service-connected disability, or of a Veteran who was rated totally disabled at the time of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DIC is an income-based monthly tax-free benefit, and may be available if his/her child was a Servicemember or Veteran who died from a service-related cause and he/she was financially dependent on the deceased child.</a:t>
            </a:r>
            <a:r>
              <a:rPr lang="en-US" sz="1400" dirty="0"/>
              <a:t>	</a:t>
            </a:r>
            <a:endParaRPr lang="en-US" dirty="0"/>
          </a:p>
          <a:p>
            <a:pPr marL="171450" indent="-171450">
              <a:buFont typeface="Arial" panose="020B0604020202020204" pitchFamily="34" charset="0"/>
              <a:buChar char="•"/>
            </a:pPr>
            <a:r>
              <a:rPr lang="en-US" b="0" dirty="0"/>
              <a:t>Parents DIC </a:t>
            </a:r>
            <a:r>
              <a:rPr lang="en-US" dirty="0"/>
              <a:t>is paid to surviving parents based on financial need. </a:t>
            </a:r>
          </a:p>
          <a:p>
            <a:pPr marL="171450" indent="-171450">
              <a:buFont typeface="Arial" panose="020B0604020202020204" pitchFamily="34" charset="0"/>
              <a:buChar char="•"/>
            </a:pPr>
            <a:r>
              <a:rPr lang="en-US" dirty="0"/>
              <a:t>DIC may be paid to dependent children if not included in the surviving parent’s DIC benefit</a:t>
            </a:r>
            <a:endParaRPr lang="en-US" b="0" dirty="0"/>
          </a:p>
          <a:p>
            <a:endParaRPr lang="en-US" b="1" dirty="0"/>
          </a:p>
          <a:p>
            <a:r>
              <a:rPr lang="en-US" b="1" dirty="0"/>
              <a:t>Survivors Pension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Survivors Pension is a tax-free monetary benefit payable to a low-income, un-remarried surviving spouse and/or unmarried child(ren) of a deceased Veteran with wartime service.</a:t>
            </a:r>
          </a:p>
          <a:p>
            <a:endParaRPr lang="en-US" dirty="0"/>
          </a:p>
          <a:p>
            <a:r>
              <a:rPr lang="en-US" b="1" dirty="0"/>
              <a:t>Eligibility</a:t>
            </a:r>
          </a:p>
          <a:p>
            <a:pPr marL="171450" indent="-171450">
              <a:buFont typeface="Arial" panose="020B0604020202020204" pitchFamily="34" charset="0"/>
              <a:buChar char="•"/>
            </a:pPr>
            <a:r>
              <a:rPr lang="en-US" b="1" dirty="0"/>
              <a:t>DIC</a:t>
            </a:r>
          </a:p>
          <a:p>
            <a:pPr marL="628650" lvl="1" indent="-171450">
              <a:buFont typeface="Arial" panose="020B0604020202020204" pitchFamily="34" charset="0"/>
              <a:buChar char="•"/>
            </a:pPr>
            <a:r>
              <a:rPr lang="en-US" dirty="0"/>
              <a:t>A surviving spouse, dependent child, or parent of a Veteran may be eligible for DIC if:</a:t>
            </a:r>
          </a:p>
          <a:p>
            <a:pPr marL="1088645" lvl="2" indent="-174245">
              <a:buFont typeface="Arial" panose="020B0604020202020204" pitchFamily="34" charset="0"/>
              <a:buChar char="•"/>
            </a:pPr>
            <a:r>
              <a:rPr lang="en-US" dirty="0"/>
              <a:t>Servicemember died while on active duty or training, </a:t>
            </a:r>
            <a:r>
              <a:rPr lang="en-US" b="1" dirty="0"/>
              <a:t>OR</a:t>
            </a:r>
            <a:endParaRPr lang="en-US" dirty="0"/>
          </a:p>
          <a:p>
            <a:pPr marL="1088645" lvl="2" indent="-174245">
              <a:buFont typeface="Arial" panose="020B0604020202020204" pitchFamily="34" charset="0"/>
              <a:buChar char="•"/>
            </a:pPr>
            <a:r>
              <a:rPr lang="en-US" dirty="0"/>
              <a:t>Veteran who died as a result of a service-related disability, </a:t>
            </a:r>
            <a:r>
              <a:rPr lang="en-US" b="1" dirty="0"/>
              <a:t>OR</a:t>
            </a:r>
            <a:endParaRPr lang="en-US" dirty="0"/>
          </a:p>
          <a:p>
            <a:pPr marL="1088645" lvl="2" indent="-174245">
              <a:buFont typeface="Arial" panose="020B0604020202020204" pitchFamily="34" charset="0"/>
              <a:buChar char="•"/>
            </a:pPr>
            <a:r>
              <a:rPr lang="en-US" dirty="0"/>
              <a:t>Veteran who was receiving or entitled to receive VA compensation for a service-connected disability that was rated as totally disabling:</a:t>
            </a:r>
          </a:p>
          <a:p>
            <a:pPr marL="1096097" lvl="2" indent="-174245">
              <a:buFont typeface="Arial" panose="020B0604020202020204" pitchFamily="34" charset="0"/>
              <a:buChar char="•"/>
            </a:pPr>
            <a:r>
              <a:rPr lang="en-US" dirty="0"/>
              <a:t>for at least 10 years immediately preceding death, </a:t>
            </a:r>
            <a:r>
              <a:rPr lang="en-US" b="1" dirty="0"/>
              <a:t>OR</a:t>
            </a:r>
            <a:endParaRPr lang="en-US" dirty="0"/>
          </a:p>
          <a:p>
            <a:pPr marL="1096097" lvl="2" indent="-174245">
              <a:buFont typeface="Arial" panose="020B0604020202020204" pitchFamily="34" charset="0"/>
              <a:buChar char="•"/>
            </a:pPr>
            <a:r>
              <a:rPr lang="en-US" dirty="0"/>
              <a:t>since the Veteran’s release from active duty and for at least five years immediately preceding death, </a:t>
            </a:r>
            <a:r>
              <a:rPr lang="en-US" b="1" dirty="0"/>
              <a:t>OR</a:t>
            </a:r>
            <a:endParaRPr lang="en-US" dirty="0"/>
          </a:p>
          <a:p>
            <a:pPr marL="1096097" lvl="2" indent="-174245">
              <a:buFont typeface="Arial" panose="020B0604020202020204" pitchFamily="34" charset="0"/>
              <a:buChar char="•"/>
            </a:pPr>
            <a:r>
              <a:rPr lang="en-US" dirty="0"/>
              <a:t>for at least one year immediately preceding death if the Veteran was a former prisoner of war (POW)</a:t>
            </a:r>
          </a:p>
          <a:p>
            <a:pPr marL="638897" lvl="1" indent="-174245">
              <a:buFont typeface="Arial" panose="020B0604020202020204" pitchFamily="34" charset="0"/>
              <a:buChar char="•"/>
            </a:pPr>
            <a:r>
              <a:rPr lang="en-US" dirty="0"/>
              <a:t>Children applying for DIC must not be:</a:t>
            </a:r>
          </a:p>
          <a:p>
            <a:pPr marL="1096097" marR="0" lvl="2"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married and are younger than 18 or between ages 18 and 23, if attending school</a:t>
            </a:r>
          </a:p>
          <a:p>
            <a:pPr marL="1096097" marR="0" lvl="2"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a:t>
            </a:r>
            <a:r>
              <a:rPr lang="en-US" dirty="0"/>
              <a:t>: Certain adult children who become seriously disabled prior to age 18 may also be entitled to DlC.</a:t>
            </a:r>
          </a:p>
          <a:p>
            <a:pPr marL="464652"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Survivors Pension </a:t>
            </a:r>
            <a:endParaRPr lang="en-US" dirty="0"/>
          </a:p>
          <a:p>
            <a:pPr marL="628650" lvl="1" indent="-171450">
              <a:buFont typeface="Arial" panose="020B0604020202020204" pitchFamily="34" charset="0"/>
              <a:buChar char="•"/>
            </a:pPr>
            <a:r>
              <a:rPr lang="en-US" dirty="0"/>
              <a:t>Survivors may be eligible if he/she is the surviving spouse or dependent child of a Veteran who:</a:t>
            </a:r>
          </a:p>
          <a:p>
            <a:pPr marL="1088645" lvl="2" indent="-174245">
              <a:buFont typeface="Arial" panose="020B0604020202020204" pitchFamily="34" charset="0"/>
              <a:buChar char="•"/>
            </a:pPr>
            <a:r>
              <a:rPr lang="en-US" dirty="0"/>
              <a:t>Received a discharge from service under conditions other than dishonorable, </a:t>
            </a:r>
            <a:r>
              <a:rPr lang="en-US" b="1" dirty="0"/>
              <a:t>AND</a:t>
            </a:r>
            <a:endParaRPr lang="en-US" dirty="0"/>
          </a:p>
          <a:p>
            <a:pPr marL="1088645" lvl="2" indent="-174245">
              <a:buFont typeface="Arial" panose="020B0604020202020204" pitchFamily="34" charset="0"/>
              <a:buChar char="•"/>
            </a:pPr>
            <a:r>
              <a:rPr lang="en-US" dirty="0"/>
              <a:t>Served at least 90 days of active military service with at least one day during a wartime period (the 90-day active service requirement does not apply to Veterans with a service-connected disability justifying discharge from the military), </a:t>
            </a:r>
            <a:r>
              <a:rPr lang="en-US" b="1" dirty="0"/>
              <a:t>OR</a:t>
            </a:r>
            <a:endParaRPr lang="en-US" dirty="0"/>
          </a:p>
          <a:p>
            <a:pPr marL="1088645" lvl="2" indent="-174245">
              <a:buFont typeface="Arial" panose="020B0604020202020204" pitchFamily="34" charset="0"/>
              <a:buChar char="•"/>
            </a:pPr>
            <a:r>
              <a:rPr lang="en-US" dirty="0"/>
              <a:t>Served at least 24 months, or the full period for which the Veteran was called or ordered to active duty (with some exceptions), with at least one day during a wartime period if the Veteran entered active duty after September 7, 1980</a:t>
            </a:r>
          </a:p>
          <a:p>
            <a:pPr marL="1088645" marR="0" lvl="2" indent="-174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Surviving spouses may be eligible for Survivors Pension if they continuously lived with the Veteran from the date of marriage until the Veteran’s death and have not remarried, with certain exceptions.</a:t>
            </a:r>
          </a:p>
          <a:p>
            <a:pPr marL="628650" lvl="1" indent="-171450">
              <a:buFont typeface="Arial" panose="020B0604020202020204" pitchFamily="34" charset="0"/>
              <a:buChar char="•"/>
            </a:pPr>
            <a:r>
              <a:rPr lang="en-US" dirty="0"/>
              <a:t>Dependent children may be eligible for Survivors Pension if they are:</a:t>
            </a:r>
          </a:p>
          <a:p>
            <a:pPr marL="1085850" lvl="2" indent="-171450">
              <a:buFont typeface="Arial" panose="020B0604020202020204" pitchFamily="34" charset="0"/>
              <a:buChar char="•"/>
            </a:pPr>
            <a:r>
              <a:rPr lang="en-US" dirty="0"/>
              <a:t>permanently incapable of self-support due to a disability incurred before age 18, </a:t>
            </a:r>
          </a:p>
          <a:p>
            <a:pPr marL="1085850" lvl="2" indent="-171450">
              <a:buFont typeface="Arial" panose="020B0604020202020204" pitchFamily="34" charset="0"/>
              <a:buChar char="•"/>
            </a:pPr>
            <a:r>
              <a:rPr lang="en-US" dirty="0"/>
              <a:t>not married, and </a:t>
            </a:r>
          </a:p>
          <a:p>
            <a:pPr marL="1085850" lvl="2" indent="-171450">
              <a:buFont typeface="Arial" panose="020B0604020202020204" pitchFamily="34" charset="0"/>
              <a:buChar char="•"/>
            </a:pPr>
            <a:r>
              <a:rPr lang="en-US" dirty="0"/>
              <a:t>are younger than 18 or between ages 18 and 23, if attending school. </a:t>
            </a:r>
          </a:p>
          <a:p>
            <a:endParaRPr lang="en-US" dirty="0"/>
          </a:p>
          <a:p>
            <a:r>
              <a:rPr lang="en-US" b="1" dirty="0"/>
              <a:t>Application</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Survivors may apply </a:t>
            </a:r>
            <a:r>
              <a:rPr lang="en-US" baseline="0" dirty="0"/>
              <a:t>for DIC and Survivors Pension by completing a VA Form 21-534EZ, </a:t>
            </a:r>
            <a:r>
              <a:rPr lang="en-US" i="1" dirty="0"/>
              <a:t>Application for DIC, Death Pension, and/or Accrued Benefits </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Survivors may apply for Special Monthly Pension (Housebound or Aid and Attendance) by completing a VA Form 21-2680, </a:t>
            </a:r>
            <a:r>
              <a:rPr lang="en-US" i="1" dirty="0"/>
              <a:t>Examination for Housebound Status or Permanent Need For Regular Aid and Attendance</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Survivors approved for DIC may apply for CHAMPVA by completing VA Form 10-10d, </a:t>
            </a:r>
            <a:r>
              <a:rPr lang="en-US" i="1" dirty="0"/>
              <a:t>Application for CHAMPVA Benefits</a:t>
            </a:r>
            <a:r>
              <a:rPr lang="en-US" i="0" dirty="0"/>
              <a:t>, and VA Form 10-7959c, </a:t>
            </a:r>
            <a:r>
              <a:rPr lang="en-US" i="1" dirty="0"/>
              <a:t>Other Health Insurance (OHI) Certification</a:t>
            </a:r>
            <a:r>
              <a:rPr lang="en-US" i="0" dirty="0"/>
              <a:t>.</a:t>
            </a:r>
          </a:p>
          <a:p>
            <a:pPr marL="171450" marR="0" lvl="0" indent="-171450" algn="l" defTabSz="929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Applicants may call </a:t>
            </a:r>
            <a:r>
              <a:rPr lang="en-US" dirty="0"/>
              <a:t>1-877-294-6380 to seek assistance with the application process, or obtain claim processing status</a:t>
            </a:r>
          </a:p>
        </p:txBody>
      </p:sp>
      <p:sp>
        <p:nvSpPr>
          <p:cNvPr id="4" name="Slide Number Placeholder 3"/>
          <p:cNvSpPr>
            <a:spLocks noGrp="1"/>
          </p:cNvSpPr>
          <p:nvPr>
            <p:ph type="sldNum" sz="quarter" idx="10"/>
          </p:nvPr>
        </p:nvSpPr>
        <p:spPr/>
        <p:txBody>
          <a:bodyPr/>
          <a:lstStyle/>
          <a:p>
            <a:fld id="{8DB40390-A3B2-46B9-9773-DB13838AA237}" type="slidenum">
              <a:rPr lang="en-US" smtClean="0"/>
              <a:t>8</a:t>
            </a:fld>
            <a:endParaRPr lang="en-US" dirty="0"/>
          </a:p>
        </p:txBody>
      </p:sp>
    </p:spTree>
    <p:extLst>
      <p:ext uri="{BB962C8B-B14F-4D97-AF65-F5344CB8AC3E}">
        <p14:creationId xmlns:p14="http://schemas.microsoft.com/office/powerpoint/2010/main" val="159590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Policy Reference(s): N/A</a:t>
            </a:r>
          </a:p>
          <a:p>
            <a:endParaRPr lang="en-US" dirty="0"/>
          </a:p>
          <a:p>
            <a:r>
              <a:rPr lang="en-US" u="sng" dirty="0"/>
              <a:t>Instructor Notes:</a:t>
            </a:r>
          </a:p>
          <a:p>
            <a:endParaRPr lang="en-US" dirty="0"/>
          </a:p>
          <a:p>
            <a:r>
              <a:rPr lang="en-US" dirty="0"/>
              <a:t>The Department of Veterans Affairs (VA) pays benefits to eligible Servicemembers and Veterans pursuing an approved education or training program. Servicemembers, Veterans and certain dependents and survivors may receive financial support for undergraduate and graduate degrees, vocational and technical training, licensing and certification tests, apprenticeships, on-the-job training, and more. </a:t>
            </a:r>
          </a:p>
          <a:p>
            <a:endParaRPr lang="en-US" dirty="0"/>
          </a:p>
          <a:p>
            <a:r>
              <a:rPr lang="en-US" dirty="0"/>
              <a:t>Eligible to receive funds for: </a:t>
            </a:r>
          </a:p>
          <a:p>
            <a:pPr marL="174245" indent="-174245">
              <a:buFont typeface="Arial" panose="020B0604020202020204" pitchFamily="34" charset="0"/>
              <a:buChar char="•"/>
            </a:pPr>
            <a:r>
              <a:rPr lang="en-US" dirty="0"/>
              <a:t>School tuition and fees for public, private, or foreign schools; flight programs; correspondence training; and distance learning </a:t>
            </a:r>
          </a:p>
          <a:p>
            <a:pPr marL="174245" indent="-174245">
              <a:buFont typeface="Arial" panose="020B0604020202020204" pitchFamily="34" charset="0"/>
              <a:buChar char="•"/>
            </a:pPr>
            <a:r>
              <a:rPr lang="en-US" dirty="0"/>
              <a:t>Books and supplies </a:t>
            </a:r>
          </a:p>
          <a:p>
            <a:pPr marL="174245" indent="-174245">
              <a:buFont typeface="Arial" panose="020B0604020202020204" pitchFamily="34" charset="0"/>
              <a:buChar char="•"/>
            </a:pPr>
            <a:r>
              <a:rPr lang="en-US" dirty="0"/>
              <a:t>License or certification tests </a:t>
            </a:r>
          </a:p>
          <a:p>
            <a:pPr marL="174245" indent="-174245">
              <a:buFont typeface="Arial" panose="020B0604020202020204" pitchFamily="34" charset="0"/>
              <a:buChar char="•"/>
            </a:pPr>
            <a:r>
              <a:rPr lang="en-US" dirty="0"/>
              <a:t>National exams, including SATs, ACTs, GMATs, and LSATs </a:t>
            </a:r>
          </a:p>
          <a:p>
            <a:pPr marL="174245" indent="-174245">
              <a:buFont typeface="Arial" panose="020B0604020202020204" pitchFamily="34" charset="0"/>
              <a:buChar char="•"/>
            </a:pPr>
            <a:r>
              <a:rPr lang="en-US" dirty="0"/>
              <a:t>On-the-job and apprenticeship training </a:t>
            </a:r>
          </a:p>
          <a:p>
            <a:pPr marL="174245" indent="-174245">
              <a:buFont typeface="Arial" panose="020B0604020202020204" pitchFamily="34" charset="0"/>
              <a:buChar char="•"/>
            </a:pPr>
            <a:r>
              <a:rPr lang="en-US" dirty="0"/>
              <a:t>Vocational/technical training </a:t>
            </a:r>
          </a:p>
          <a:p>
            <a:pPr marL="174245" indent="-174245">
              <a:buFont typeface="Arial" panose="020B0604020202020204" pitchFamily="34" charset="0"/>
              <a:buChar char="•"/>
            </a:pPr>
            <a:r>
              <a:rPr lang="en-US" dirty="0"/>
              <a:t>Relocating from highly rural areas </a:t>
            </a:r>
          </a:p>
          <a:p>
            <a:pPr marL="174245" indent="-174245">
              <a:buFont typeface="Arial" panose="020B0604020202020204" pitchFamily="34" charset="0"/>
              <a:buChar char="•"/>
            </a:pPr>
            <a:r>
              <a:rPr lang="en-US" dirty="0"/>
              <a:t>A monthly housing allowance </a:t>
            </a:r>
            <a:endParaRPr lang="en-US" b="1" dirty="0"/>
          </a:p>
          <a:p>
            <a:endParaRPr lang="en-US" dirty="0"/>
          </a:p>
          <a:p>
            <a:r>
              <a:rPr lang="en-US" b="1" dirty="0"/>
              <a:t>Veteran’s Programs</a:t>
            </a:r>
          </a:p>
          <a:p>
            <a:pPr marL="0" lvl="0" indent="0">
              <a:buFont typeface="Arial" panose="020B0604020202020204" pitchFamily="34" charset="0"/>
              <a:buNone/>
            </a:pPr>
            <a:r>
              <a:rPr lang="en-US" b="1" dirty="0"/>
              <a:t>Post-9/11 GI Bill (Chapter 33) </a:t>
            </a:r>
          </a:p>
          <a:p>
            <a:pPr marL="174245" lvl="0" indent="-174245">
              <a:buFont typeface="Arial" panose="020B0604020202020204" pitchFamily="34" charset="0"/>
              <a:buChar char="•"/>
            </a:pPr>
            <a:r>
              <a:rPr lang="en-US" sz="1200" b="0" i="0" u="none" strike="noStrike" kern="1200" baseline="0" dirty="0">
                <a:solidFill>
                  <a:schemeClr val="tx1"/>
                </a:solidFill>
                <a:latin typeface="+mn-lt"/>
                <a:ea typeface="+mn-ea"/>
                <a:cs typeface="+mn-cs"/>
              </a:rPr>
              <a:t>The Post 9/11 GI Bill covers the full tuition and fees directly to the school for all public school in-state students.</a:t>
            </a:r>
          </a:p>
          <a:p>
            <a:pPr marL="631445" lvl="1" indent="-174245">
              <a:buFont typeface="Arial" panose="020B0604020202020204" pitchFamily="34" charset="0"/>
              <a:buChar char="•"/>
            </a:pPr>
            <a:r>
              <a:rPr lang="en-US" sz="1200" b="0" i="0" u="none" strike="noStrike" kern="1200" baseline="0" dirty="0">
                <a:solidFill>
                  <a:schemeClr val="tx1"/>
                </a:solidFill>
                <a:latin typeface="+mn-lt"/>
                <a:ea typeface="+mn-ea"/>
                <a:cs typeface="+mn-cs"/>
              </a:rPr>
              <a:t>For those attending private or foreign schools tuition and fees are capped at the national maximum rate.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more expensive institutions, students may be eligible to apply for the Yellow Ribbon Program, which allows institutions of higher learning (degree-granting institutions) in the United States to enter voluntarily into an agreement with VA to fund tuition and fee expenses that exceed VA’s maximum amount payable. The institution can contribute a specified dollar amount of those expenses and VA will match the same amount as the institution not to exceed 50% of the difference. </a:t>
            </a:r>
            <a:endParaRPr lang="en-US" sz="14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Post 9/11 GI Bill  provides a monthly housing allowance (MAH); generally the same as the military Basic Allowance for Housing (BAH) for an E-5 with dependents. MHA is based on the ZIP code of the school.</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Post 9/11 GI Bill provides an annual books and supplies stipend – paid to the student - up to $1,000, paid proportionately based on enrollment</a:t>
            </a:r>
          </a:p>
          <a:p>
            <a:pPr marL="171450" lvl="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Forever GI Bill</a:t>
            </a:r>
          </a:p>
          <a:p>
            <a:pPr marL="171450" lvl="0" indent="-171450">
              <a:buFont typeface="Arial" panose="020B0604020202020204" pitchFamily="34" charset="0"/>
              <a:buChar char="•"/>
            </a:pPr>
            <a:r>
              <a:rPr lang="en-US" dirty="0">
                <a:effectLst/>
              </a:rPr>
              <a:t>The Harry W. Colmery Veterans Educational Assistance Act of 2017, commonly known as the “Forever GI Bill”, removes the time-limit for using the Post-9/11 GI Bill for certain Veterans and dependents.</a:t>
            </a:r>
            <a:endParaRPr lang="en-US" sz="1200" b="0" i="0" u="none" strike="noStrike" kern="1200" baseline="0" dirty="0">
              <a:solidFill>
                <a:schemeClr val="tx1"/>
              </a:solidFill>
              <a:latin typeface="+mn-lt"/>
              <a:ea typeface="+mn-ea"/>
              <a:cs typeface="+mn-cs"/>
            </a:endParaRPr>
          </a:p>
          <a:p>
            <a:pPr marL="914400" lvl="2" indent="0">
              <a:buFont typeface="Arial" panose="020B0604020202020204" pitchFamily="34" charset="0"/>
              <a:buNone/>
            </a:pPr>
            <a:endParaRPr lang="en-US" dirty="0"/>
          </a:p>
          <a:p>
            <a:pPr marL="0" lvl="0" indent="0">
              <a:buFont typeface="Arial" panose="020B0604020202020204" pitchFamily="34" charset="0"/>
              <a:buNone/>
            </a:pPr>
            <a:r>
              <a:rPr lang="en-US" b="1" dirty="0"/>
              <a:t>Montgomery GI Bill-Active Duty (MGIB) (Chapter 30) </a:t>
            </a: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Montgomery GI Bill-Active Duty provides up to 36 months of education benefits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monthly benefit paid to the student is based on the type of training he/she takes length of service, and if DoD put extra money in your MGIB Fund (called "kickers"). Typically, he/she have ten years to use your MGIB benefits. </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Students eligible for Post 9/11 and MGIB must elect which education benefit he/she will take when applying for benefits.</a:t>
            </a:r>
          </a:p>
          <a:p>
            <a:endParaRPr lang="en-US" dirty="0"/>
          </a:p>
          <a:p>
            <a:r>
              <a:rPr lang="en-US" b="1" dirty="0"/>
              <a:t>Transfer of Education Benefits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transferability option under the Post-9/11 GI Bill allows Servicemembers to transfer all or some unused benefits to their spouse or dependent children.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request to transfer unused GI Bill benefits to eligible dependents must be completed while serving as an active member of the Armed Forces.  The Department of Defense (DoD) determines whether or not the Servicemember can transfer benefits to his/her family; this option is typically used as a retention tool.  If the DoD approves transfer, the Servicemember is obligated to serve for an additional period of time.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Effective 7/20/19, eligibility to transfer benefits will be limited to Servicemembers with less than 16 years of active duty or selected reserve service.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the DoD approves benefits for transfer, the new beneficiaries apply for them at VA. </a:t>
            </a:r>
            <a:endParaRPr lang="en-US" dirty="0"/>
          </a:p>
          <a:p>
            <a:endParaRPr lang="en-US" dirty="0"/>
          </a:p>
          <a:p>
            <a:r>
              <a:rPr lang="en-US" b="1" dirty="0"/>
              <a:t>Dependents and Survivors Programs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Dependents’ Educational Assistance Program (DEA)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surviving spouse and child(ren) who are eligible for DIC are also eligible for </a:t>
            </a:r>
            <a:r>
              <a:rPr lang="en-US" b="0" dirty="0"/>
              <a:t>the Survivors’ and Dependents’ Educational Assistance Program (DEA) (Chapter 35) which</a:t>
            </a:r>
            <a:r>
              <a:rPr lang="en-US" b="1" dirty="0"/>
              <a:t> </a:t>
            </a:r>
            <a:r>
              <a:rPr lang="en-US" dirty="0"/>
              <a:t>provides assistance to obtain a degree and pursue other eligible education and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Fry Scholarship</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surviving spouse and child(ren) of servicemembers who died in the line duty between September 11, 2001 and December 31, 2005 are eligible for the Fry Scholarship which provides full tuition &amp; fees paid to the school, a monthly housing allowance, and a books &amp; supplies stipend.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a child is eligible for the Fry Scholarship, and he/she is eligible for DEA, the benefits cannot be used at the same time, but a child may be eligible for up to 48 months of benefits between the two programs.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Surviving spouses must make an irrevocable election of which benefit he/she wishes to receive. An election to receive DEA will forfeit the individual’s right to receive Fry Scholarship in the future and vice versa.</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b="1" dirty="0"/>
              <a:t>Eligibility</a:t>
            </a:r>
          </a:p>
          <a:p>
            <a:pPr marL="171450" indent="-171450">
              <a:buFont typeface="Arial" panose="020B0604020202020204" pitchFamily="34" charset="0"/>
              <a:buChar char="•"/>
            </a:pPr>
            <a:r>
              <a:rPr lang="en-US" dirty="0"/>
              <a:t>Applying for education and training benefits is the best way to determine eligibility. </a:t>
            </a:r>
          </a:p>
          <a:p>
            <a:endParaRPr lang="en-US" dirty="0"/>
          </a:p>
          <a:p>
            <a:r>
              <a:rPr lang="en-US" b="1" dirty="0"/>
              <a:t>Application</a:t>
            </a:r>
          </a:p>
          <a:p>
            <a:pPr marL="171450" indent="-171450">
              <a:buFont typeface="Arial" panose="020B0604020202020204" pitchFamily="34" charset="0"/>
              <a:buChar char="•"/>
            </a:pPr>
            <a:r>
              <a:rPr lang="en-US" dirty="0"/>
              <a:t>Veterans are encouraged to apply for education and training benefits electronically through eBenefits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a:solidFill>
                  <a:schemeClr val="tx1"/>
                </a:solidFill>
                <a:latin typeface="+mn-lt"/>
                <a:ea typeface="+mn-ea"/>
                <a:cs typeface="+mn-cs"/>
              </a:rPr>
              <a:t>Website: </a:t>
            </a:r>
            <a:r>
              <a:rPr lang="en-US" baseline="0" dirty="0"/>
              <a:t>https://www.ebenefits.va.gov/ebenefits/homepage</a:t>
            </a:r>
            <a:endParaRPr lang="en-US" b="1" baseline="0" dirty="0"/>
          </a:p>
          <a:p>
            <a:pPr marL="171450" lvl="0" indent="-171450">
              <a:buFont typeface="Arial" panose="020B0604020202020204" pitchFamily="34" charset="0"/>
              <a:buChar char="•"/>
            </a:pPr>
            <a:r>
              <a:rPr lang="en-US" dirty="0"/>
              <a:t>Veterans may apply for Education and Training benefits by completing VA Form 22-1990, </a:t>
            </a:r>
            <a:r>
              <a:rPr lang="en-US" i="1" dirty="0"/>
              <a:t>Application for VA Education Benefits, </a:t>
            </a:r>
            <a:r>
              <a:rPr lang="en-US" dirty="0"/>
              <a:t>or by consulting with the VA Certifying Official; the VA Certifying Official is usually in the Registrar’s or Financial Aid office at the school of choice</a:t>
            </a:r>
          </a:p>
          <a:p>
            <a:pPr marL="171450" indent="-171450">
              <a:buFont typeface="Arial" panose="020B0604020202020204" pitchFamily="34" charset="0"/>
              <a:buChar char="•"/>
            </a:pPr>
            <a:r>
              <a:rPr lang="en-US" i="0" dirty="0"/>
              <a:t>Survivors approved for DIC may apply for DEA (Chapter 35) by completing VA Form 22-5490, </a:t>
            </a:r>
            <a:r>
              <a:rPr lang="en-US" i="1" dirty="0"/>
              <a:t>Dependents’ Application for VA Education Benefits </a:t>
            </a:r>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B40390-A3B2-46B9-9773-DB13838AA237}" type="slidenum">
              <a:rPr lang="en-US" smtClean="0"/>
              <a:t>9</a:t>
            </a:fld>
            <a:endParaRPr lang="en-US" dirty="0"/>
          </a:p>
        </p:txBody>
      </p:sp>
    </p:spTree>
    <p:extLst>
      <p:ext uri="{BB962C8B-B14F-4D97-AF65-F5344CB8AC3E}">
        <p14:creationId xmlns:p14="http://schemas.microsoft.com/office/powerpoint/2010/main" val="106983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90FE-40E7-477F-B886-6AA2496E71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2590800" y="1927417"/>
            <a:ext cx="6553200" cy="968184"/>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6782907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162800" cy="381000"/>
          </a:xfrm>
        </p:spPr>
        <p:txBody>
          <a:bodyPr/>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00800"/>
            <a:ext cx="2133600" cy="365125"/>
          </a:xfrm>
          <a:prstGeom prst="rect">
            <a:avLst/>
          </a:prstGeom>
        </p:spPr>
        <p:txBody>
          <a:bodyPr/>
          <a:lstStyle>
            <a:lvl1pPr algn="r">
              <a:defRPr b="0">
                <a:solidFill>
                  <a:schemeClr val="accent1">
                    <a:lumMod val="75000"/>
                  </a:schemeClr>
                </a:solidFill>
              </a:defRPr>
            </a:lvl1pPr>
          </a:lstStyle>
          <a:p>
            <a:fld id="{31640669-3FD2-4B34-9A2D-584949EF09F8}" type="slidenum">
              <a:rPr lang="en-US" smtClean="0"/>
              <a:pPr/>
              <a:t>‹#›</a:t>
            </a:fld>
            <a:endParaRPr lang="en-US" dirty="0"/>
          </a:p>
        </p:txBody>
      </p:sp>
      <p:sp>
        <p:nvSpPr>
          <p:cNvPr id="7" name="Slide Number Placeholder 5">
            <a:extLst>
              <a:ext uri="{FF2B5EF4-FFF2-40B4-BE49-F238E27FC236}">
                <a16:creationId xmlns:a16="http://schemas.microsoft.com/office/drawing/2014/main" id="{CF466D11-6C64-49E4-BEC0-E77201C91FBB}"/>
              </a:ext>
            </a:extLst>
          </p:cNvPr>
          <p:cNvSpPr txBox="1">
            <a:spLocks/>
          </p:cNvSpPr>
          <p:nvPr/>
        </p:nvSpPr>
        <p:spPr>
          <a:xfrm>
            <a:off x="88392" y="6400800"/>
            <a:ext cx="3035808" cy="365125"/>
          </a:xfrm>
          <a:prstGeom prst="rect">
            <a:avLst/>
          </a:prstGeom>
        </p:spPr>
        <p:txBody>
          <a:bodyPr/>
          <a:lstStyle>
            <a:defPPr>
              <a:defRPr lang="en-US"/>
            </a:defPPr>
            <a:lvl1pPr marL="0" algn="r" defTabSz="914400" rtl="0" eaLnBrk="1" latinLnBrk="0" hangingPunct="1">
              <a:defRPr sz="1800" b="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Pension and Fiduciary Service</a:t>
            </a:r>
          </a:p>
        </p:txBody>
      </p:sp>
      <p:sp>
        <p:nvSpPr>
          <p:cNvPr id="8" name="TextBox 7">
            <a:extLst>
              <a:ext uri="{FF2B5EF4-FFF2-40B4-BE49-F238E27FC236}">
                <a16:creationId xmlns:a16="http://schemas.microsoft.com/office/drawing/2014/main" id="{A2BE0AEF-2860-560B-BEED-79D39312CDA2}"/>
              </a:ext>
            </a:extLst>
          </p:cNvPr>
          <p:cNvSpPr txBox="1"/>
          <p:nvPr userDrawn="1"/>
        </p:nvSpPr>
        <p:spPr>
          <a:xfrm>
            <a:off x="1752600" y="162302"/>
            <a:ext cx="4572000" cy="584775"/>
          </a:xfrm>
          <a:prstGeom prst="rect">
            <a:avLst/>
          </a:prstGeom>
          <a:noFill/>
        </p:spPr>
        <p:txBody>
          <a:bodyPr wrap="square">
            <a:spAutoFit/>
          </a:bodyPr>
          <a:lstStyle/>
          <a:p>
            <a:r>
              <a:rPr lang="en-US" sz="3200" dirty="0">
                <a:solidFill>
                  <a:schemeClr val="bg1"/>
                </a:solidFill>
                <a:latin typeface="+mj-lt"/>
              </a:rPr>
              <a:t>VA Benefits Overview</a:t>
            </a:r>
          </a:p>
        </p:txBody>
      </p:sp>
    </p:spTree>
    <p:extLst>
      <p:ext uri="{BB962C8B-B14F-4D97-AF65-F5344CB8AC3E}">
        <p14:creationId xmlns:p14="http://schemas.microsoft.com/office/powerpoint/2010/main" val="255947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8025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VA Benefits Overview</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accent1">
                    <a:lumMod val="75000"/>
                  </a:schemeClr>
                </a:solidFill>
              </a:defRPr>
            </a:lvl1pPr>
          </a:lstStyle>
          <a:p>
            <a:fld id="{31640669-3FD2-4B34-9A2D-584949EF09F8}" type="slidenum">
              <a:rPr lang="en-US" smtClean="0"/>
              <a:pPr/>
              <a:t>‹#›</a:t>
            </a:fld>
            <a:endParaRPr lang="en-US" dirty="0"/>
          </a:p>
        </p:txBody>
      </p:sp>
      <p:sp>
        <p:nvSpPr>
          <p:cNvPr id="8" name="TextBox 7">
            <a:extLst>
              <a:ext uri="{FF2B5EF4-FFF2-40B4-BE49-F238E27FC236}">
                <a16:creationId xmlns:a16="http://schemas.microsoft.com/office/drawing/2014/main" id="{14ED1D0C-9B7E-34ED-F311-D036FE5106E0}"/>
              </a:ext>
            </a:extLst>
          </p:cNvPr>
          <p:cNvSpPr txBox="1"/>
          <p:nvPr userDrawn="1"/>
        </p:nvSpPr>
        <p:spPr>
          <a:xfrm>
            <a:off x="86360" y="6453108"/>
            <a:ext cx="4572000" cy="369332"/>
          </a:xfrm>
          <a:prstGeom prst="rect">
            <a:avLst/>
          </a:prstGeom>
          <a:noFill/>
        </p:spPr>
        <p:txBody>
          <a:bodyPr wrap="square">
            <a:spAutoFit/>
          </a:bodyPr>
          <a:lstStyle/>
          <a:p>
            <a:pPr algn="l"/>
            <a:r>
              <a:rPr lang="en-US" dirty="0">
                <a:solidFill>
                  <a:schemeClr val="accent1">
                    <a:lumMod val="75000"/>
                  </a:schemeClr>
                </a:solidFill>
              </a:rPr>
              <a:t>Pension and Fiduciary Service</a:t>
            </a:r>
          </a:p>
        </p:txBody>
      </p:sp>
    </p:spTree>
    <p:extLst>
      <p:ext uri="{BB962C8B-B14F-4D97-AF65-F5344CB8AC3E}">
        <p14:creationId xmlns:p14="http://schemas.microsoft.com/office/powerpoint/2010/main" val="360407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0" y="-2"/>
            <a:ext cx="9144000" cy="1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1676400" y="315277"/>
            <a:ext cx="7162800" cy="381000"/>
          </a:xfrm>
          <a:prstGeom prst="rect">
            <a:avLst/>
          </a:prstGeom>
        </p:spPr>
        <p:txBody>
          <a:bodyPr vert="horz" lIns="91440" tIns="45720" rIns="91440" bIns="45720" rtlCol="0" anchor="ctr">
            <a:noAutofit/>
          </a:bodyPr>
          <a:lstStyle/>
          <a:p>
            <a:r>
              <a:rPr lang="en-US" dirty="0"/>
              <a:t>VA Benefits Overview</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C9B0C31-1D58-41AF-AF6C-AC3774E49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95430"/>
            <a:ext cx="9144000" cy="562570"/>
          </a:xfrm>
          <a:prstGeom prst="rect">
            <a:avLst/>
          </a:prstGeom>
        </p:spPr>
      </p:pic>
    </p:spTree>
    <p:extLst>
      <p:ext uri="{BB962C8B-B14F-4D97-AF65-F5344CB8AC3E}">
        <p14:creationId xmlns:p14="http://schemas.microsoft.com/office/powerpoint/2010/main" val="1279628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spcBef>
          <a:spcPct val="0"/>
        </a:spcBef>
        <a:buNone/>
        <a:defRPr sz="3200" b="0"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ets.gov/health-care/appl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ebenefits.va.gov/ebenefits/homepage" TargetMode="External"/><Relationship Id="rId3" Type="http://schemas.openxmlformats.org/officeDocument/2006/relationships/hyperlink" Target="https://www.va.gov/" TargetMode="External"/><Relationship Id="rId7" Type="http://schemas.openxmlformats.org/officeDocument/2006/relationships/hyperlink" Target="https://www.cem.va.gov/resources.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va.gov/healthbenefits/resources/epublications.asp" TargetMode="External"/><Relationship Id="rId5" Type="http://schemas.openxmlformats.org/officeDocument/2006/relationships/hyperlink" Target="https://benefits.va.gov/BENEFITS/factsheets.asp" TargetMode="External"/><Relationship Id="rId4" Type="http://schemas.openxmlformats.org/officeDocument/2006/relationships/hyperlink" Target="https://benefits.va.gov/BENEFITS/Benefits_Summary_Materials.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benefits.va.gov/ebenefits/homepa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VA Benefits Overview"/>
          <p:cNvSpPr>
            <a:spLocks noGrp="1"/>
          </p:cNvSpPr>
          <p:nvPr>
            <p:ph type="ctrTitle"/>
          </p:nvPr>
        </p:nvSpPr>
        <p:spPr/>
        <p:txBody>
          <a:bodyPr/>
          <a:lstStyle/>
          <a:p>
            <a:r>
              <a:rPr lang="en-US" dirty="0">
                <a:effectLst>
                  <a:outerShdw blurRad="38100" dist="38100" dir="2700000" algn="tl">
                    <a:srgbClr val="000000">
                      <a:alpha val="43137"/>
                    </a:srgbClr>
                  </a:outerShdw>
                </a:effectLst>
              </a:rPr>
              <a:t>VA Benefits Overview</a:t>
            </a:r>
            <a:endParaRPr lang="en-US" dirty="0"/>
          </a:p>
        </p:txBody>
      </p:sp>
      <p:sp>
        <p:nvSpPr>
          <p:cNvPr id="3" name="Subtitle 2"/>
          <p:cNvSpPr>
            <a:spLocks noGrp="1"/>
          </p:cNvSpPr>
          <p:nvPr>
            <p:ph type="subTitle" idx="4294967295"/>
          </p:nvPr>
        </p:nvSpPr>
        <p:spPr>
          <a:xfrm>
            <a:off x="2626895" y="6260432"/>
            <a:ext cx="5105400" cy="533400"/>
          </a:xfrm>
        </p:spPr>
        <p:txBody>
          <a:bodyPr vert="horz" lIns="91440" tIns="45720" rIns="91440" bIns="45720" rtlCol="0" anchor="t">
            <a:normAutofit fontScale="92500"/>
          </a:bodyPr>
          <a:lstStyle/>
          <a:p>
            <a:pPr marL="0" indent="0">
              <a:buNone/>
            </a:pPr>
            <a:r>
              <a:rPr lang="en-US" sz="2000" dirty="0">
                <a:solidFill>
                  <a:schemeClr val="bg1"/>
                </a:solidFill>
              </a:rPr>
              <a:t>Pension and Fiduciary Service | December 2023</a:t>
            </a:r>
          </a:p>
        </p:txBody>
      </p:sp>
    </p:spTree>
    <p:extLst>
      <p:ext uri="{BB962C8B-B14F-4D97-AF65-F5344CB8AC3E}">
        <p14:creationId xmlns:p14="http://schemas.microsoft.com/office/powerpoint/2010/main" val="36709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Veteran Readiness &amp; Employment"/>
          <p:cNvSpPr>
            <a:spLocks noGrp="1"/>
          </p:cNvSpPr>
          <p:nvPr>
            <p:ph type="title"/>
          </p:nvPr>
        </p:nvSpPr>
        <p:spPr>
          <a:xfrm>
            <a:off x="481263" y="731837"/>
            <a:ext cx="8229600" cy="1143000"/>
          </a:xfrm>
        </p:spPr>
        <p:txBody>
          <a:bodyPr>
            <a:normAutofit/>
          </a:bodyPr>
          <a:lstStyle/>
          <a:p>
            <a:r>
              <a:rPr lang="en-US" dirty="0"/>
              <a:t>Veteran Readiness &amp; Employment</a:t>
            </a:r>
          </a:p>
        </p:txBody>
      </p:sp>
      <p:sp>
        <p:nvSpPr>
          <p:cNvPr id="3" name="Content Placeholder 2"/>
          <p:cNvSpPr>
            <a:spLocks noGrp="1"/>
          </p:cNvSpPr>
          <p:nvPr>
            <p:ph idx="1"/>
          </p:nvPr>
        </p:nvSpPr>
        <p:spPr/>
        <p:txBody>
          <a:bodyPr/>
          <a:lstStyle/>
          <a:p>
            <a:r>
              <a:rPr lang="en-US" dirty="0"/>
              <a:t>Provides training to assist in finding and keeping suitable employment</a:t>
            </a:r>
          </a:p>
          <a:p>
            <a:pPr lvl="1"/>
            <a:r>
              <a:rPr lang="en-US" dirty="0"/>
              <a:t>Chapter 31</a:t>
            </a:r>
          </a:p>
          <a:p>
            <a:r>
              <a:rPr lang="en-US" dirty="0"/>
              <a:t>Eligibility</a:t>
            </a:r>
          </a:p>
          <a:p>
            <a:r>
              <a:rPr lang="en-US" dirty="0">
                <a:hlinkClick r:id="rId3"/>
              </a:rPr>
              <a:t>eBenefits</a:t>
            </a:r>
            <a:r>
              <a:rPr lang="en-US" dirty="0"/>
              <a:t>, application forms, phone number </a:t>
            </a:r>
          </a:p>
          <a:p>
            <a:pPr marL="0" indent="0">
              <a:buNone/>
            </a:pPr>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10</a:t>
            </a:fld>
            <a:endParaRPr lang="en-US" dirty="0"/>
          </a:p>
        </p:txBody>
      </p:sp>
    </p:spTree>
    <p:extLst>
      <p:ext uri="{BB962C8B-B14F-4D97-AF65-F5344CB8AC3E}">
        <p14:creationId xmlns:p14="http://schemas.microsoft.com/office/powerpoint/2010/main" val="212507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Life Insurance"/>
          <p:cNvSpPr>
            <a:spLocks noGrp="1"/>
          </p:cNvSpPr>
          <p:nvPr>
            <p:ph type="title"/>
          </p:nvPr>
        </p:nvSpPr>
        <p:spPr/>
        <p:txBody>
          <a:bodyPr/>
          <a:lstStyle/>
          <a:p>
            <a:r>
              <a:rPr lang="en-US" dirty="0"/>
              <a:t>Life Insurance</a:t>
            </a:r>
          </a:p>
        </p:txBody>
      </p:sp>
      <p:sp>
        <p:nvSpPr>
          <p:cNvPr id="3" name="Content Placeholder 2"/>
          <p:cNvSpPr>
            <a:spLocks noGrp="1"/>
          </p:cNvSpPr>
          <p:nvPr>
            <p:ph idx="1"/>
          </p:nvPr>
        </p:nvSpPr>
        <p:spPr/>
        <p:txBody>
          <a:bodyPr>
            <a:normAutofit/>
          </a:bodyPr>
          <a:lstStyle/>
          <a:p>
            <a:r>
              <a:rPr lang="en-US" dirty="0"/>
              <a:t>Financial security with low monthly premiums</a:t>
            </a:r>
          </a:p>
          <a:p>
            <a:pPr lvl="1"/>
            <a:r>
              <a:rPr lang="en-US" dirty="0"/>
              <a:t>Service Members’ Group Life Insurance (SGLI)</a:t>
            </a:r>
          </a:p>
          <a:p>
            <a:pPr lvl="1"/>
            <a:r>
              <a:rPr lang="en-US" dirty="0"/>
              <a:t>Veterans’ Group Life Insurance (VGLI)</a:t>
            </a:r>
          </a:p>
          <a:p>
            <a:pPr lvl="1"/>
            <a:r>
              <a:rPr lang="en-US" dirty="0"/>
              <a:t>Family Servicemembers’ Group Life Insurance (FSGLI)</a:t>
            </a:r>
          </a:p>
          <a:p>
            <a:pPr lvl="1"/>
            <a:r>
              <a:rPr lang="en-US" dirty="0"/>
              <a:t>Servicemembers’ Group Life Insurance Traumatic Injury Protection (TSGLI)</a:t>
            </a:r>
          </a:p>
          <a:p>
            <a:pPr lvl="1"/>
            <a:r>
              <a:rPr lang="en-US" dirty="0"/>
              <a:t>Service-Disabled Veterans’ Insurance (S-DVI)</a:t>
            </a:r>
          </a:p>
          <a:p>
            <a:pPr lvl="1"/>
            <a:r>
              <a:rPr lang="en-US" dirty="0"/>
              <a:t>Veterans’ Mortgage Life Insurance (VMLI)</a:t>
            </a:r>
          </a:p>
          <a:p>
            <a:r>
              <a:rPr lang="en-US" dirty="0"/>
              <a:t>Eligibility</a:t>
            </a:r>
          </a:p>
          <a:p>
            <a:r>
              <a:rPr lang="en-US" dirty="0">
                <a:hlinkClick r:id="rId3"/>
              </a:rPr>
              <a:t>eBenefits</a:t>
            </a:r>
            <a:r>
              <a:rPr lang="en-US" dirty="0"/>
              <a:t>, application forms, and phone numbers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11</a:t>
            </a:fld>
            <a:endParaRPr lang="en-US" dirty="0"/>
          </a:p>
        </p:txBody>
      </p:sp>
    </p:spTree>
    <p:extLst>
      <p:ext uri="{BB962C8B-B14F-4D97-AF65-F5344CB8AC3E}">
        <p14:creationId xmlns:p14="http://schemas.microsoft.com/office/powerpoint/2010/main" val="317829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Home Loans"/>
          <p:cNvSpPr>
            <a:spLocks noGrp="1"/>
          </p:cNvSpPr>
          <p:nvPr>
            <p:ph type="title"/>
          </p:nvPr>
        </p:nvSpPr>
        <p:spPr/>
        <p:txBody>
          <a:bodyPr/>
          <a:lstStyle/>
          <a:p>
            <a:r>
              <a:rPr lang="en-US" dirty="0"/>
              <a:t>Home Loans</a:t>
            </a:r>
          </a:p>
        </p:txBody>
      </p:sp>
      <p:sp>
        <p:nvSpPr>
          <p:cNvPr id="3" name="Content Placeholder 2"/>
          <p:cNvSpPr>
            <a:spLocks noGrp="1"/>
          </p:cNvSpPr>
          <p:nvPr>
            <p:ph idx="1"/>
          </p:nvPr>
        </p:nvSpPr>
        <p:spPr/>
        <p:txBody>
          <a:bodyPr>
            <a:normAutofit/>
          </a:bodyPr>
          <a:lstStyle/>
          <a:p>
            <a:r>
              <a:rPr lang="en-US" dirty="0"/>
              <a:t>Guaranteed loans</a:t>
            </a:r>
          </a:p>
          <a:p>
            <a:r>
              <a:rPr lang="en-US" dirty="0"/>
              <a:t>Adaptive housing grants</a:t>
            </a:r>
          </a:p>
          <a:p>
            <a:r>
              <a:rPr lang="en-US" dirty="0"/>
              <a:t>Survivors loans</a:t>
            </a:r>
          </a:p>
          <a:p>
            <a:r>
              <a:rPr lang="en-US" dirty="0"/>
              <a:t>Eligibility</a:t>
            </a:r>
          </a:p>
          <a:p>
            <a:r>
              <a:rPr lang="en-US" dirty="0">
                <a:hlinkClick r:id="rId3"/>
              </a:rPr>
              <a:t>eBenefits</a:t>
            </a:r>
            <a:r>
              <a:rPr lang="en-US" dirty="0"/>
              <a:t>, application form and phone number</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12</a:t>
            </a:fld>
            <a:endParaRPr lang="en-US" dirty="0"/>
          </a:p>
        </p:txBody>
      </p:sp>
    </p:spTree>
    <p:extLst>
      <p:ext uri="{BB962C8B-B14F-4D97-AF65-F5344CB8AC3E}">
        <p14:creationId xmlns:p14="http://schemas.microsoft.com/office/powerpoint/2010/main" val="69337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Burials and Memorials"/>
          <p:cNvSpPr>
            <a:spLocks noGrp="1"/>
          </p:cNvSpPr>
          <p:nvPr>
            <p:ph type="title"/>
          </p:nvPr>
        </p:nvSpPr>
        <p:spPr/>
        <p:txBody>
          <a:bodyPr/>
          <a:lstStyle/>
          <a:p>
            <a:r>
              <a:rPr lang="en-US" dirty="0"/>
              <a:t>Burials and Memorials</a:t>
            </a:r>
          </a:p>
        </p:txBody>
      </p:sp>
      <p:sp>
        <p:nvSpPr>
          <p:cNvPr id="3" name="Content Placeholder 2"/>
          <p:cNvSpPr>
            <a:spLocks noGrp="1"/>
          </p:cNvSpPr>
          <p:nvPr>
            <p:ph idx="1"/>
          </p:nvPr>
        </p:nvSpPr>
        <p:spPr/>
        <p:txBody>
          <a:bodyPr>
            <a:normAutofit/>
          </a:bodyPr>
          <a:lstStyle/>
          <a:p>
            <a:r>
              <a:rPr lang="en-US" dirty="0"/>
              <a:t>Burial and memorial services</a:t>
            </a:r>
          </a:p>
          <a:p>
            <a:pPr lvl="1"/>
            <a:r>
              <a:rPr lang="en-US" dirty="0"/>
              <a:t>Burial in National Cemetery</a:t>
            </a:r>
          </a:p>
          <a:p>
            <a:pPr lvl="1"/>
            <a:r>
              <a:rPr lang="en-US" dirty="0"/>
              <a:t>Memorial or Burial Flag</a:t>
            </a:r>
          </a:p>
          <a:p>
            <a:pPr lvl="1"/>
            <a:r>
              <a:rPr lang="en-US" dirty="0"/>
              <a:t>Headstones or Markers</a:t>
            </a:r>
          </a:p>
          <a:p>
            <a:pPr lvl="1"/>
            <a:r>
              <a:rPr lang="en-US" dirty="0"/>
              <a:t>Cemetery Medallions</a:t>
            </a:r>
          </a:p>
          <a:p>
            <a:pPr lvl="1"/>
            <a:r>
              <a:rPr lang="en-US" dirty="0"/>
              <a:t>Presidential  Memorial Certificate (PMC)</a:t>
            </a:r>
          </a:p>
          <a:p>
            <a:r>
              <a:rPr lang="en-US" dirty="0"/>
              <a:t>Burial Benefits</a:t>
            </a:r>
          </a:p>
          <a:p>
            <a:pPr lvl="1"/>
            <a:r>
              <a:rPr lang="en-US" dirty="0"/>
              <a:t>Plot or interment allowance</a:t>
            </a:r>
          </a:p>
          <a:p>
            <a:pPr lvl="1"/>
            <a:r>
              <a:rPr lang="en-US" dirty="0"/>
              <a:t>Transportation allowance</a:t>
            </a:r>
          </a:p>
          <a:p>
            <a:r>
              <a:rPr lang="en-US" dirty="0"/>
              <a:t>Eligibility</a:t>
            </a:r>
          </a:p>
          <a:p>
            <a:r>
              <a:rPr lang="en-US" dirty="0"/>
              <a:t>Application Forms and phone numbers</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13</a:t>
            </a:fld>
            <a:endParaRPr lang="en-US" dirty="0"/>
          </a:p>
        </p:txBody>
      </p:sp>
    </p:spTree>
    <p:extLst>
      <p:ext uri="{BB962C8B-B14F-4D97-AF65-F5344CB8AC3E}">
        <p14:creationId xmlns:p14="http://schemas.microsoft.com/office/powerpoint/2010/main" val="33765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ealth Care"/>
          <p:cNvSpPr>
            <a:spLocks noGrp="1"/>
          </p:cNvSpPr>
          <p:nvPr>
            <p:ph type="title"/>
          </p:nvPr>
        </p:nvSpPr>
        <p:spPr/>
        <p:txBody>
          <a:bodyPr/>
          <a:lstStyle/>
          <a:p>
            <a:r>
              <a:rPr lang="en-US" dirty="0"/>
              <a:t>Health Care</a:t>
            </a:r>
          </a:p>
        </p:txBody>
      </p:sp>
      <p:sp>
        <p:nvSpPr>
          <p:cNvPr id="3" name="Content Placeholder 2"/>
          <p:cNvSpPr>
            <a:spLocks noGrp="1"/>
          </p:cNvSpPr>
          <p:nvPr>
            <p:ph idx="1"/>
          </p:nvPr>
        </p:nvSpPr>
        <p:spPr/>
        <p:txBody>
          <a:bodyPr>
            <a:normAutofit/>
          </a:bodyPr>
          <a:lstStyle/>
          <a:p>
            <a:r>
              <a:rPr lang="en-US" dirty="0"/>
              <a:t>Health care Services</a:t>
            </a:r>
          </a:p>
          <a:p>
            <a:pPr lvl="1"/>
            <a:r>
              <a:rPr lang="en-US" dirty="0"/>
              <a:t>Medical treatment and evaluation</a:t>
            </a:r>
          </a:p>
          <a:p>
            <a:pPr lvl="1"/>
            <a:r>
              <a:rPr lang="en-US" dirty="0"/>
              <a:t>Treatment for mental health and military sexual trauma</a:t>
            </a:r>
          </a:p>
          <a:p>
            <a:pPr lvl="1"/>
            <a:r>
              <a:rPr lang="en-US" dirty="0"/>
              <a:t>Treatment for substance dependence</a:t>
            </a:r>
          </a:p>
          <a:p>
            <a:pPr lvl="1"/>
            <a:r>
              <a:rPr lang="en-US" dirty="0"/>
              <a:t>Specialized health care for women Veterans</a:t>
            </a:r>
          </a:p>
          <a:p>
            <a:r>
              <a:rPr lang="en-US" dirty="0"/>
              <a:t>Other Services</a:t>
            </a:r>
          </a:p>
          <a:p>
            <a:pPr lvl="1"/>
            <a:r>
              <a:rPr lang="en-US" dirty="0"/>
              <a:t>Caregivers</a:t>
            </a:r>
          </a:p>
          <a:p>
            <a:pPr lvl="1"/>
            <a:r>
              <a:rPr lang="en-US" dirty="0"/>
              <a:t>Vet Centers</a:t>
            </a:r>
          </a:p>
          <a:p>
            <a:pPr lvl="1"/>
            <a:r>
              <a:rPr lang="en-US" dirty="0"/>
              <a:t>Residential care</a:t>
            </a:r>
          </a:p>
          <a:p>
            <a:r>
              <a:rPr lang="en-US" dirty="0"/>
              <a:t>Eligibility</a:t>
            </a:r>
          </a:p>
          <a:p>
            <a:r>
              <a:rPr lang="en-US" dirty="0">
                <a:hlinkClick r:id="rId3"/>
              </a:rPr>
              <a:t>VA.gov</a:t>
            </a:r>
            <a:r>
              <a:rPr lang="en-US" dirty="0"/>
              <a:t>, Application forms, and phone number</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14</a:t>
            </a:fld>
            <a:endParaRPr lang="en-US" dirty="0"/>
          </a:p>
        </p:txBody>
      </p:sp>
    </p:spTree>
    <p:extLst>
      <p:ext uri="{BB962C8B-B14F-4D97-AF65-F5344CB8AC3E}">
        <p14:creationId xmlns:p14="http://schemas.microsoft.com/office/powerpoint/2010/main" val="251552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Questions?"/>
          <p:cNvSpPr>
            <a:spLocks noGrp="1"/>
          </p:cNvSpPr>
          <p:nvPr>
            <p:ph type="title"/>
          </p:nvPr>
        </p:nvSpPr>
        <p:spPr/>
        <p:txBody>
          <a:bodyPr>
            <a:normAutofit fontScale="90000"/>
          </a:bodyPr>
          <a:lstStyle/>
          <a:p>
            <a:r>
              <a:rPr lang="en-US" dirty="0"/>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66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fontScale="77500" lnSpcReduction="20000"/>
          </a:bodyPr>
          <a:lstStyle/>
          <a:p>
            <a:r>
              <a:rPr lang="en-US" dirty="0"/>
              <a:t>Eligibility</a:t>
            </a:r>
          </a:p>
          <a:p>
            <a:r>
              <a:rPr lang="en-US" dirty="0"/>
              <a:t>Benefit Programs</a:t>
            </a:r>
          </a:p>
          <a:p>
            <a:r>
              <a:rPr lang="en-US" dirty="0"/>
              <a:t>Service-Connected Compensation</a:t>
            </a:r>
          </a:p>
          <a:p>
            <a:r>
              <a:rPr lang="en-US" dirty="0"/>
              <a:t>Non-Service Connected Pension</a:t>
            </a:r>
          </a:p>
          <a:p>
            <a:r>
              <a:rPr lang="en-US" dirty="0"/>
              <a:t>Dependents and Survivors </a:t>
            </a:r>
          </a:p>
          <a:p>
            <a:r>
              <a:rPr lang="en-US" dirty="0"/>
              <a:t>Education and Training</a:t>
            </a:r>
          </a:p>
          <a:p>
            <a:r>
              <a:rPr lang="en-US" dirty="0"/>
              <a:t>Vocational Rehabilitation &amp; Employment</a:t>
            </a:r>
          </a:p>
          <a:p>
            <a:r>
              <a:rPr lang="en-US" dirty="0"/>
              <a:t>Life Insurance</a:t>
            </a:r>
          </a:p>
          <a:p>
            <a:r>
              <a:rPr lang="en-US" dirty="0"/>
              <a:t>Home Loans</a:t>
            </a:r>
          </a:p>
          <a:p>
            <a:r>
              <a:rPr lang="en-US" dirty="0"/>
              <a:t>Burials and Memorials</a:t>
            </a:r>
          </a:p>
          <a:p>
            <a:r>
              <a:rPr lang="en-US" dirty="0"/>
              <a:t>Health Care</a:t>
            </a:r>
          </a:p>
        </p:txBody>
      </p:sp>
      <p:sp>
        <p:nvSpPr>
          <p:cNvPr id="7" name="TextBox 6">
            <a:extLst>
              <a:ext uri="{FF2B5EF4-FFF2-40B4-BE49-F238E27FC236}">
                <a16:creationId xmlns:a16="http://schemas.microsoft.com/office/drawing/2014/main" id="{175D2DBE-0924-903C-E73A-76654F1B39A4}"/>
              </a:ext>
            </a:extLst>
          </p:cNvPr>
          <p:cNvSpPr txBox="1"/>
          <p:nvPr/>
        </p:nvSpPr>
        <p:spPr>
          <a:xfrm>
            <a:off x="8572500" y="6352223"/>
            <a:ext cx="533400" cy="381000"/>
          </a:xfrm>
          <a:prstGeom prst="rect">
            <a:avLst/>
          </a:prstGeom>
          <a:noFill/>
        </p:spPr>
        <p:txBody>
          <a:bodyPr wrap="square">
            <a:spAutoFit/>
          </a:bodyPr>
          <a:lstStyle/>
          <a:p>
            <a:fld id="{31640669-3FD2-4B34-9A2D-584949EF09F8}" type="slidenum">
              <a:rPr lang="en-US" smtClean="0">
                <a:solidFill>
                  <a:schemeClr val="accent1">
                    <a:lumMod val="75000"/>
                  </a:schemeClr>
                </a:solidFill>
              </a:rPr>
              <a:pPr/>
              <a:t>15</a:t>
            </a:fld>
            <a:endParaRPr lang="en-US" dirty="0">
              <a:solidFill>
                <a:schemeClr val="accent1">
                  <a:lumMod val="75000"/>
                </a:schemeClr>
              </a:solidFill>
            </a:endParaRPr>
          </a:p>
        </p:txBody>
      </p:sp>
    </p:spTree>
    <p:extLst>
      <p:ext uri="{BB962C8B-B14F-4D97-AF65-F5344CB8AC3E}">
        <p14:creationId xmlns:p14="http://schemas.microsoft.com/office/powerpoint/2010/main" val="243084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MS Survey and Assessment"/>
          <p:cNvSpPr>
            <a:spLocks noGrp="1"/>
          </p:cNvSpPr>
          <p:nvPr>
            <p:ph type="title"/>
          </p:nvPr>
        </p:nvSpPr>
        <p:spPr>
          <a:xfrm>
            <a:off x="457200" y="759911"/>
            <a:ext cx="8229600" cy="1143000"/>
          </a:xfrm>
        </p:spPr>
        <p:txBody>
          <a:bodyPr/>
          <a:lstStyle/>
          <a:p>
            <a:r>
              <a:rPr lang="en-US" dirty="0"/>
              <a:t>TMS Survey and Assessment</a:t>
            </a:r>
          </a:p>
        </p:txBody>
      </p:sp>
      <p:sp>
        <p:nvSpPr>
          <p:cNvPr id="3" name="Content Placeholder 2"/>
          <p:cNvSpPr>
            <a:spLocks noGrp="1"/>
          </p:cNvSpPr>
          <p:nvPr>
            <p:ph idx="1"/>
          </p:nvPr>
        </p:nvSpPr>
        <p:spPr/>
        <p:txBody>
          <a:bodyPr/>
          <a:lstStyle/>
          <a:p>
            <a:r>
              <a:rPr lang="en-US" dirty="0"/>
              <a:t>An assessment and satisfaction survey have been assigned to you in TMS.</a:t>
            </a:r>
          </a:p>
          <a:p>
            <a:r>
              <a:rPr lang="en-US" dirty="0"/>
              <a:t>You should be able to complete the survey and assessment within ten minutes.</a:t>
            </a:r>
          </a:p>
          <a:p>
            <a:r>
              <a:rPr lang="en-US" dirty="0"/>
              <a:t>Be sure to complete the survey and assessment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16</a:t>
            </a:fld>
            <a:endParaRPr lang="en-US" dirty="0"/>
          </a:p>
        </p:txBody>
      </p:sp>
    </p:spTree>
    <p:extLst>
      <p:ext uri="{BB962C8B-B14F-4D97-AF65-F5344CB8AC3E}">
        <p14:creationId xmlns:p14="http://schemas.microsoft.com/office/powerpoint/2010/main" val="7023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Objectives"/>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Define eligible applicants</a:t>
            </a:r>
          </a:p>
          <a:p>
            <a:r>
              <a:rPr lang="en-US" dirty="0"/>
              <a:t>State the benefits available for Veterans, their dependents, and survivors</a:t>
            </a:r>
          </a:p>
          <a:p>
            <a:r>
              <a:rPr lang="en-US" dirty="0"/>
              <a:t>Explain basic eligibility requirements, application form, and phone number for each benefit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23319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References"/>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hlinkClick r:id="rId3"/>
              </a:rPr>
              <a:t>Department of Veterans Affairs Website</a:t>
            </a:r>
            <a:endParaRPr lang="en-US" dirty="0"/>
          </a:p>
          <a:p>
            <a:r>
              <a:rPr lang="en-US" dirty="0">
                <a:hlinkClick r:id="rId4"/>
              </a:rPr>
              <a:t>Veterans Benefit Administration (VBA) Benefit Brochures</a:t>
            </a:r>
            <a:endParaRPr lang="en-US" dirty="0"/>
          </a:p>
          <a:p>
            <a:r>
              <a:rPr lang="en-US" dirty="0">
                <a:hlinkClick r:id="rId5"/>
              </a:rPr>
              <a:t>VBA Fact Sheets</a:t>
            </a:r>
            <a:endParaRPr lang="en-US" dirty="0"/>
          </a:p>
          <a:p>
            <a:r>
              <a:rPr lang="en-US" dirty="0">
                <a:hlinkClick r:id="rId6"/>
              </a:rPr>
              <a:t>Veterans Health Administration Health Benefits Overview</a:t>
            </a:r>
            <a:endParaRPr lang="en-US" dirty="0"/>
          </a:p>
          <a:p>
            <a:r>
              <a:rPr lang="en-US" dirty="0">
                <a:hlinkClick r:id="rId7"/>
              </a:rPr>
              <a:t>National Cemetery Administration Resources Guide</a:t>
            </a:r>
            <a:endParaRPr lang="en-US" dirty="0"/>
          </a:p>
          <a:p>
            <a:r>
              <a:rPr lang="en-US" dirty="0"/>
              <a:t>VA Forms Website (Internal and External)</a:t>
            </a:r>
          </a:p>
          <a:p>
            <a:r>
              <a:rPr lang="en-US" dirty="0">
                <a:hlinkClick r:id="rId8"/>
              </a:rPr>
              <a:t>eBenefits</a:t>
            </a:r>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dirty="0"/>
          </a:p>
        </p:txBody>
      </p:sp>
    </p:spTree>
    <p:extLst>
      <p:ext uri="{BB962C8B-B14F-4D97-AF65-F5344CB8AC3E}">
        <p14:creationId xmlns:p14="http://schemas.microsoft.com/office/powerpoint/2010/main" val="84349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Eligibility"/>
          <p:cNvSpPr>
            <a:spLocks noGrp="1"/>
          </p:cNvSpPr>
          <p:nvPr>
            <p:ph type="title"/>
          </p:nvPr>
        </p:nvSpPr>
        <p:spPr>
          <a:xfrm>
            <a:off x="457200" y="906463"/>
            <a:ext cx="8229600" cy="1143000"/>
          </a:xfrm>
        </p:spPr>
        <p:txBody>
          <a:bodyPr>
            <a:normAutofit/>
          </a:bodyPr>
          <a:lstStyle/>
          <a:p>
            <a:r>
              <a:rPr lang="en-US" dirty="0"/>
              <a:t>Eligibility</a:t>
            </a:r>
          </a:p>
        </p:txBody>
      </p:sp>
      <p:sp>
        <p:nvSpPr>
          <p:cNvPr id="3" name="Content Placeholder 2"/>
          <p:cNvSpPr>
            <a:spLocks noGrp="1"/>
          </p:cNvSpPr>
          <p:nvPr>
            <p:ph idx="1"/>
          </p:nvPr>
        </p:nvSpPr>
        <p:spPr>
          <a:xfrm>
            <a:off x="457200" y="1828800"/>
            <a:ext cx="8229600" cy="4373563"/>
          </a:xfrm>
        </p:spPr>
        <p:txBody>
          <a:bodyPr/>
          <a:lstStyle/>
          <a:p>
            <a:r>
              <a:rPr lang="en-US" dirty="0"/>
              <a:t>Uniformed Service member</a:t>
            </a:r>
          </a:p>
          <a:p>
            <a:r>
              <a:rPr lang="en-US" dirty="0"/>
              <a:t>Veteran</a:t>
            </a:r>
          </a:p>
          <a:p>
            <a:r>
              <a:rPr lang="en-US" dirty="0"/>
              <a:t>Dependent of Veteran</a:t>
            </a:r>
          </a:p>
          <a:p>
            <a:r>
              <a:rPr lang="en-US" dirty="0"/>
              <a:t>Survivor of a deceased Veteran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401940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Benefit Programs"/>
          <p:cNvSpPr>
            <a:spLocks noGrp="1"/>
          </p:cNvSpPr>
          <p:nvPr>
            <p:ph type="title"/>
          </p:nvPr>
        </p:nvSpPr>
        <p:spPr/>
        <p:txBody>
          <a:bodyPr/>
          <a:lstStyle/>
          <a:p>
            <a:r>
              <a:rPr lang="en-US" dirty="0"/>
              <a:t>Benefit Programs</a:t>
            </a:r>
          </a:p>
        </p:txBody>
      </p:sp>
      <p:sp>
        <p:nvSpPr>
          <p:cNvPr id="3" name="Content Placeholder 2"/>
          <p:cNvSpPr>
            <a:spLocks noGrp="1"/>
          </p:cNvSpPr>
          <p:nvPr>
            <p:ph idx="1"/>
          </p:nvPr>
        </p:nvSpPr>
        <p:spPr/>
        <p:txBody>
          <a:bodyPr>
            <a:normAutofit/>
          </a:bodyPr>
          <a:lstStyle/>
          <a:p>
            <a:r>
              <a:rPr lang="en-US" dirty="0"/>
              <a:t>Service-Connected Compensation</a:t>
            </a:r>
          </a:p>
          <a:p>
            <a:r>
              <a:rPr lang="en-US" dirty="0"/>
              <a:t>Non-Service Connected Pension</a:t>
            </a:r>
          </a:p>
          <a:p>
            <a:r>
              <a:rPr lang="en-US" dirty="0"/>
              <a:t>Dependents and Survivors</a:t>
            </a:r>
          </a:p>
          <a:p>
            <a:r>
              <a:rPr lang="en-US" dirty="0"/>
              <a:t>Education and Training</a:t>
            </a:r>
          </a:p>
          <a:p>
            <a:r>
              <a:rPr lang="en-US" dirty="0"/>
              <a:t>Vocational Rehabilitation</a:t>
            </a:r>
          </a:p>
          <a:p>
            <a:r>
              <a:rPr lang="en-US" dirty="0"/>
              <a:t>Life Insurance</a:t>
            </a:r>
          </a:p>
          <a:p>
            <a:r>
              <a:rPr lang="en-US" dirty="0"/>
              <a:t>Home Loans</a:t>
            </a:r>
          </a:p>
          <a:p>
            <a:r>
              <a:rPr lang="en-US" dirty="0"/>
              <a:t>Burials and Memorials </a:t>
            </a:r>
          </a:p>
          <a:p>
            <a:r>
              <a:rPr lang="en-US" dirty="0"/>
              <a:t>Health Care</a:t>
            </a:r>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dirty="0"/>
          </a:p>
        </p:txBody>
      </p:sp>
    </p:spTree>
    <p:extLst>
      <p:ext uri="{BB962C8B-B14F-4D97-AF65-F5344CB8AC3E}">
        <p14:creationId xmlns:p14="http://schemas.microsoft.com/office/powerpoint/2010/main" val="13463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Service-Connected Compensation"/>
          <p:cNvSpPr>
            <a:spLocks noGrp="1"/>
          </p:cNvSpPr>
          <p:nvPr>
            <p:ph type="title"/>
          </p:nvPr>
        </p:nvSpPr>
        <p:spPr/>
        <p:txBody>
          <a:bodyPr/>
          <a:lstStyle/>
          <a:p>
            <a:r>
              <a:rPr lang="en-US" dirty="0"/>
              <a:t>Service-Connected Compensation</a:t>
            </a:r>
          </a:p>
        </p:txBody>
      </p:sp>
      <p:sp>
        <p:nvSpPr>
          <p:cNvPr id="3" name="Content Placeholder 2"/>
          <p:cNvSpPr>
            <a:spLocks noGrp="1"/>
          </p:cNvSpPr>
          <p:nvPr>
            <p:ph idx="1"/>
          </p:nvPr>
        </p:nvSpPr>
        <p:spPr>
          <a:xfrm>
            <a:off x="457200" y="1866816"/>
            <a:ext cx="8229600" cy="4708525"/>
          </a:xfrm>
        </p:spPr>
        <p:txBody>
          <a:bodyPr>
            <a:normAutofit/>
          </a:bodyPr>
          <a:lstStyle/>
          <a:p>
            <a:r>
              <a:rPr lang="en-US" dirty="0"/>
              <a:t>Granted for disabilities</a:t>
            </a:r>
          </a:p>
          <a:p>
            <a:pPr lvl="1"/>
            <a:r>
              <a:rPr lang="en-US" dirty="0"/>
              <a:t>Sustained during service</a:t>
            </a:r>
          </a:p>
          <a:p>
            <a:pPr lvl="1"/>
            <a:r>
              <a:rPr lang="en-US" dirty="0"/>
              <a:t>Worsened or aggravated by service</a:t>
            </a:r>
          </a:p>
          <a:p>
            <a:pPr lvl="1"/>
            <a:r>
              <a:rPr lang="en-US" dirty="0"/>
              <a:t>Presumed by VA to be related to service</a:t>
            </a:r>
          </a:p>
          <a:p>
            <a:pPr lvl="1"/>
            <a:r>
              <a:rPr lang="en-US" dirty="0"/>
              <a:t>Secondary to another service-related disability</a:t>
            </a:r>
          </a:p>
          <a:p>
            <a:r>
              <a:rPr lang="en-US" dirty="0"/>
              <a:t>Special Monthly Compensation</a:t>
            </a:r>
          </a:p>
          <a:p>
            <a:r>
              <a:rPr lang="en-US" dirty="0"/>
              <a:t>Eligibility</a:t>
            </a:r>
          </a:p>
          <a:p>
            <a:r>
              <a:rPr lang="en-US" dirty="0">
                <a:hlinkClick r:id="rId3"/>
              </a:rPr>
              <a:t>eBenefits</a:t>
            </a:r>
            <a:r>
              <a:rPr lang="en-US" dirty="0"/>
              <a:t>, application forms, phone number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100124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Non-Service Connected Pension"/>
          <p:cNvSpPr>
            <a:spLocks noGrp="1"/>
          </p:cNvSpPr>
          <p:nvPr>
            <p:ph type="title"/>
          </p:nvPr>
        </p:nvSpPr>
        <p:spPr/>
        <p:txBody>
          <a:bodyPr/>
          <a:lstStyle/>
          <a:p>
            <a:r>
              <a:rPr lang="en-US" dirty="0"/>
              <a:t>Non-Service Connected Pension</a:t>
            </a:r>
          </a:p>
        </p:txBody>
      </p:sp>
      <p:sp>
        <p:nvSpPr>
          <p:cNvPr id="3" name="Content Placeholder 2"/>
          <p:cNvSpPr>
            <a:spLocks noGrp="1"/>
          </p:cNvSpPr>
          <p:nvPr>
            <p:ph idx="1"/>
          </p:nvPr>
        </p:nvSpPr>
        <p:spPr/>
        <p:txBody>
          <a:bodyPr/>
          <a:lstStyle/>
          <a:p>
            <a:r>
              <a:rPr lang="en-US" dirty="0"/>
              <a:t>Paid to wartime Veterans with limited income</a:t>
            </a:r>
          </a:p>
          <a:p>
            <a:r>
              <a:rPr lang="en-US" dirty="0"/>
              <a:t>Special Monthly Pension</a:t>
            </a:r>
          </a:p>
          <a:p>
            <a:r>
              <a:rPr lang="en-US" dirty="0"/>
              <a:t>Eligibility</a:t>
            </a:r>
          </a:p>
          <a:p>
            <a:r>
              <a:rPr lang="en-US" dirty="0">
                <a:hlinkClick r:id="rId3"/>
              </a:rPr>
              <a:t>eBenefits</a:t>
            </a:r>
            <a:r>
              <a:rPr lang="en-US" dirty="0"/>
              <a:t>, application forms, phone number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7</a:t>
            </a:fld>
            <a:endParaRPr lang="en-US" dirty="0"/>
          </a:p>
        </p:txBody>
      </p:sp>
    </p:spTree>
    <p:extLst>
      <p:ext uri="{BB962C8B-B14F-4D97-AF65-F5344CB8AC3E}">
        <p14:creationId xmlns:p14="http://schemas.microsoft.com/office/powerpoint/2010/main" val="166689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pendents and Survivors"/>
          <p:cNvSpPr>
            <a:spLocks noGrp="1"/>
          </p:cNvSpPr>
          <p:nvPr>
            <p:ph type="title"/>
          </p:nvPr>
        </p:nvSpPr>
        <p:spPr/>
        <p:txBody>
          <a:bodyPr/>
          <a:lstStyle/>
          <a:p>
            <a:r>
              <a:rPr lang="en-US" dirty="0"/>
              <a:t>Dependents and Survivors</a:t>
            </a:r>
          </a:p>
        </p:txBody>
      </p:sp>
      <p:sp>
        <p:nvSpPr>
          <p:cNvPr id="3" name="Content Placeholder 2"/>
          <p:cNvSpPr>
            <a:spLocks noGrp="1"/>
          </p:cNvSpPr>
          <p:nvPr>
            <p:ph idx="1"/>
          </p:nvPr>
        </p:nvSpPr>
        <p:spPr/>
        <p:txBody>
          <a:bodyPr>
            <a:normAutofit/>
          </a:bodyPr>
          <a:lstStyle/>
          <a:p>
            <a:r>
              <a:rPr lang="en-US" dirty="0"/>
              <a:t>Dependency and Indemnity Compensation (DIC)</a:t>
            </a:r>
          </a:p>
          <a:p>
            <a:r>
              <a:rPr lang="en-US" dirty="0"/>
              <a:t>Survivors Pension</a:t>
            </a:r>
          </a:p>
          <a:p>
            <a:r>
              <a:rPr lang="en-US" dirty="0"/>
              <a:t>Special Monthly Pension</a:t>
            </a:r>
          </a:p>
          <a:p>
            <a:r>
              <a:rPr lang="en-US" dirty="0"/>
              <a:t>Eligibility </a:t>
            </a:r>
          </a:p>
          <a:p>
            <a:r>
              <a:rPr lang="en-US" dirty="0"/>
              <a:t>Application forms and phone number</a:t>
            </a:r>
          </a:p>
        </p:txBody>
      </p:sp>
      <p:sp>
        <p:nvSpPr>
          <p:cNvPr id="4" name="Slide Number Placeholder 3"/>
          <p:cNvSpPr>
            <a:spLocks noGrp="1"/>
          </p:cNvSpPr>
          <p:nvPr>
            <p:ph type="sldNum" sz="quarter" idx="12"/>
          </p:nvPr>
        </p:nvSpPr>
        <p:spPr/>
        <p:txBody>
          <a:bodyPr/>
          <a:lstStyle/>
          <a:p>
            <a:fld id="{31640669-3FD2-4B34-9A2D-584949EF09F8}" type="slidenum">
              <a:rPr lang="en-US" smtClean="0"/>
              <a:pPr/>
              <a:t>8</a:t>
            </a:fld>
            <a:endParaRPr lang="en-US" dirty="0"/>
          </a:p>
        </p:txBody>
      </p:sp>
    </p:spTree>
    <p:extLst>
      <p:ext uri="{BB962C8B-B14F-4D97-AF65-F5344CB8AC3E}">
        <p14:creationId xmlns:p14="http://schemas.microsoft.com/office/powerpoint/2010/main" val="54632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Education and Training"/>
          <p:cNvSpPr>
            <a:spLocks noGrp="1"/>
          </p:cNvSpPr>
          <p:nvPr>
            <p:ph type="title"/>
          </p:nvPr>
        </p:nvSpPr>
        <p:spPr/>
        <p:txBody>
          <a:bodyPr/>
          <a:lstStyle/>
          <a:p>
            <a:r>
              <a:rPr lang="en-US" dirty="0"/>
              <a:t>Education and Training</a:t>
            </a:r>
          </a:p>
        </p:txBody>
      </p:sp>
      <p:sp>
        <p:nvSpPr>
          <p:cNvPr id="3" name="Content Placeholder 2"/>
          <p:cNvSpPr>
            <a:spLocks noGrp="1"/>
          </p:cNvSpPr>
          <p:nvPr>
            <p:ph idx="1"/>
          </p:nvPr>
        </p:nvSpPr>
        <p:spPr/>
        <p:txBody>
          <a:bodyPr>
            <a:normAutofit/>
          </a:bodyPr>
          <a:lstStyle/>
          <a:p>
            <a:pPr lvl="0"/>
            <a:r>
              <a:rPr lang="en-US" dirty="0"/>
              <a:t>Provides financial support for education</a:t>
            </a:r>
          </a:p>
          <a:p>
            <a:pPr lvl="0"/>
            <a:r>
              <a:rPr lang="en-US" dirty="0"/>
              <a:t>Veteran’s Programs</a:t>
            </a:r>
          </a:p>
          <a:p>
            <a:pPr lvl="0"/>
            <a:r>
              <a:rPr lang="en-US" dirty="0"/>
              <a:t>Transfer of Education Benefits</a:t>
            </a:r>
          </a:p>
          <a:p>
            <a:pPr lvl="0"/>
            <a:r>
              <a:rPr lang="en-US" dirty="0"/>
              <a:t>Dependents and Survivors Programs</a:t>
            </a:r>
          </a:p>
          <a:p>
            <a:pPr lvl="0"/>
            <a:r>
              <a:rPr lang="en-US" dirty="0"/>
              <a:t>Eligibility</a:t>
            </a:r>
          </a:p>
          <a:p>
            <a:r>
              <a:rPr lang="en-US" dirty="0">
                <a:hlinkClick r:id="rId3"/>
              </a:rPr>
              <a:t>eBenefits</a:t>
            </a:r>
            <a:r>
              <a:rPr lang="en-US" dirty="0"/>
              <a:t>, application forms, phone number </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9</a:t>
            </a:fld>
            <a:endParaRPr lang="en-US" dirty="0"/>
          </a:p>
        </p:txBody>
      </p:sp>
    </p:spTree>
    <p:extLst>
      <p:ext uri="{BB962C8B-B14F-4D97-AF65-F5344CB8AC3E}">
        <p14:creationId xmlns:p14="http://schemas.microsoft.com/office/powerpoint/2010/main" val="2005563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077&quot;&gt;&lt;object type=&quot;3&quot; unique_id=&quot;11078&quot;&gt;&lt;property id=&quot;20148&quot; value=&quot;5&quot;/&gt;&lt;property id=&quot;20300&quot; value=&quot;Slide 1 - &amp;quot;VA Benefits Overview&amp;quot;&quot;/&gt;&lt;property id=&quot;20307&quot; value=&quot;256&quot;/&gt;&lt;/object&gt;&lt;object type=&quot;3&quot; unique_id=&quot;11079&quot;&gt;&lt;property id=&quot;20148&quot; value=&quot;5&quot;/&gt;&lt;property id=&quot;20300&quot; value=&quot;Slide 2 - &amp;quot;Objectives&amp;quot;&quot;/&gt;&lt;property id=&quot;20307&quot; value=&quot;317&quot;/&gt;&lt;/object&gt;&lt;object type=&quot;3&quot; unique_id=&quot;11080&quot;&gt;&lt;property id=&quot;20148&quot; value=&quot;5&quot;/&gt;&lt;property id=&quot;20300&quot; value=&quot;Slide 3 - &amp;quot;References&amp;quot;&quot;/&gt;&lt;property id=&quot;20307&quot; value=&quot;318&quot;/&gt;&lt;/object&gt;&lt;object type=&quot;3&quot; unique_id=&quot;11081&quot;&gt;&lt;property id=&quot;20148&quot; value=&quot;5&quot;/&gt;&lt;property id=&quot;20300&quot; value=&quot;Slide 4 - &amp;quot;Eligibility&amp;quot;&quot;/&gt;&lt;property id=&quot;20307&quot; value=&quot;319&quot;/&gt;&lt;/object&gt;&lt;object type=&quot;3&quot; unique_id=&quot;11082&quot;&gt;&lt;property id=&quot;20148&quot; value=&quot;5&quot;/&gt;&lt;property id=&quot;20300&quot; value=&quot;Slide 5 - &amp;quot;Benefit Programs&amp;quot;&quot;/&gt;&lt;property id=&quot;20307&quot; value=&quot;321&quot;/&gt;&lt;/object&gt;&lt;object type=&quot;3&quot; unique_id=&quot;11083&quot;&gt;&lt;property id=&quot;20148&quot; value=&quot;5&quot;/&gt;&lt;property id=&quot;20300&quot; value=&quot;Slide 6 - &amp;quot;Service-Connected Compensation&amp;quot;&quot;/&gt;&lt;property id=&quot;20307&quot; value=&quot;322&quot;/&gt;&lt;/object&gt;&lt;object type=&quot;3&quot; unique_id=&quot;11084&quot;&gt;&lt;property id=&quot;20148&quot; value=&quot;5&quot;/&gt;&lt;property id=&quot;20300&quot; value=&quot;Slide 7 - &amp;quot;Non-Service-Connected Pension&amp;quot;&quot;/&gt;&lt;property id=&quot;20307&quot; value=&quot;324&quot;/&gt;&lt;/object&gt;&lt;object type=&quot;3&quot; unique_id=&quot;11085&quot;&gt;&lt;property id=&quot;20148&quot; value=&quot;5&quot;/&gt;&lt;property id=&quot;20300&quot; value=&quot;Slide 9 - &amp;quot;Education and Training&amp;quot;&quot;/&gt;&lt;property id=&quot;20307&quot; value=&quot;325&quot;/&gt;&lt;/object&gt;&lt;object type=&quot;3&quot; unique_id=&quot;11086&quot;&gt;&lt;property id=&quot;20148&quot; value=&quot;5&quot;/&gt;&lt;property id=&quot;20300&quot; value=&quot;Slide 10 - &amp;quot;Vocational Rehabilitation &amp;amp; Employment&amp;quot;&quot;/&gt;&lt;property id=&quot;20307&quot; value=&quot;326&quot;/&gt;&lt;/object&gt;&lt;object type=&quot;3&quot; unique_id=&quot;11087&quot;&gt;&lt;property id=&quot;20148&quot; value=&quot;5&quot;/&gt;&lt;property id=&quot;20300&quot; value=&quot;Slide 11 - &amp;quot;Life Insurance&amp;quot;&quot;/&gt;&lt;property id=&quot;20307&quot; value=&quot;327&quot;/&gt;&lt;/object&gt;&lt;object type=&quot;3&quot; unique_id=&quot;11088&quot;&gt;&lt;property id=&quot;20148&quot; value=&quot;5&quot;/&gt;&lt;property id=&quot;20300&quot; value=&quot;Slide 12 - &amp;quot;Home Loans&amp;quot;&quot;/&gt;&lt;property id=&quot;20307&quot; value=&quot;328&quot;/&gt;&lt;/object&gt;&lt;object type=&quot;3&quot; unique_id=&quot;11089&quot;&gt;&lt;property id=&quot;20148&quot; value=&quot;5&quot;/&gt;&lt;property id=&quot;20300&quot; value=&quot;Slide 14 - &amp;quot;Health Care&amp;quot;&quot;/&gt;&lt;property id=&quot;20307&quot; value=&quot;329&quot;/&gt;&lt;/object&gt;&lt;object type=&quot;3&quot; unique_id=&quot;11090&quot;&gt;&lt;property id=&quot;20148&quot; value=&quot;5&quot;/&gt;&lt;property id=&quot;20300&quot; value=&quot;Slide 13 - &amp;quot;Burials and Memorials&amp;quot;&quot;/&gt;&lt;property id=&quot;20307&quot; value=&quot;330&quot;/&gt;&lt;/object&gt;&lt;object type=&quot;3&quot; unique_id=&quot;11091&quot;&gt;&lt;property id=&quot;20148&quot; value=&quot;5&quot;/&gt;&lt;property id=&quot;20300&quot; value=&quot;Slide 8 - &amp;quot;Dependents and Survivors&amp;quot;&quot;/&gt;&lt;property id=&quot;20307&quot; value=&quot;331&quot;/&gt;&lt;/object&gt;&lt;object type=&quot;3&quot; unique_id=&quot;11092&quot;&gt;&lt;property id=&quot;20148&quot; value=&quot;5&quot;/&gt;&lt;property id=&quot;20300&quot; value=&quot;Slide 15 - &amp;quot;31. Questions?&amp;quot;&quot;/&gt;&lt;property id=&quot;20307&quot; value=&quot;314&quot;/&gt;&lt;/object&gt;&lt;object type=&quot;3&quot; unique_id=&quot;11093&quot;&gt;&lt;property id=&quot;20148&quot; value=&quot;5&quot;/&gt;&lt;property id=&quot;20300&quot; value=&quot;Slide 16 - &amp;quot;TMS Survey and Assessment&amp;quot;&quot;/&gt;&lt;property id=&quot;20307&quot; value=&quot;320&quot;/&gt;&lt;/object&gt;&lt;/object&gt;&lt;object type=&quot;8&quot; unique_id=&quot;11111&quot;&gt;&lt;/object&gt;&lt;/object&gt;&lt;/database&gt;"/>
  <p:tag name="SECTOMILLISECCONVERTED" val="1"/>
</p:tagLst>
</file>

<file path=ppt/theme/theme1.xml><?xml version="1.0" encoding="utf-8"?>
<a:theme xmlns:a="http://schemas.openxmlformats.org/drawingml/2006/main" name="P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 Template" id="{752866E0-9EF9-0948-9DF6-2CA2DE825D13}" vid="{7EDCCB03-A536-6F41-92C8-ED7498290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680DDDBD4C8A4893649D119A9CA56E" ma:contentTypeVersion="18" ma:contentTypeDescription="Create a new document." ma:contentTypeScope="" ma:versionID="0f461c4cae45600997769734d62a28c7">
  <xsd:schema xmlns:xsd="http://www.w3.org/2001/XMLSchema" xmlns:xs="http://www.w3.org/2001/XMLSchema" xmlns:p="http://schemas.microsoft.com/office/2006/metadata/properties" xmlns:ns1="http://schemas.microsoft.com/sharepoint/v3" xmlns:ns2="b4647670-8a1a-4303-bfca-411bbc0da688" xmlns:ns3="c7ec34b5-d637-4aef-8083-e887a6537c45" targetNamespace="http://schemas.microsoft.com/office/2006/metadata/properties" ma:root="true" ma:fieldsID="311f09cb6649d26846b9e137b80a9e7d" ns1:_="" ns2:_="" ns3:_="">
    <xsd:import namespace="http://schemas.microsoft.com/sharepoint/v3"/>
    <xsd:import namespace="b4647670-8a1a-4303-bfca-411bbc0da688"/>
    <xsd:import namespace="c7ec34b5-d637-4aef-8083-e887a6537c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Reviewed" minOccurs="0"/>
                <xsd:element ref="ns2:PeerReviewComple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47670-8a1a-4303-bfca-411bbc0da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Reviewed" ma:index="23" nillable="true" ma:displayName="Reviewed" ma:default="0" ma:format="Dropdown" ma:internalName="Reviewed">
      <xsd:simpleType>
        <xsd:restriction base="dms:Boolean"/>
      </xsd:simpleType>
    </xsd:element>
    <xsd:element name="PeerReviewComplete" ma:index="24" nillable="true" ma:displayName="Peer Review Complete " ma:format="Dropdown" ma:internalName="PeerReviewComplete">
      <xsd:simpleType>
        <xsd:restriction base="dms:Choice">
          <xsd:enumeration value="Pending"/>
          <xsd:enumeration value="Complete"/>
          <xsd:enumeration value="Under Review"/>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ec34b5-d637-4aef-8083-e887a6537c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8cde8c-367c-4415-bbfb-b1d916b5c03e}" ma:internalName="TaxCatchAll" ma:showField="CatchAllData" ma:web="c7ec34b5-d637-4aef-8083-e887a6537c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c7ec34b5-d637-4aef-8083-e887a6537c45" xsi:nil="true"/>
    <_ip_UnifiedCompliancePolicyProperties xmlns="http://schemas.microsoft.com/sharepoint/v3" xsi:nil="true"/>
    <lcf76f155ced4ddcb4097134ff3c332f xmlns="b4647670-8a1a-4303-bfca-411bbc0da688">
      <Terms xmlns="http://schemas.microsoft.com/office/infopath/2007/PartnerControls"/>
    </lcf76f155ced4ddcb4097134ff3c332f>
    <Reviewed xmlns="b4647670-8a1a-4303-bfca-411bbc0da688">false</Reviewed>
    <PeerReviewComplete xmlns="b4647670-8a1a-4303-bfca-411bbc0da688" xsi:nil="true"/>
  </documentManagement>
</p:properties>
</file>

<file path=customXml/itemProps1.xml><?xml version="1.0" encoding="utf-8"?>
<ds:datastoreItem xmlns:ds="http://schemas.openxmlformats.org/officeDocument/2006/customXml" ds:itemID="{D54165FA-F05A-46BA-A8D3-06C619B9BF38}">
  <ds:schemaRefs>
    <ds:schemaRef ds:uri="http://schemas.microsoft.com/sharepoint/v3/contenttype/forms"/>
  </ds:schemaRefs>
</ds:datastoreItem>
</file>

<file path=customXml/itemProps2.xml><?xml version="1.0" encoding="utf-8"?>
<ds:datastoreItem xmlns:ds="http://schemas.openxmlformats.org/officeDocument/2006/customXml" ds:itemID="{8F0E45A1-EE4C-4EAC-92FD-6D8BABE75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647670-8a1a-4303-bfca-411bbc0da688"/>
    <ds:schemaRef ds:uri="c7ec34b5-d637-4aef-8083-e887a6537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98219B-92E4-4973-9FBA-8F4C769BCB74}">
  <ds:schemaRefs>
    <ds:schemaRef ds:uri="http://www.w3.org/XML/1998/namespace"/>
    <ds:schemaRef ds:uri="http://schemas.microsoft.com/office/2006/metadata/properties"/>
    <ds:schemaRef ds:uri="2ca98164-cd8c-4ccf-863c-4d844e8e0fa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4592f5e-0930-4211-930c-b7fa09b0ad91"/>
    <ds:schemaRef ds:uri="http://schemas.microsoft.com/sharepoint/v3"/>
    <ds:schemaRef ds:uri="c7ec34b5-d637-4aef-8083-e887a6537c45"/>
    <ds:schemaRef ds:uri="b4647670-8a1a-4303-bfca-411bbc0da688"/>
  </ds:schemaRefs>
</ds:datastoreItem>
</file>

<file path=docProps/app.xml><?xml version="1.0" encoding="utf-8"?>
<Properties xmlns="http://schemas.openxmlformats.org/officeDocument/2006/extended-properties" xmlns:vt="http://schemas.openxmlformats.org/officeDocument/2006/docPropsVTypes">
  <Template>PF Template</Template>
  <TotalTime>2200</TotalTime>
  <Words>7624</Words>
  <Application>Microsoft Office PowerPoint</Application>
  <PresentationFormat>On-screen Show (4:3)</PresentationFormat>
  <Paragraphs>730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PF Template</vt:lpstr>
      <vt:lpstr>VA Benefits Overview</vt:lpstr>
      <vt:lpstr>Objectives</vt:lpstr>
      <vt:lpstr>References</vt:lpstr>
      <vt:lpstr>Eligibility</vt:lpstr>
      <vt:lpstr>Benefit Programs</vt:lpstr>
      <vt:lpstr>Service-Connected Compensation</vt:lpstr>
      <vt:lpstr>Non-Service Connected Pension</vt:lpstr>
      <vt:lpstr>Dependents and Survivors</vt:lpstr>
      <vt:lpstr>Education and Training</vt:lpstr>
      <vt:lpstr>Veteran Readiness &amp; Employment</vt:lpstr>
      <vt:lpstr>Life Insurance</vt:lpstr>
      <vt:lpstr>Home Loans</vt:lpstr>
      <vt:lpstr>Burials and Memorials</vt:lpstr>
      <vt:lpstr>Health Care</vt:lpstr>
      <vt:lpstr>Questions?</vt:lpstr>
      <vt:lpstr>TMS Survey and Assessment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Benefits Overview PowerPoint Presentation</dc:title>
  <dc:subject>FE, FSR, LIE</dc:subject>
  <dc:creator>Department of Veterans Affairs, Veterans Benefits Administration, Fiduciary Service, STAFF</dc:creator>
  <dc:description>This course provides the learner with an overview of the various benefits and services_x000d_
available to Veterans, their dependents, and survivors through the Veterans Benefits_x000d_
Administration and the Veterans Health Administration, and the basic eligibility and_x000d_
application requirements for each.</dc:description>
  <cp:lastModifiedBy>Harley, Jeremy E., VBAVACO</cp:lastModifiedBy>
  <cp:revision>167</cp:revision>
  <cp:lastPrinted>2018-08-02T12:35:37Z</cp:lastPrinted>
  <dcterms:created xsi:type="dcterms:W3CDTF">2016-10-13T19:12:55Z</dcterms:created>
  <dcterms:modified xsi:type="dcterms:W3CDTF">2023-12-13T14:09:02Z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0x01010016680DDDBD4C8A4893649D119A9CA56E</vt:lpwstr>
  </property>
  <property fmtid="{D5CDD505-2E9C-101B-9397-08002B2CF9AE}" pid="3" name="_dlc_DocIdItemGuid">
    <vt:lpwstr>89e2ddd6-dd48-43eb-98fd-52244004cc44</vt:lpwstr>
  </property>
  <property fmtid="{D5CDD505-2E9C-101B-9397-08002B2CF9AE}" pid="4" name="Language">
    <vt:lpwstr>en</vt:lpwstr>
  </property>
  <property fmtid="{D5CDD505-2E9C-101B-9397-08002B2CF9AE}" pid="5" name="Type">
    <vt:lpwstr>Presentation</vt:lpwstr>
  </property>
  <property fmtid="{D5CDD505-2E9C-101B-9397-08002B2CF9AE}" pid="6" name="MediaServiceImageTags">
    <vt:lpwstr/>
  </property>
</Properties>
</file>