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8" r:id="rId14"/>
    <p:sldId id="265" r:id="rId15"/>
    <p:sldId id="266" r:id="rId16"/>
    <p:sldId id="267" r:id="rId17"/>
    <p:sldId id="269" r:id="rId18"/>
    <p:sldId id="270" r:id="rId19"/>
    <p:sldId id="271" r:id="rId20"/>
    <p:sldId id="272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LSTEAD, JOHN, VBAATLD" initials="jw" lastIdx="1" clrIdx="0"/>
  <p:cmAuthor id="1" name="Department of Veterans Affairs" initials="DoV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7CB0F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0" autoAdjust="0"/>
    <p:restoredTop sz="96547" autoAdjust="0"/>
  </p:normalViewPr>
  <p:slideViewPr>
    <p:cSldViewPr>
      <p:cViewPr varScale="1">
        <p:scale>
          <a:sx n="114" d="100"/>
          <a:sy n="114" d="100"/>
        </p:scale>
        <p:origin x="127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1500" y="4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B50AC-D815-41F0-8A3F-D6DE23E37E99}" type="datetimeFigureOut">
              <a:rPr lang="en-US" smtClean="0"/>
              <a:t>4/24/2017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7C2F3-B147-4374-861B-9393BDA236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677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DCD669-B84C-461C-BB53-FF0867AC6EF9}" type="datetimeFigureOut">
              <a:rPr lang="en-US" smtClean="0"/>
              <a:t>4/24/2017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CECF49-2165-4CE7-B39E-10D80CF3C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04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093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915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To register for DPRIS, view the DPRIS Registration Guide with the users.  Have the users create a User ID = VA email address and provide the Agency ID/Agency Code provided by the station.  Access will be available after approval. Print user guide as a job</a:t>
            </a:r>
            <a:r>
              <a:rPr lang="en-US" altLang="en-US" baseline="0" dirty="0" smtClean="0"/>
              <a:t> aid and discuss with users.  </a:t>
            </a:r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B72F051-C9AA-470D-BC0A-63E63AAAA981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102484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A95C48C-CEF8-48F8-924A-2462AE49A3AA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33608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D6CD4C3-9811-4D33-BB14-7C1A20AF7214}" type="slidenum">
              <a:rPr lang="en-US" altLang="en-US" sz="1200" smtClean="0"/>
              <a:pPr/>
              <a:t>10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745349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36151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/>
          <a:lstStyle/>
          <a:p>
            <a:pPr eaLnBrk="1" hangingPunct="1">
              <a:spcBef>
                <a:spcPct val="0"/>
              </a:spcBef>
            </a:pPr>
            <a:endParaRPr lang="en-US" altLang="en-US" sz="1800" smtClean="0">
              <a:cs typeface="Arial" charset="0"/>
            </a:endParaRP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 defTabSz="931863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F61BAF56-81E5-4796-B928-A9B733041E76}" type="slidenum">
              <a:rPr lang="en-US" altLang="en-US" sz="1200">
                <a:latin typeface="Arial" charset="0"/>
                <a:cs typeface="Arial" charset="0"/>
              </a:rPr>
              <a:pPr algn="r" eaLnBrk="1" hangingPunct="1"/>
              <a:t>16</a:t>
            </a:fld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23557" name="Date Placeholder 4"/>
          <p:cNvSpPr txBox="1">
            <a:spLocks noGrp="1"/>
          </p:cNvSpPr>
          <p:nvPr/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/>
          <a:lstStyle>
            <a:lvl1pPr defTabSz="931863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endParaRPr lang="en-US" altLang="en-US" sz="12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80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25775"/>
            <a:ext cx="7772400" cy="1089025"/>
          </a:xfrm>
        </p:spPr>
        <p:txBody>
          <a:bodyPr/>
          <a:lstStyle>
            <a:lvl1pPr algn="ctr">
              <a:defRPr b="1" cap="none" spc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7CB0F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914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5749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27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602268"/>
            <a:ext cx="2133600" cy="33193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E40F6C-36E6-4965-9D21-698197C31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91100"/>
            <a:ext cx="4272643" cy="229001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sz="1400" dirty="0" smtClean="0">
                <a:solidFill>
                  <a:schemeClr val="bg1"/>
                </a:solidFill>
              </a:rPr>
              <a:t>Lesson Title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118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2004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886200" y="1447800"/>
            <a:ext cx="4876800" cy="45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602268"/>
            <a:ext cx="2133600" cy="33193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E40F6C-36E6-4965-9D21-698197C31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91100"/>
            <a:ext cx="4272643" cy="229001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sz="1400" dirty="0" smtClean="0">
                <a:solidFill>
                  <a:schemeClr val="bg1"/>
                </a:solidFill>
              </a:rPr>
              <a:t>Lesson Title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351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602268"/>
            <a:ext cx="2133600" cy="33193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E40F6C-36E6-4965-9D21-698197C31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91100"/>
            <a:ext cx="4272643" cy="229001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sz="1400" dirty="0" smtClean="0">
                <a:solidFill>
                  <a:schemeClr val="bg1"/>
                </a:solidFill>
              </a:rPr>
              <a:t>Lesson Title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50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305800" cy="9144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2514600"/>
            <a:ext cx="8305800" cy="3886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602268"/>
            <a:ext cx="2133600" cy="33193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E40F6C-36E6-4965-9D21-698197C31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91100"/>
            <a:ext cx="4272643" cy="229001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sz="1400" dirty="0" smtClean="0">
                <a:solidFill>
                  <a:schemeClr val="bg1"/>
                </a:solidFill>
              </a:rPr>
              <a:t>Lesson Title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7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47801"/>
            <a:ext cx="8305800" cy="36576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57200" y="5257800"/>
            <a:ext cx="8305800" cy="9144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602268"/>
            <a:ext cx="2133600" cy="33193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E40F6C-36E6-4965-9D21-698197C31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91100"/>
            <a:ext cx="4272643" cy="229001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sz="1400" dirty="0" smtClean="0">
                <a:solidFill>
                  <a:schemeClr val="bg1"/>
                </a:solidFill>
              </a:rPr>
              <a:t>Lesson Title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06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48299" y="6401098"/>
            <a:ext cx="1295702" cy="456902"/>
          </a:xfrm>
          <a:prstGeom prst="rect">
            <a:avLst/>
          </a:prstGeom>
          <a:ln/>
        </p:spPr>
        <p:txBody>
          <a:bodyPr lIns="86493" tIns="43247" rIns="86493" bIns="43247"/>
          <a:lstStyle>
            <a:lvl1pPr>
              <a:defRPr/>
            </a:lvl1pPr>
          </a:lstStyle>
          <a:p>
            <a:pPr>
              <a:defRPr/>
            </a:pPr>
            <a:fld id="{00B852FF-7C6B-4385-A44A-BA08B0EAAE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9648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6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1" r:id="rId3"/>
    <p:sldLayoutId id="2147483654" r:id="rId4"/>
    <p:sldLayoutId id="2147483652" r:id="rId5"/>
    <p:sldLayoutId id="2147483653" r:id="rId6"/>
    <p:sldLayoutId id="2147483656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 cap="none" spc="0">
          <a:ln w="3175" cmpd="sng">
            <a:noFill/>
            <a:prstDash val="solid"/>
          </a:ln>
          <a:solidFill>
            <a:srgbClr val="000066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dirty="0"/>
              <a:t>Defense Personnel Records Information Retrieval System (DPRIS)</a:t>
            </a:r>
            <a:endParaRPr lang="en-US" sz="2000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55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99547-E658-427D-96DC-D3FCF775495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0244" name="Picture 2" descr="This slide shows the OMPF Request Form which allows you to enter your personal information and select what information you are requesting." title="DRPIS-OMPF Request F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90600"/>
            <a:ext cx="473891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0245" name="TextBox 3" descr="This page allows you to request various military information. Example: Service information" title="DPRIS-OMPF Request Form"/>
          <p:cNvSpPr txBox="1">
            <a:spLocks noChangeArrowheads="1"/>
          </p:cNvSpPr>
          <p:nvPr/>
        </p:nvSpPr>
        <p:spPr bwMode="auto">
          <a:xfrm>
            <a:off x="152400" y="914400"/>
            <a:ext cx="4114800" cy="568887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6493" tIns="43247" rIns="86493" bIns="43247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Complete OMPF Request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Form as follows: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Include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SSN and last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name (required fields)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appropriate box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service department(s) OMPF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</a:p>
          <a:p>
            <a:pPr marL="285750"/>
            <a:endParaRPr lang="en-US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285750">
              <a:buFont typeface="Courier New" panose="02070309020205020404" pitchFamily="49" charset="0"/>
              <a:buChar char="o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ystems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includes reserve and guard service documents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</a:p>
          <a:p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groups for best searching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results. (see example on next slide)</a:t>
            </a:r>
          </a:p>
          <a:p>
            <a:pPr marL="571500" indent="-285750">
              <a:buFont typeface="Courier New" panose="02070309020205020404" pitchFamily="49" charset="0"/>
              <a:buChar char="o"/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Documents can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be misfiled</a:t>
            </a:r>
          </a:p>
          <a:p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Press “Submit” button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DPRIS - OMPF Request Form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14313"/>
            <a:ext cx="7772703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 DPRIS – Information Requested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09298" y="990600"/>
            <a:ext cx="8078107" cy="5257800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VCEs must request all available information in DPRIS</a:t>
            </a:r>
          </a:p>
          <a:p>
            <a:pPr marL="573267" lvl="1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Select all options (groups) and submit request</a:t>
            </a:r>
          </a:p>
          <a:p>
            <a:pPr marL="573267" lvl="1" indent="-342900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S</a:t>
            </a:r>
            <a:r>
              <a:rPr lang="en-US" dirty="0" smtClean="0"/>
              <a:t>uspend claim until notified by DPRIS that the request is completed or</a:t>
            </a:r>
            <a:r>
              <a:rPr lang="en-US" dirty="0" smtClean="0">
                <a:solidFill>
                  <a:schemeClr val="tx1"/>
                </a:solidFill>
              </a:rPr>
              <a:t> 24 hours </a:t>
            </a:r>
            <a:r>
              <a:rPr lang="en-US" dirty="0">
                <a:solidFill>
                  <a:prstClr val="black"/>
                </a:solidFill>
              </a:rPr>
              <a:t>whichever comes </a:t>
            </a:r>
            <a:r>
              <a:rPr lang="en-US" dirty="0" smtClean="0">
                <a:solidFill>
                  <a:prstClr val="black"/>
                </a:solidFill>
              </a:rPr>
              <a:t>first, before attempting any additional development </a:t>
            </a:r>
            <a:endParaRPr lang="en-US" dirty="0">
              <a:solidFill>
                <a:prstClr val="black"/>
              </a:solidFill>
            </a:endParaRPr>
          </a:p>
          <a:p>
            <a:pPr marL="230367" lvl="1" indent="0">
              <a:buClr>
                <a:schemeClr val="tx1"/>
              </a:buClr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228246" lvl="1" indent="0">
              <a:buClr>
                <a:schemeClr val="tx1"/>
              </a:buClr>
              <a:buNone/>
              <a:defRPr/>
            </a:pPr>
            <a:endParaRPr lang="en-US" sz="2500" dirty="0"/>
          </a:p>
        </p:txBody>
      </p:sp>
      <p:pic>
        <p:nvPicPr>
          <p:cNvPr id="11268" name="Picture 4" descr="Picture of OPMF options, all items selected" title="Picture of OPMF options, all items selec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76600"/>
            <a:ext cx="7316107" cy="260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DPRIS - OMPF Request Pending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F5E917-E8C0-4CFF-BA47-F6AE1014E70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2292" name="Picture 3" descr="This allows you to check the current status of a request for information." title="DPRIS-OMPF Request Pen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711036"/>
            <a:ext cx="724504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4884003"/>
            <a:ext cx="7346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Once a request is submitted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Pending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status and the request information will appear on the DPRIS home page.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 descr="Arrow pointing to pending status of request" title="Arrow pointing to pending status of request"/>
          <p:cNvCxnSpPr>
            <a:cxnSpLocks noChangeShapeType="1"/>
          </p:cNvCxnSpPr>
          <p:nvPr/>
        </p:nvCxnSpPr>
        <p:spPr bwMode="auto">
          <a:xfrm flipH="1" flipV="1">
            <a:off x="1828800" y="3798094"/>
            <a:ext cx="3657600" cy="1166812"/>
          </a:xfrm>
          <a:prstGeom prst="straightConnector1">
            <a:avLst/>
          </a:prstGeom>
          <a:noFill/>
          <a:ln w="25400" algn="ctr">
            <a:solidFill>
              <a:schemeClr val="tx2">
                <a:lumMod val="60000"/>
                <a:lumOff val="40000"/>
              </a:schemeClr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6" descr="Box around pending request" title="Box around pending request"/>
          <p:cNvSpPr/>
          <p:nvPr/>
        </p:nvSpPr>
        <p:spPr>
          <a:xfrm>
            <a:off x="1092201" y="3633788"/>
            <a:ext cx="7137399" cy="32861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DPRIS - Email </a:t>
            </a:r>
            <a:r>
              <a:rPr lang="en-US" dirty="0"/>
              <a:t>N</a:t>
            </a:r>
            <a:r>
              <a:rPr lang="en-US" dirty="0" smtClean="0"/>
              <a:t>otification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5F3F0D-2E95-4A26-8AE8-1B34348D13D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3316" name="Picture 2" descr="Email Notification from DPRIS" title="Email Notification from DP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8856"/>
            <a:ext cx="7443410" cy="396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599" y="1204476"/>
            <a:ext cx="7291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automated email </a:t>
            </a:r>
            <a:r>
              <a:rPr lang="en-US" sz="2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sent when requested 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 are available. Usually within an </a:t>
            </a:r>
            <a:r>
              <a:rPr lang="en-US" sz="2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hour. </a:t>
            </a:r>
            <a:endParaRPr lang="en-US" sz="2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DPRIS - View a Request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C23CED-29EC-4B36-A5FA-08423A97FB6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457200" y="1209692"/>
            <a:ext cx="8077200" cy="45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93" tIns="43247" rIns="86493" bIns="43247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alt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View </a:t>
            </a: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Request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Actions column</a:t>
            </a:r>
          </a:p>
        </p:txBody>
      </p:sp>
      <p:pic>
        <p:nvPicPr>
          <p:cNvPr id="14341" name="Picture 3" descr="This slide shows you how to view the status of your request." title="DPRIS-View a Requ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8185678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cxnSp>
        <p:nvCxnSpPr>
          <p:cNvPr id="14342" name="Straight Arrow Connector 8" descr="Arrow pointing to view request link" title="Arrow pointing to view request link"/>
          <p:cNvCxnSpPr>
            <a:cxnSpLocks noChangeShapeType="1"/>
          </p:cNvCxnSpPr>
          <p:nvPr/>
        </p:nvCxnSpPr>
        <p:spPr bwMode="auto">
          <a:xfrm>
            <a:off x="1981200" y="1600200"/>
            <a:ext cx="4800600" cy="2666999"/>
          </a:xfrm>
          <a:prstGeom prst="straightConnector1">
            <a:avLst/>
          </a:prstGeom>
          <a:noFill/>
          <a:ln w="25400" algn="ctr">
            <a:solidFill>
              <a:schemeClr val="tx2">
                <a:lumMod val="60000"/>
                <a:lumOff val="40000"/>
              </a:schemeClr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5" descr="Box around view request link" title="Box around view request link"/>
          <p:cNvSpPr/>
          <p:nvPr/>
        </p:nvSpPr>
        <p:spPr>
          <a:xfrm>
            <a:off x="6781800" y="4267200"/>
            <a:ext cx="762000" cy="3048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DPRIS - View Documents &amp; Print to TIMS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F9221C-EB8F-468F-9CCB-94A909E1F9A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5364" name="Picture 4" descr="This slide shows a list of requests received which are waiting for print to TIMS." title="DPRIS-View Documents &amp; Print to TI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623" y="1981200"/>
            <a:ext cx="6779378" cy="449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5365" name="TextBox 3"/>
          <p:cNvSpPr txBox="1">
            <a:spLocks noChangeArrowheads="1"/>
          </p:cNvSpPr>
          <p:nvPr/>
        </p:nvSpPr>
        <p:spPr bwMode="auto">
          <a:xfrm>
            <a:off x="594664" y="1044568"/>
            <a:ext cx="7634935" cy="82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93" tIns="43247" rIns="86493" bIns="43247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Select all boxes associated with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documents to view and print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into TIMS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13" descr="Image of figure scratching head with question make above head, in thought." title="Image of figure scratching head with question make above head, in thought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702" y="2065335"/>
            <a:ext cx="1472897" cy="35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Slide Number Placeholder 7"/>
          <p:cNvSpPr txBox="1">
            <a:spLocks noGrp="1"/>
          </p:cNvSpPr>
          <p:nvPr/>
        </p:nvSpPr>
        <p:spPr bwMode="auto">
          <a:xfrm>
            <a:off x="7772703" y="6628805"/>
            <a:ext cx="1143000" cy="30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525FC273-3073-47E0-9F18-669EC6FA2652}" type="slidenum">
              <a:rPr lang="en-US" altLang="en-US" sz="1400">
                <a:solidFill>
                  <a:schemeClr val="bg1"/>
                </a:solidFill>
                <a:latin typeface="Times New Roman" pitchFamily="18" charset="0"/>
              </a:rPr>
              <a:pPr algn="r" eaLnBrk="1" hangingPunct="1"/>
              <a:t>16</a:t>
            </a:fld>
            <a:endParaRPr lang="en-US" alt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14313"/>
            <a:ext cx="7772703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 Questions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800" dirty="0"/>
              <a:t>Learn how to </a:t>
            </a:r>
            <a:r>
              <a:rPr lang="en-US" sz="2800" dirty="0" smtClean="0"/>
              <a:t>register and access DPRIS</a:t>
            </a:r>
            <a:endParaRPr lang="en-US" sz="2800" dirty="0"/>
          </a:p>
          <a:p>
            <a:r>
              <a:rPr lang="en-US" sz="2800" dirty="0" smtClean="0"/>
              <a:t>Know what information is available from DPRIS</a:t>
            </a:r>
            <a:endParaRPr lang="en-US" sz="2800" dirty="0"/>
          </a:p>
          <a:p>
            <a:r>
              <a:rPr lang="en-US" sz="2800" dirty="0" smtClean="0"/>
              <a:t>Learn the steps to submit a DPRIS request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/>
              <a:t>Centralization of The Image Management System (TIMS)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61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06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/>
              <a:t>Defense Personnel Records Information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Retrieval </a:t>
            </a:r>
            <a:r>
              <a:rPr lang="en-US" sz="2400" dirty="0"/>
              <a:t>System (DPRIS)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dirty="0" smtClean="0"/>
              <a:t>What is DPRIS?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 smtClean="0"/>
              <a:t>The </a:t>
            </a:r>
            <a:r>
              <a:rPr lang="en-US" altLang="en-US" dirty="0"/>
              <a:t>Defense Personnel Records Information Retrieval System (DPRIS) is an electronic </a:t>
            </a:r>
            <a:r>
              <a:rPr lang="en-US" altLang="en-US" dirty="0" smtClean="0"/>
              <a:t>gateway. </a:t>
            </a:r>
            <a:r>
              <a:rPr lang="en-US" altLang="en-US" dirty="0" smtClean="0"/>
              <a:t>This </a:t>
            </a:r>
            <a:r>
              <a:rPr lang="en-US" altLang="en-US" dirty="0" smtClean="0"/>
              <a:t>gateway </a:t>
            </a:r>
            <a:r>
              <a:rPr lang="en-US" altLang="en-US" dirty="0"/>
              <a:t>allows authorized users to access the Services' Official Military Personnel File (OMPF) and Joint Services Records Research Center (JSRRC) repositories online in a secure and efficient manner.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48299" y="6401098"/>
            <a:ext cx="1295702" cy="456902"/>
          </a:xfrm>
          <a:prstGeom prst="rect">
            <a:avLst/>
          </a:prstGeom>
        </p:spPr>
        <p:txBody>
          <a:bodyPr lIns="86493" tIns="43247" rIns="86493" bIns="43247"/>
          <a:lstStyle/>
          <a:p>
            <a:pPr>
              <a:defRPr/>
            </a:pPr>
            <a:fld id="{533F4B1C-9A7B-41DB-B8B1-A6392D73E8F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DPRIS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33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2200" b="1" dirty="0" smtClean="0"/>
              <a:t>The following DoD information systems can be accessed using DPRIS, coordinated </a:t>
            </a:r>
            <a:r>
              <a:rPr lang="en-US" altLang="en-US" sz="2200" b="1" dirty="0"/>
              <a:t>through </a:t>
            </a:r>
            <a:r>
              <a:rPr lang="en-US" altLang="en-US" sz="2200" b="1" dirty="0" smtClean="0"/>
              <a:t>the Joint </a:t>
            </a:r>
            <a:r>
              <a:rPr lang="en-US" altLang="en-US" sz="2200" b="1" dirty="0"/>
              <a:t>Service Record Research Center (JSRRC</a:t>
            </a:r>
            <a:r>
              <a:rPr lang="en-US" altLang="en-US" sz="2200" b="1" dirty="0" smtClean="0"/>
              <a:t>): </a:t>
            </a:r>
          </a:p>
          <a:p>
            <a:pPr marL="0" indent="0">
              <a:buNone/>
            </a:pPr>
            <a:endParaRPr lang="en-US" altLang="en-US" sz="2200" b="1" dirty="0" smtClean="0"/>
          </a:p>
          <a:p>
            <a:pPr marL="0" indent="0">
              <a:buNone/>
            </a:pPr>
            <a:r>
              <a:rPr lang="en-US" altLang="en-US" sz="2200" b="1" dirty="0"/>
              <a:t> </a:t>
            </a:r>
            <a:r>
              <a:rPr lang="en-US" altLang="en-US" sz="2200" b="1" dirty="0" smtClean="0"/>
              <a:t>     Army</a:t>
            </a:r>
            <a:endParaRPr lang="en-US" altLang="en-US" sz="2200" b="1" dirty="0"/>
          </a:p>
          <a:p>
            <a:pPr lvl="2"/>
            <a:r>
              <a:rPr lang="en-US" altLang="en-US" sz="2200" dirty="0" smtClean="0"/>
              <a:t>The interactive Personnel Electronic Records Management System (</a:t>
            </a:r>
            <a:r>
              <a:rPr lang="en-US" altLang="en-US" sz="2200" dirty="0" err="1" smtClean="0"/>
              <a:t>iPERMS</a:t>
            </a:r>
            <a:r>
              <a:rPr lang="en-US" altLang="en-US" sz="2200" dirty="0" smtClean="0"/>
              <a:t>) </a:t>
            </a:r>
          </a:p>
          <a:p>
            <a:pPr marL="457200" lvl="1" indent="0">
              <a:buNone/>
            </a:pPr>
            <a:r>
              <a:rPr lang="en-US" altLang="en-US" sz="2200" b="1" dirty="0" smtClean="0"/>
              <a:t>Navy</a:t>
            </a:r>
            <a:endParaRPr lang="en-US" altLang="en-US" sz="2200" b="1" dirty="0"/>
          </a:p>
          <a:p>
            <a:pPr lvl="2"/>
            <a:r>
              <a:rPr lang="en-US" altLang="en-US" sz="2200" dirty="0" smtClean="0"/>
              <a:t>Electronic Military Personnel Records System (EMPRS) </a:t>
            </a:r>
          </a:p>
          <a:p>
            <a:pPr marL="457200" lvl="1" indent="0">
              <a:buNone/>
            </a:pPr>
            <a:r>
              <a:rPr lang="en-US" altLang="en-US" sz="2200" b="1" dirty="0" smtClean="0"/>
              <a:t>Marine Corps</a:t>
            </a:r>
            <a:endParaRPr lang="en-US" altLang="en-US" sz="2200" b="1" dirty="0"/>
          </a:p>
          <a:p>
            <a:pPr lvl="2"/>
            <a:r>
              <a:rPr lang="en-US" altLang="en-US" sz="2200" dirty="0" smtClean="0"/>
              <a:t>Optical Digital Imaging Records Management System (ODI-RMS) </a:t>
            </a:r>
          </a:p>
          <a:p>
            <a:pPr marL="457200" lvl="1" indent="0">
              <a:buNone/>
            </a:pPr>
            <a:r>
              <a:rPr lang="en-US" altLang="en-US" sz="2200" b="1" dirty="0" smtClean="0"/>
              <a:t>Air Force</a:t>
            </a:r>
            <a:endParaRPr lang="en-US" altLang="en-US" sz="2200" b="1" dirty="0"/>
          </a:p>
          <a:p>
            <a:pPr lvl="2"/>
            <a:r>
              <a:rPr lang="en-US" altLang="en-US" sz="2200" dirty="0" smtClean="0"/>
              <a:t>Automated Records Management System (ARMS) </a:t>
            </a:r>
          </a:p>
          <a:p>
            <a:pPr marL="457200" lvl="1" indent="0">
              <a:buNone/>
            </a:pPr>
            <a:endParaRPr lang="en-US" altLang="en-US" sz="2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48299" y="6401098"/>
            <a:ext cx="1295702" cy="456902"/>
          </a:xfrm>
          <a:prstGeom prst="rect">
            <a:avLst/>
          </a:prstGeom>
        </p:spPr>
        <p:txBody>
          <a:bodyPr lIns="86493" tIns="43247" rIns="86493" bIns="43247"/>
          <a:lstStyle/>
          <a:p>
            <a:pPr>
              <a:defRPr/>
            </a:pPr>
            <a:fld id="{0D9C4C02-CBAE-4267-BCD1-96DF8DE6971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</a:t>
            </a:r>
            <a:r>
              <a:rPr lang="en-US" dirty="0"/>
              <a:t>N</a:t>
            </a:r>
            <a:r>
              <a:rPr lang="en-US" dirty="0" smtClean="0"/>
              <a:t>ot Available in DPRIS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information below must be obtained through DoD or other federal agencies directly, as DPRIS does not provide the following: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Non-service related benefit processing development</a:t>
            </a:r>
          </a:p>
          <a:p>
            <a:r>
              <a:rPr lang="en-US" dirty="0" smtClean="0"/>
              <a:t>Title 10 benefit (Chapter 1606 &amp; 1607) eligibility and kicker information</a:t>
            </a:r>
          </a:p>
          <a:p>
            <a:r>
              <a:rPr lang="en-US" dirty="0" smtClean="0"/>
              <a:t>Service information or records for:</a:t>
            </a:r>
          </a:p>
          <a:p>
            <a:pPr lvl="1"/>
            <a:r>
              <a:rPr lang="en-US" dirty="0"/>
              <a:t>Coast </a:t>
            </a:r>
            <a:r>
              <a:rPr lang="en-US" dirty="0" smtClean="0"/>
              <a:t>Guard, </a:t>
            </a:r>
            <a:endParaRPr lang="en-US" dirty="0"/>
          </a:p>
          <a:p>
            <a:pPr lvl="1"/>
            <a:r>
              <a:rPr lang="en-US" dirty="0"/>
              <a:t>Public Health Service, or </a:t>
            </a:r>
          </a:p>
          <a:p>
            <a:pPr lvl="1"/>
            <a:r>
              <a:rPr lang="en-US" dirty="0"/>
              <a:t>National Oceanographic Health </a:t>
            </a:r>
            <a:r>
              <a:rPr lang="en-US" dirty="0" smtClean="0"/>
              <a:t>Administration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Lesson Title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42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Using DPRIS</a:t>
            </a:r>
            <a:endParaRPr 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000" dirty="0" smtClean="0"/>
              <a:t>When first accessing DPRIS, the VCE must: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000" dirty="0" smtClean="0"/>
              <a:t>Register and be approved, then</a:t>
            </a:r>
            <a:endParaRPr lang="en-US" altLang="en-US" sz="3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000" dirty="0"/>
              <a:t>Logon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000" dirty="0"/>
              <a:t>Create a </a:t>
            </a:r>
            <a:r>
              <a:rPr lang="en-US" altLang="en-US" sz="3000" dirty="0" smtClean="0"/>
              <a:t>requests</a:t>
            </a:r>
            <a:endParaRPr lang="en-US" altLang="en-US" sz="3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000" dirty="0"/>
              <a:t>View </a:t>
            </a:r>
            <a:r>
              <a:rPr lang="en-US" altLang="en-US" sz="3000" dirty="0" smtClean="0"/>
              <a:t>completed requests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000" dirty="0" smtClean="0"/>
              <a:t>Capture information returned into TIMS</a:t>
            </a:r>
            <a:endParaRPr lang="en-US" alt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48299" y="6401098"/>
            <a:ext cx="1295702" cy="456902"/>
          </a:xfrm>
          <a:prstGeom prst="rect">
            <a:avLst/>
          </a:prstGeom>
        </p:spPr>
        <p:txBody>
          <a:bodyPr lIns="86493" tIns="43247" rIns="86493" bIns="43247"/>
          <a:lstStyle/>
          <a:p>
            <a:pPr>
              <a:defRPr/>
            </a:pPr>
            <a:fld id="{95AC2CA8-C66D-4ED0-A789-87B624D1272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DPRIS - Register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48299" y="6401098"/>
            <a:ext cx="1295702" cy="456902"/>
          </a:xfrm>
          <a:prstGeom prst="rect">
            <a:avLst/>
          </a:prstGeom>
        </p:spPr>
        <p:txBody>
          <a:bodyPr lIns="86493" tIns="43247" rIns="86493" bIns="43247"/>
          <a:lstStyle/>
          <a:p>
            <a:pPr>
              <a:defRPr/>
            </a:pPr>
            <a:fld id="{CEFD8C7A-913A-4844-87FA-04F1C57AA02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172" name="Picture 2" descr="This slide is the landing page for DPRIS which provides information about DPRIS." title="DPRIS-REGI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953250" cy="460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10325" y="3457575"/>
            <a:ext cx="1524000" cy="68580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DPRIS - Login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48299" y="6401098"/>
            <a:ext cx="1295702" cy="456902"/>
          </a:xfrm>
          <a:prstGeom prst="rect">
            <a:avLst/>
          </a:prstGeom>
        </p:spPr>
        <p:txBody>
          <a:bodyPr lIns="86493" tIns="43247" rIns="86493" bIns="43247"/>
          <a:lstStyle/>
          <a:p>
            <a:pPr>
              <a:defRPr/>
            </a:pPr>
            <a:fld id="{8AAA27AC-4BA3-48BB-9AF7-D9FE5AB9505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196" name="Picture 2" descr="This slide shows the DPRIS login page." title="DPRIS- Log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85119"/>
            <a:ext cx="7072087" cy="386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199" y="1371600"/>
            <a:ext cx="7072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login to DPRIS,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your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User ID and Password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 with a VA PIV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card. Access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must be approved.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DPRIS - Create a Request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8D93E-F812-4C1A-856C-5A5E5CAE9F5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9220" name="Picture 2" descr="This slide shows you how to create a new OMPF request." title="DRPIS-Create a Requ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95" y="2492872"/>
            <a:ext cx="7068529" cy="296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1379995" y="1251251"/>
            <a:ext cx="6697205" cy="82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93" tIns="43247" rIns="86493" bIns="43247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US" alt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OMPF Request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button to start a new request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222" name="Straight Arrow Connector 5" descr="Arrow Pointing to New OMPF Request button" title="Arrow Pointing to New OMPF Request button"/>
          <p:cNvCxnSpPr>
            <a:cxnSpLocks noChangeShapeType="1"/>
          </p:cNvCxnSpPr>
          <p:nvPr/>
        </p:nvCxnSpPr>
        <p:spPr bwMode="auto">
          <a:xfrm flipH="1">
            <a:off x="2590800" y="1664252"/>
            <a:ext cx="1596000" cy="2121936"/>
          </a:xfrm>
          <a:prstGeom prst="straightConnector1">
            <a:avLst/>
          </a:prstGeom>
          <a:noFill/>
          <a:ln w="25400" algn="ctr">
            <a:solidFill>
              <a:schemeClr val="tx2">
                <a:lumMod val="60000"/>
                <a:lumOff val="40000"/>
              </a:schemeClr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Rectangle 3" descr="Box arround New OMPF Request button" title="Box around New OMPF Request button"/>
          <p:cNvSpPr/>
          <p:nvPr/>
        </p:nvSpPr>
        <p:spPr>
          <a:xfrm>
            <a:off x="1524001" y="3786188"/>
            <a:ext cx="1066799" cy="32861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ed1f988-d16c-4eb7-9443-312b8723c36c">EDUSHARE-305-895</_dlc_DocId>
    <_dlc_DocIdUrl xmlns="ced1f988-d16c-4eb7-9443-312b8723c36c">
      <Url>http://vaww.infoshare.va.gov/sites/educationservice/225/225A/_layouts/DocIdRedir.aspx?ID=EDUSHARE-305-895</Url>
      <Description>EDUSHARE-305-895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CC919667E7F640A1A551220B66E1DD" ma:contentTypeVersion="0" ma:contentTypeDescription="Create a new document." ma:contentTypeScope="" ma:versionID="8896d82f8ccc3cc9dcdf2780e0b81e9a">
  <xsd:schema xmlns:xsd="http://www.w3.org/2001/XMLSchema" xmlns:xs="http://www.w3.org/2001/XMLSchema" xmlns:p="http://schemas.microsoft.com/office/2006/metadata/properties" xmlns:ns2="ced1f988-d16c-4eb7-9443-312b8723c36c" targetNamespace="http://schemas.microsoft.com/office/2006/metadata/properties" ma:root="true" ma:fieldsID="1d673b042d7c1ef98ca4e77565e1a0f7" ns2:_="">
    <xsd:import namespace="ced1f988-d16c-4eb7-9443-312b8723c36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d1f988-d16c-4eb7-9443-312b8723c36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589B4C-95E5-4A69-A5B6-12ACA6FFF17A}">
  <ds:schemaRefs>
    <ds:schemaRef ds:uri="ced1f988-d16c-4eb7-9443-312b8723c36c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7ED98D2-B645-410E-8C0C-F674433E1E1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3FFBF52-CA27-49CE-BC0D-6472A767BE0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309E679-3F30-4F45-81AD-CCFF491F9D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d1f988-d16c-4eb7-9443-312b8723c3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25240</TotalTime>
  <Words>568</Words>
  <Application>Microsoft Office PowerPoint</Application>
  <PresentationFormat>On-screen Show (4:3)</PresentationFormat>
  <Paragraphs>92</Paragraphs>
  <Slides>16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Courier New</vt:lpstr>
      <vt:lpstr>Tahoma</vt:lpstr>
      <vt:lpstr>Times New Roman</vt:lpstr>
      <vt:lpstr>Office Theme</vt:lpstr>
      <vt:lpstr>Defense Personnel Records Information Retrieval System (DPRIS)</vt:lpstr>
      <vt:lpstr>Lesson Objectives</vt:lpstr>
      <vt:lpstr>Defense Personnel Records Information  Retrieval System (DPRIS) </vt:lpstr>
      <vt:lpstr>DPRIS</vt:lpstr>
      <vt:lpstr>Information Not Available in DPRIS</vt:lpstr>
      <vt:lpstr>Using DPRIS</vt:lpstr>
      <vt:lpstr>DPRIS - Register</vt:lpstr>
      <vt:lpstr>DPRIS - Login</vt:lpstr>
      <vt:lpstr>DPRIS - Create a Request</vt:lpstr>
      <vt:lpstr>DPRIS - OMPF Request Form</vt:lpstr>
      <vt:lpstr> DPRIS – Information Requested</vt:lpstr>
      <vt:lpstr>DPRIS - OMPF Request Pending </vt:lpstr>
      <vt:lpstr>DPRIS - Email Notification</vt:lpstr>
      <vt:lpstr>DPRIS - View a Request</vt:lpstr>
      <vt:lpstr>DPRIS - View Documents &amp; Print to TIMS</vt:lpstr>
      <vt:lpstr> Questions</vt:lpstr>
    </vt:vector>
  </TitlesOfParts>
  <Company>Veterans Benefits Administration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Service DPRIS WEB (Defense Personnel Records Information Retrieval System) PowerPoint Presentation</dc:title>
  <dc:subject>VCE</dc:subject>
  <dc:creator>Department of Veterans Affairs, Veterans Benefits Administration, Education Service, STAFF</dc:creator>
  <cp:keywords>defense personnel records information retrieval system,DPRIS,official military personnel file,OMPF,joint services records research center,JSRRC</cp:keywords>
  <dc:description>The purpose of this lesson is to demonstrate and explain the proper use of the Defense Personnel Records Information Retrieval System (DPRIS) as an electronic gateway. </dc:description>
  <cp:lastModifiedBy>Poole, Kathleen</cp:lastModifiedBy>
  <cp:revision>765</cp:revision>
  <cp:lastPrinted>2016-07-26T20:12:37Z</cp:lastPrinted>
  <dcterms:created xsi:type="dcterms:W3CDTF">2014-09-26T18:35:36Z</dcterms:created>
  <dcterms:modified xsi:type="dcterms:W3CDTF">2017-04-24T15:03:53Z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0x010100E4CC919667E7F640A1A551220B66E1DD</vt:lpwstr>
  </property>
  <property fmtid="{D5CDD505-2E9C-101B-9397-08002B2CF9AE}" pid="3" name="Language">
    <vt:lpwstr>English (U.S.)</vt:lpwstr>
  </property>
  <property fmtid="{D5CDD505-2E9C-101B-9397-08002B2CF9AE}" pid="4" name="_dlc_DocIdItemGuid">
    <vt:lpwstr>aad20157-a46e-4bbf-bb41-6f9fd9b28dad</vt:lpwstr>
  </property>
  <property fmtid="{D5CDD505-2E9C-101B-9397-08002B2CF9AE}" pid="5" name="RPO">
    <vt:lpwstr>Multiple RPOs</vt:lpwstr>
  </property>
  <property fmtid="{D5CDD505-2E9C-101B-9397-08002B2CF9AE}" pid="6" name="Topic">
    <vt:lpwstr>Standardized templates</vt:lpwstr>
  </property>
  <property fmtid="{D5CDD505-2E9C-101B-9397-08002B2CF9AE}" pid="7" name="Type">
    <vt:lpwstr>Presentation</vt:lpwstr>
  </property>
</Properties>
</file>