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5" r:id="rId5"/>
  </p:sldMasterIdLst>
  <p:notesMasterIdLst>
    <p:notesMasterId r:id="rId33"/>
  </p:notesMasterIdLst>
  <p:handoutMasterIdLst>
    <p:handoutMasterId r:id="rId34"/>
  </p:handoutMasterIdLst>
  <p:sldIdLst>
    <p:sldId id="324" r:id="rId6"/>
    <p:sldId id="319" r:id="rId7"/>
    <p:sldId id="287" r:id="rId8"/>
    <p:sldId id="288" r:id="rId9"/>
    <p:sldId id="289" r:id="rId10"/>
    <p:sldId id="290" r:id="rId11"/>
    <p:sldId id="299" r:id="rId12"/>
    <p:sldId id="291" r:id="rId13"/>
    <p:sldId id="301" r:id="rId14"/>
    <p:sldId id="320" r:id="rId15"/>
    <p:sldId id="321" r:id="rId16"/>
    <p:sldId id="302" r:id="rId17"/>
    <p:sldId id="303" r:id="rId18"/>
    <p:sldId id="306" r:id="rId19"/>
    <p:sldId id="307" r:id="rId20"/>
    <p:sldId id="310" r:id="rId21"/>
    <p:sldId id="311" r:id="rId22"/>
    <p:sldId id="312" r:id="rId23"/>
    <p:sldId id="313" r:id="rId24"/>
    <p:sldId id="315" r:id="rId25"/>
    <p:sldId id="316" r:id="rId26"/>
    <p:sldId id="317" r:id="rId27"/>
    <p:sldId id="318" r:id="rId28"/>
    <p:sldId id="294" r:id="rId29"/>
    <p:sldId id="296" r:id="rId30"/>
    <p:sldId id="297" r:id="rId31"/>
    <p:sldId id="298" r:id="rId32"/>
  </p:sldIdLst>
  <p:sldSz cx="9144000" cy="6858000" type="screen4x3"/>
  <p:notesSz cx="7010400" cy="92964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7CB0F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368" autoAdjust="0"/>
    <p:restoredTop sz="96978" autoAdjust="0"/>
  </p:normalViewPr>
  <p:slideViewPr>
    <p:cSldViewPr>
      <p:cViewPr varScale="1">
        <p:scale>
          <a:sx n="119" d="100"/>
          <a:sy n="119" d="100"/>
        </p:scale>
        <p:origin x="-1794"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notesViewPr>
    <p:cSldViewPr showGuides="1">
      <p:cViewPr>
        <p:scale>
          <a:sx n="100" d="100"/>
          <a:sy n="100" d="100"/>
        </p:scale>
        <p:origin x="-846" y="2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8313D988-726D-4063-9235-F800B4A56CD2}" type="datetimeFigureOut">
              <a:rPr lang="en-US" smtClean="0"/>
              <a:t>31-Oct-16</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09B95355-7CFB-4BA3-A305-ABD4FA02FE27}" type="slidenum">
              <a:rPr lang="en-US" smtClean="0"/>
              <a:t>‹#›</a:t>
            </a:fld>
            <a:endParaRPr lang="en-US" dirty="0"/>
          </a:p>
        </p:txBody>
      </p:sp>
    </p:spTree>
    <p:extLst>
      <p:ext uri="{BB962C8B-B14F-4D97-AF65-F5344CB8AC3E}">
        <p14:creationId xmlns:p14="http://schemas.microsoft.com/office/powerpoint/2010/main" val="28296054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9DCD669-B84C-461C-BB53-FF0867AC6EF9}" type="datetimeFigureOut">
              <a:rPr lang="en-US" smtClean="0"/>
              <a:t>31-Oct-16</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3CECF49-2165-4CE7-B39E-10D80CF3C557}" type="slidenum">
              <a:rPr lang="en-US" smtClean="0"/>
              <a:t>‹#›</a:t>
            </a:fld>
            <a:endParaRPr lang="en-US" dirty="0"/>
          </a:p>
        </p:txBody>
      </p:sp>
    </p:spTree>
    <p:extLst>
      <p:ext uri="{BB962C8B-B14F-4D97-AF65-F5344CB8AC3E}">
        <p14:creationId xmlns:p14="http://schemas.microsoft.com/office/powerpoint/2010/main" val="3093504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section508.va.gov/"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i="1" dirty="0" smtClean="0">
                <a:latin typeface="Arial" panose="020B0604020202020204" pitchFamily="34" charset="0"/>
                <a:cs typeface="Arial" panose="020B0604020202020204" pitchFamily="34" charset="0"/>
              </a:rPr>
              <a:t>DESIGN NOTES TO THE INSTRUCTOR:</a:t>
            </a:r>
          </a:p>
          <a:p>
            <a:pPr defTabSz="931774">
              <a:defRPr/>
            </a:pPr>
            <a:r>
              <a:rPr lang="en-US" i="1" dirty="0" smtClean="0">
                <a:latin typeface="Arial" panose="020B0604020202020204" pitchFamily="34" charset="0"/>
                <a:cs typeface="Arial" panose="020B0604020202020204" pitchFamily="34" charset="0"/>
              </a:rPr>
              <a:t>Introduction Slide</a:t>
            </a:r>
          </a:p>
          <a:p>
            <a:endParaRPr lang="en-US" sz="1000" dirty="0" smtClean="0">
              <a:latin typeface="Arial" panose="020B0604020202020204" pitchFamily="34" charset="0"/>
              <a:cs typeface="Arial" panose="020B0604020202020204" pitchFamily="34" charset="0"/>
            </a:endParaRPr>
          </a:p>
          <a:p>
            <a:r>
              <a:rPr lang="en-US" i="1" dirty="0" smtClean="0">
                <a:latin typeface="Arial" panose="020B0604020202020204" pitchFamily="34" charset="0"/>
                <a:cs typeface="Arial" panose="020B0604020202020204" pitchFamily="34" charset="0"/>
              </a:rPr>
              <a:t>Add  lesson title as</a:t>
            </a:r>
            <a:r>
              <a:rPr lang="en-US" i="1" baseline="0" dirty="0" smtClean="0">
                <a:latin typeface="Arial" panose="020B0604020202020204" pitchFamily="34" charset="0"/>
                <a:cs typeface="Arial" panose="020B0604020202020204" pitchFamily="34" charset="0"/>
              </a:rPr>
              <a:t> appropriate to the training on this slide.</a:t>
            </a:r>
          </a:p>
          <a:p>
            <a:endParaRPr lang="en-US" sz="1000" i="1" dirty="0" smtClean="0">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smtClean="0">
                <a:latin typeface="Arial" panose="020B0604020202020204" pitchFamily="34" charset="0"/>
                <a:cs typeface="Arial" panose="020B0604020202020204" pitchFamily="34" charset="0"/>
              </a:rPr>
              <a:t>These slides can be used for ILT (Instructor-Led Training) or IWT (Instructor-guided Web-based Training).  If you have any questions about developing or delivering training, contact ED&amp;T</a:t>
            </a:r>
            <a:r>
              <a:rPr lang="en-US" i="1" dirty="0" smtClean="0"/>
              <a:t>. </a:t>
            </a:r>
          </a:p>
          <a:p>
            <a:endParaRPr lang="en-US" sz="1000" i="1" baseline="0" dirty="0" smtClean="0">
              <a:latin typeface="Arial" panose="020B0604020202020204" pitchFamily="34" charset="0"/>
              <a:cs typeface="Arial" panose="020B0604020202020204" pitchFamily="34" charset="0"/>
            </a:endParaRPr>
          </a:p>
          <a:p>
            <a:pPr defTabSz="931774">
              <a:defRPr/>
            </a:pPr>
            <a:r>
              <a:rPr lang="en-US" b="1" i="1" baseline="0" dirty="0" smtClean="0">
                <a:latin typeface="Arial" panose="020B0604020202020204" pitchFamily="34" charset="0"/>
                <a:cs typeface="Arial" panose="020B0604020202020204" pitchFamily="34" charset="0"/>
              </a:rPr>
              <a:t>NOTES:  </a:t>
            </a:r>
          </a:p>
          <a:p>
            <a:pPr marL="174708" indent="-174708" defTabSz="931774">
              <a:buFont typeface="Arial" panose="020B0604020202020204" pitchFamily="34" charset="0"/>
              <a:buChar char="•"/>
              <a:defRPr/>
            </a:pPr>
            <a:r>
              <a:rPr lang="en-US" b="1" i="1" cap="all" baseline="0" dirty="0" smtClean="0">
                <a:latin typeface="Arial" panose="020B0604020202020204" pitchFamily="34" charset="0"/>
                <a:cs typeface="Arial" panose="020B0604020202020204" pitchFamily="34" charset="0"/>
              </a:rPr>
              <a:t>ENSURE TRAINING SUPPORTS VA MISSION AND VALUES.</a:t>
            </a:r>
          </a:p>
          <a:p>
            <a:pPr marL="174708" indent="-174708" defTabSz="931774">
              <a:buFont typeface="Arial" panose="020B0604020202020204" pitchFamily="34" charset="0"/>
              <a:buChar char="•"/>
              <a:defRPr/>
            </a:pPr>
            <a:r>
              <a:rPr lang="en-US" b="1" i="1" cap="all" baseline="0" dirty="0" smtClean="0">
                <a:latin typeface="Arial" panose="020B0604020202020204" pitchFamily="34" charset="0"/>
                <a:cs typeface="Arial" panose="020B0604020202020204" pitchFamily="34" charset="0"/>
              </a:rPr>
              <a:t>ENSURE THAT ALL TRAINING YOU DELIVER IS COMPLIANT WITH SECTION 508 OF THE REHABILITATION ACT OF 1973 (29 U.S.C. </a:t>
            </a:r>
            <a:r>
              <a:rPr lang="en-US" b="1" dirty="0" smtClean="0">
                <a:latin typeface="Arial" panose="020B0604020202020204" pitchFamily="34" charset="0"/>
                <a:cs typeface="Arial" panose="020B0604020202020204" pitchFamily="34" charset="0"/>
              </a:rPr>
              <a:t>§ 794d). </a:t>
            </a:r>
            <a:r>
              <a:rPr lang="en-US" b="1" i="1" dirty="0" smtClean="0">
                <a:latin typeface="Arial" panose="020B0604020202020204" pitchFamily="34" charset="0"/>
                <a:cs typeface="Arial" panose="020B0604020202020204" pitchFamily="34" charset="0"/>
              </a:rPr>
              <a:t>FOR</a:t>
            </a:r>
            <a:r>
              <a:rPr lang="en-US" b="1" i="1" baseline="0" dirty="0" smtClean="0">
                <a:latin typeface="Arial" panose="020B0604020202020204" pitchFamily="34" charset="0"/>
                <a:cs typeface="Arial" panose="020B0604020202020204" pitchFamily="34" charset="0"/>
              </a:rPr>
              <a:t> GENERAL INFORMATION ABOUT SECTION 508, PLEASE VISIT</a:t>
            </a:r>
            <a:r>
              <a:rPr lang="en-US" b="1" baseline="0" dirty="0" smtClean="0">
                <a:latin typeface="Arial" panose="020B0604020202020204" pitchFamily="34" charset="0"/>
                <a:cs typeface="Arial" panose="020B0604020202020204" pitchFamily="34" charset="0"/>
              </a:rPr>
              <a:t> </a:t>
            </a:r>
            <a:r>
              <a:rPr lang="en-US" b="1" baseline="0" dirty="0" smtClean="0">
                <a:latin typeface="Arial" panose="020B0604020202020204" pitchFamily="34" charset="0"/>
                <a:cs typeface="Arial" panose="020B0604020202020204" pitchFamily="34" charset="0"/>
                <a:hlinkClick r:id="rId3"/>
              </a:rPr>
              <a:t>http://www.section508.va.gov/</a:t>
            </a:r>
            <a:endParaRPr lang="en-US" b="1" baseline="0" dirty="0" smtClean="0">
              <a:latin typeface="Arial" panose="020B0604020202020204" pitchFamily="34" charset="0"/>
              <a:cs typeface="Arial" panose="020B0604020202020204" pitchFamily="34" charset="0"/>
            </a:endParaRPr>
          </a:p>
          <a:p>
            <a:pPr marL="174708" indent="-174708" defTabSz="931774">
              <a:buFont typeface="Arial" panose="020B0604020202020204" pitchFamily="34" charset="0"/>
              <a:buChar char="•"/>
              <a:defRPr/>
            </a:pPr>
            <a:r>
              <a:rPr lang="en-US" b="1" i="1" cap="all" baseline="0" dirty="0" smtClean="0">
                <a:solidFill>
                  <a:srgbClr val="FF0000"/>
                </a:solidFill>
                <a:latin typeface="Arial" panose="020B0604020202020204" pitchFamily="34" charset="0"/>
                <a:cs typeface="Arial" panose="020B0604020202020204" pitchFamily="34" charset="0"/>
              </a:rPr>
              <a:t>Do not use inaccurate, incomplete, outdated, biased, offensive or otherwise inappropriate graphics/cartoons, materials, jokes, videos , or other files anywhere in your training! </a:t>
            </a:r>
          </a:p>
          <a:p>
            <a:pPr marL="174708" indent="-174708" defTabSz="931774">
              <a:buFont typeface="Arial" panose="020B0604020202020204" pitchFamily="34" charset="0"/>
              <a:buChar char="•"/>
              <a:defRPr/>
            </a:pPr>
            <a:r>
              <a:rPr lang="en-US" sz="1200" b="1" i="1" kern="1200" dirty="0" smtClean="0">
                <a:solidFill>
                  <a:schemeClr val="tx1"/>
                </a:solidFill>
                <a:effectLst/>
                <a:latin typeface="+mn-lt"/>
                <a:ea typeface="+mn-ea"/>
                <a:cs typeface="+mn-cs"/>
              </a:rPr>
              <a:t>IF</a:t>
            </a:r>
            <a:r>
              <a:rPr lang="en-US" sz="1200" b="1" i="1" kern="1200" baseline="0" dirty="0" smtClean="0">
                <a:solidFill>
                  <a:schemeClr val="tx1"/>
                </a:solidFill>
                <a:effectLst/>
                <a:latin typeface="+mn-lt"/>
                <a:ea typeface="+mn-ea"/>
                <a:cs typeface="+mn-cs"/>
              </a:rPr>
              <a:t> IT IS NOT CLEAR THAT THE AGENCY HAS ENDORSED YOUR PRESENTATION’S CONTENT, AT THE BOTTOM OF THIS SLIDE ONLY ADD A FOOTER IN 10 POINT FONT THAT ‘This presentation contains pre-decisional information.’</a:t>
            </a:r>
            <a:endParaRPr lang="en-US" b="1" i="1" cap="all" baseline="0" dirty="0" smtClean="0">
              <a:solidFill>
                <a:srgbClr val="FF0000"/>
              </a:solidFill>
              <a:latin typeface="Arial" panose="020B0604020202020204" pitchFamily="34" charset="0"/>
              <a:cs typeface="Arial" panose="020B0604020202020204" pitchFamily="34" charset="0"/>
            </a:endParaRPr>
          </a:p>
          <a:p>
            <a:pPr marL="0" indent="0" defTabSz="931774">
              <a:buFont typeface="Arial" panose="020B0604020202020204" pitchFamily="34" charset="0"/>
              <a:buNone/>
              <a:defRPr/>
            </a:pPr>
            <a:endParaRPr lang="en-US" b="1" i="1" cap="all" baseline="0" dirty="0" smtClean="0">
              <a:solidFill>
                <a:srgbClr val="FF0000"/>
              </a:solidFill>
              <a:latin typeface="Arial" panose="020B0604020202020204" pitchFamily="34" charset="0"/>
              <a:cs typeface="Arial" panose="020B0604020202020204" pitchFamily="34" charset="0"/>
            </a:endParaRPr>
          </a:p>
          <a:p>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3CECF49-2165-4CE7-B39E-10D80CF3C557}"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726093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CECF49-2165-4CE7-B39E-10D80CF3C557}" type="slidenum">
              <a:rPr lang="en-US" smtClean="0"/>
              <a:t>2</a:t>
            </a:fld>
            <a:endParaRPr lang="en-US" dirty="0"/>
          </a:p>
        </p:txBody>
      </p:sp>
    </p:spTree>
    <p:extLst>
      <p:ext uri="{BB962C8B-B14F-4D97-AF65-F5344CB8AC3E}">
        <p14:creationId xmlns:p14="http://schemas.microsoft.com/office/powerpoint/2010/main" val="2244990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CECF49-2165-4CE7-B39E-10D80CF3C557}" type="slidenum">
              <a:rPr lang="en-US" smtClean="0"/>
              <a:t>3</a:t>
            </a:fld>
            <a:endParaRPr lang="en-US" dirty="0"/>
          </a:p>
        </p:txBody>
      </p:sp>
    </p:spTree>
    <p:extLst>
      <p:ext uri="{BB962C8B-B14F-4D97-AF65-F5344CB8AC3E}">
        <p14:creationId xmlns:p14="http://schemas.microsoft.com/office/powerpoint/2010/main" val="1772230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03CECF49-2165-4CE7-B39E-10D80CF3C557}" type="slidenum">
              <a:rPr lang="en-US" smtClean="0"/>
              <a:t>4</a:t>
            </a:fld>
            <a:endParaRPr lang="en-US" dirty="0"/>
          </a:p>
        </p:txBody>
      </p:sp>
    </p:spTree>
    <p:extLst>
      <p:ext uri="{BB962C8B-B14F-4D97-AF65-F5344CB8AC3E}">
        <p14:creationId xmlns:p14="http://schemas.microsoft.com/office/powerpoint/2010/main" val="1958915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CECF49-2165-4CE7-B39E-10D80CF3C557}" type="slidenum">
              <a:rPr lang="en-US" smtClean="0"/>
              <a:t>5</a:t>
            </a:fld>
            <a:endParaRPr lang="en-US" dirty="0"/>
          </a:p>
        </p:txBody>
      </p:sp>
    </p:spTree>
    <p:extLst>
      <p:ext uri="{BB962C8B-B14F-4D97-AF65-F5344CB8AC3E}">
        <p14:creationId xmlns:p14="http://schemas.microsoft.com/office/powerpoint/2010/main" val="3739234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3CECF49-2165-4CE7-B39E-10D80CF3C557}" type="slidenum">
              <a:rPr lang="en-US" smtClean="0"/>
              <a:t>6</a:t>
            </a:fld>
            <a:endParaRPr lang="en-US" dirty="0"/>
          </a:p>
        </p:txBody>
      </p:sp>
    </p:spTree>
    <p:extLst>
      <p:ext uri="{BB962C8B-B14F-4D97-AF65-F5344CB8AC3E}">
        <p14:creationId xmlns:p14="http://schemas.microsoft.com/office/powerpoint/2010/main" val="619601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03CECF49-2165-4CE7-B39E-10D80CF3C557}" type="slidenum">
              <a:rPr lang="en-US" smtClean="0"/>
              <a:t>7</a:t>
            </a:fld>
            <a:endParaRPr lang="en-US" dirty="0"/>
          </a:p>
        </p:txBody>
      </p:sp>
    </p:spTree>
    <p:extLst>
      <p:ext uri="{BB962C8B-B14F-4D97-AF65-F5344CB8AC3E}">
        <p14:creationId xmlns:p14="http://schemas.microsoft.com/office/powerpoint/2010/main" val="1453145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a:p>
        </p:txBody>
      </p:sp>
      <p:sp>
        <p:nvSpPr>
          <p:cNvPr id="4" name="Slide Number Placeholder 3"/>
          <p:cNvSpPr>
            <a:spLocks noGrp="1"/>
          </p:cNvSpPr>
          <p:nvPr>
            <p:ph type="sldNum" sz="quarter" idx="10"/>
          </p:nvPr>
        </p:nvSpPr>
        <p:spPr/>
        <p:txBody>
          <a:bodyPr/>
          <a:lstStyle/>
          <a:p>
            <a:fld id="{03CECF49-2165-4CE7-B39E-10D80CF3C557}" type="slidenum">
              <a:rPr lang="en-US" smtClean="0"/>
              <a:t>8</a:t>
            </a:fld>
            <a:endParaRPr lang="en-US" dirty="0"/>
          </a:p>
        </p:txBody>
      </p:sp>
    </p:spTree>
    <p:extLst>
      <p:ext uri="{BB962C8B-B14F-4D97-AF65-F5344CB8AC3E}">
        <p14:creationId xmlns:p14="http://schemas.microsoft.com/office/powerpoint/2010/main" val="32831236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a:p>
        </p:txBody>
      </p:sp>
      <p:sp>
        <p:nvSpPr>
          <p:cNvPr id="4" name="Slide Number Placeholder 3"/>
          <p:cNvSpPr>
            <a:spLocks noGrp="1"/>
          </p:cNvSpPr>
          <p:nvPr>
            <p:ph type="sldNum" sz="quarter" idx="10"/>
          </p:nvPr>
        </p:nvSpPr>
        <p:spPr/>
        <p:txBody>
          <a:bodyPr/>
          <a:lstStyle/>
          <a:p>
            <a:fld id="{03CECF49-2165-4CE7-B39E-10D80CF3C557}" type="slidenum">
              <a:rPr lang="en-US" smtClean="0"/>
              <a:t>9</a:t>
            </a:fld>
            <a:endParaRPr lang="en-US" dirty="0"/>
          </a:p>
        </p:txBody>
      </p:sp>
    </p:spTree>
    <p:extLst>
      <p:ext uri="{BB962C8B-B14F-4D97-AF65-F5344CB8AC3E}">
        <p14:creationId xmlns:p14="http://schemas.microsoft.com/office/powerpoint/2010/main" val="3283123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a:p>
        </p:txBody>
      </p:sp>
      <p:sp>
        <p:nvSpPr>
          <p:cNvPr id="4" name="Slide Number Placeholder 3"/>
          <p:cNvSpPr>
            <a:spLocks noGrp="1"/>
          </p:cNvSpPr>
          <p:nvPr>
            <p:ph type="sldNum" sz="quarter" idx="10"/>
          </p:nvPr>
        </p:nvSpPr>
        <p:spPr/>
        <p:txBody>
          <a:bodyPr/>
          <a:lstStyle/>
          <a:p>
            <a:fld id="{03CECF49-2165-4CE7-B39E-10D80CF3C557}" type="slidenum">
              <a:rPr lang="en-US" smtClean="0"/>
              <a:t>10</a:t>
            </a:fld>
            <a:endParaRPr lang="en-US" dirty="0"/>
          </a:p>
        </p:txBody>
      </p:sp>
    </p:spTree>
    <p:extLst>
      <p:ext uri="{BB962C8B-B14F-4D97-AF65-F5344CB8AC3E}">
        <p14:creationId xmlns:p14="http://schemas.microsoft.com/office/powerpoint/2010/main" val="32831236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a:p>
        </p:txBody>
      </p:sp>
      <p:sp>
        <p:nvSpPr>
          <p:cNvPr id="4" name="Slide Number Placeholder 3"/>
          <p:cNvSpPr>
            <a:spLocks noGrp="1"/>
          </p:cNvSpPr>
          <p:nvPr>
            <p:ph type="sldNum" sz="quarter" idx="10"/>
          </p:nvPr>
        </p:nvSpPr>
        <p:spPr/>
        <p:txBody>
          <a:bodyPr/>
          <a:lstStyle/>
          <a:p>
            <a:fld id="{03CECF49-2165-4CE7-B39E-10D80CF3C557}" type="slidenum">
              <a:rPr lang="en-US" smtClean="0"/>
              <a:t>11</a:t>
            </a:fld>
            <a:endParaRPr lang="en-US" dirty="0"/>
          </a:p>
        </p:txBody>
      </p:sp>
    </p:spTree>
    <p:extLst>
      <p:ext uri="{BB962C8B-B14F-4D97-AF65-F5344CB8AC3E}">
        <p14:creationId xmlns:p14="http://schemas.microsoft.com/office/powerpoint/2010/main" val="32831236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03CECF49-2165-4CE7-B39E-10D80CF3C557}" type="slidenum">
              <a:rPr lang="en-US" smtClean="0"/>
              <a:t>12</a:t>
            </a:fld>
            <a:endParaRPr lang="en-US" dirty="0"/>
          </a:p>
        </p:txBody>
      </p:sp>
    </p:spTree>
    <p:extLst>
      <p:ext uri="{BB962C8B-B14F-4D97-AF65-F5344CB8AC3E}">
        <p14:creationId xmlns:p14="http://schemas.microsoft.com/office/powerpoint/2010/main" val="14531455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a:p>
        </p:txBody>
      </p:sp>
      <p:sp>
        <p:nvSpPr>
          <p:cNvPr id="4" name="Slide Number Placeholder 3"/>
          <p:cNvSpPr>
            <a:spLocks noGrp="1"/>
          </p:cNvSpPr>
          <p:nvPr>
            <p:ph type="sldNum" sz="quarter" idx="10"/>
          </p:nvPr>
        </p:nvSpPr>
        <p:spPr/>
        <p:txBody>
          <a:bodyPr/>
          <a:lstStyle/>
          <a:p>
            <a:fld id="{03CECF49-2165-4CE7-B39E-10D80CF3C557}" type="slidenum">
              <a:rPr lang="en-US" smtClean="0"/>
              <a:t>13</a:t>
            </a:fld>
            <a:endParaRPr lang="en-US" dirty="0"/>
          </a:p>
        </p:txBody>
      </p:sp>
    </p:spTree>
    <p:extLst>
      <p:ext uri="{BB962C8B-B14F-4D97-AF65-F5344CB8AC3E}">
        <p14:creationId xmlns:p14="http://schemas.microsoft.com/office/powerpoint/2010/main" val="3283123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3CECF49-2165-4CE7-B39E-10D80CF3C557}" type="slidenum">
              <a:rPr lang="en-US" smtClean="0"/>
              <a:t>14</a:t>
            </a:fld>
            <a:endParaRPr lang="en-US" dirty="0"/>
          </a:p>
        </p:txBody>
      </p:sp>
    </p:spTree>
    <p:extLst>
      <p:ext uri="{BB962C8B-B14F-4D97-AF65-F5344CB8AC3E}">
        <p14:creationId xmlns:p14="http://schemas.microsoft.com/office/powerpoint/2010/main" val="6196018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3CECF49-2165-4CE7-B39E-10D80CF3C557}" type="slidenum">
              <a:rPr lang="en-US" smtClean="0"/>
              <a:t>15</a:t>
            </a:fld>
            <a:endParaRPr lang="en-US" dirty="0"/>
          </a:p>
        </p:txBody>
      </p:sp>
    </p:spTree>
    <p:extLst>
      <p:ext uri="{BB962C8B-B14F-4D97-AF65-F5344CB8AC3E}">
        <p14:creationId xmlns:p14="http://schemas.microsoft.com/office/powerpoint/2010/main" val="6196018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a:p>
        </p:txBody>
      </p:sp>
      <p:sp>
        <p:nvSpPr>
          <p:cNvPr id="4" name="Slide Number Placeholder 3"/>
          <p:cNvSpPr>
            <a:spLocks noGrp="1"/>
          </p:cNvSpPr>
          <p:nvPr>
            <p:ph type="sldNum" sz="quarter" idx="10"/>
          </p:nvPr>
        </p:nvSpPr>
        <p:spPr/>
        <p:txBody>
          <a:bodyPr/>
          <a:lstStyle/>
          <a:p>
            <a:fld id="{03CECF49-2165-4CE7-B39E-10D80CF3C557}" type="slidenum">
              <a:rPr lang="en-US" smtClean="0"/>
              <a:t>16</a:t>
            </a:fld>
            <a:endParaRPr lang="en-US" dirty="0"/>
          </a:p>
        </p:txBody>
      </p:sp>
    </p:spTree>
    <p:extLst>
      <p:ext uri="{BB962C8B-B14F-4D97-AF65-F5344CB8AC3E}">
        <p14:creationId xmlns:p14="http://schemas.microsoft.com/office/powerpoint/2010/main" val="32831236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a:p>
        </p:txBody>
      </p:sp>
      <p:sp>
        <p:nvSpPr>
          <p:cNvPr id="4" name="Slide Number Placeholder 3"/>
          <p:cNvSpPr>
            <a:spLocks noGrp="1"/>
          </p:cNvSpPr>
          <p:nvPr>
            <p:ph type="sldNum" sz="quarter" idx="10"/>
          </p:nvPr>
        </p:nvSpPr>
        <p:spPr/>
        <p:txBody>
          <a:bodyPr/>
          <a:lstStyle/>
          <a:p>
            <a:fld id="{03CECF49-2165-4CE7-B39E-10D80CF3C557}" type="slidenum">
              <a:rPr lang="en-US" smtClean="0"/>
              <a:t>17</a:t>
            </a:fld>
            <a:endParaRPr lang="en-US" dirty="0"/>
          </a:p>
        </p:txBody>
      </p:sp>
    </p:spTree>
    <p:extLst>
      <p:ext uri="{BB962C8B-B14F-4D97-AF65-F5344CB8AC3E}">
        <p14:creationId xmlns:p14="http://schemas.microsoft.com/office/powerpoint/2010/main" val="32831236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3CECF49-2165-4CE7-B39E-10D80CF3C557}" type="slidenum">
              <a:rPr lang="en-US" smtClean="0"/>
              <a:t>18</a:t>
            </a:fld>
            <a:endParaRPr lang="en-US" dirty="0"/>
          </a:p>
        </p:txBody>
      </p:sp>
    </p:spTree>
    <p:extLst>
      <p:ext uri="{BB962C8B-B14F-4D97-AF65-F5344CB8AC3E}">
        <p14:creationId xmlns:p14="http://schemas.microsoft.com/office/powerpoint/2010/main" val="6196018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3CECF49-2165-4CE7-B39E-10D80CF3C557}" type="slidenum">
              <a:rPr lang="en-US" smtClean="0"/>
              <a:t>19</a:t>
            </a:fld>
            <a:endParaRPr lang="en-US" dirty="0"/>
          </a:p>
        </p:txBody>
      </p:sp>
    </p:spTree>
    <p:extLst>
      <p:ext uri="{BB962C8B-B14F-4D97-AF65-F5344CB8AC3E}">
        <p14:creationId xmlns:p14="http://schemas.microsoft.com/office/powerpoint/2010/main" val="6196018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a:p>
        </p:txBody>
      </p:sp>
      <p:sp>
        <p:nvSpPr>
          <p:cNvPr id="4" name="Slide Number Placeholder 3"/>
          <p:cNvSpPr>
            <a:spLocks noGrp="1"/>
          </p:cNvSpPr>
          <p:nvPr>
            <p:ph type="sldNum" sz="quarter" idx="10"/>
          </p:nvPr>
        </p:nvSpPr>
        <p:spPr/>
        <p:txBody>
          <a:bodyPr/>
          <a:lstStyle/>
          <a:p>
            <a:fld id="{03CECF49-2165-4CE7-B39E-10D80CF3C557}" type="slidenum">
              <a:rPr lang="en-US" smtClean="0"/>
              <a:t>20</a:t>
            </a:fld>
            <a:endParaRPr lang="en-US" dirty="0"/>
          </a:p>
        </p:txBody>
      </p:sp>
    </p:spTree>
    <p:extLst>
      <p:ext uri="{BB962C8B-B14F-4D97-AF65-F5344CB8AC3E}">
        <p14:creationId xmlns:p14="http://schemas.microsoft.com/office/powerpoint/2010/main" val="32831236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03CECF49-2165-4CE7-B39E-10D80CF3C557}" type="slidenum">
              <a:rPr lang="en-US" smtClean="0"/>
              <a:t>21</a:t>
            </a:fld>
            <a:endParaRPr lang="en-US" dirty="0"/>
          </a:p>
        </p:txBody>
      </p:sp>
    </p:spTree>
    <p:extLst>
      <p:ext uri="{BB962C8B-B14F-4D97-AF65-F5344CB8AC3E}">
        <p14:creationId xmlns:p14="http://schemas.microsoft.com/office/powerpoint/2010/main" val="6196018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i="1" dirty="0"/>
          </a:p>
        </p:txBody>
      </p:sp>
      <p:sp>
        <p:nvSpPr>
          <p:cNvPr id="4" name="Slide Number Placeholder 3"/>
          <p:cNvSpPr>
            <a:spLocks noGrp="1"/>
          </p:cNvSpPr>
          <p:nvPr>
            <p:ph type="sldNum" sz="quarter" idx="10"/>
          </p:nvPr>
        </p:nvSpPr>
        <p:spPr/>
        <p:txBody>
          <a:bodyPr/>
          <a:lstStyle/>
          <a:p>
            <a:fld id="{03CECF49-2165-4CE7-B39E-10D80CF3C557}" type="slidenum">
              <a:rPr lang="en-US" smtClean="0"/>
              <a:t>22</a:t>
            </a:fld>
            <a:endParaRPr lang="en-US" dirty="0"/>
          </a:p>
        </p:txBody>
      </p:sp>
    </p:spTree>
    <p:extLst>
      <p:ext uri="{BB962C8B-B14F-4D97-AF65-F5344CB8AC3E}">
        <p14:creationId xmlns:p14="http://schemas.microsoft.com/office/powerpoint/2010/main" val="32831236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62000" y="4419600"/>
            <a:ext cx="5608320" cy="4183380"/>
          </a:xfrm>
        </p:spPr>
        <p:txBody>
          <a:bodyPr/>
          <a:lstStyle/>
          <a:p>
            <a:pPr defTabSz="931774">
              <a:defRPr/>
            </a:pPr>
            <a:endParaRPr lang="en-US" i="1" dirty="0"/>
          </a:p>
        </p:txBody>
      </p:sp>
      <p:sp>
        <p:nvSpPr>
          <p:cNvPr id="4" name="Slide Number Placeholder 3"/>
          <p:cNvSpPr>
            <a:spLocks noGrp="1"/>
          </p:cNvSpPr>
          <p:nvPr>
            <p:ph type="sldNum" sz="quarter" idx="10"/>
          </p:nvPr>
        </p:nvSpPr>
        <p:spPr/>
        <p:txBody>
          <a:bodyPr/>
          <a:lstStyle/>
          <a:p>
            <a:fld id="{03CECF49-2165-4CE7-B39E-10D80CF3C557}" type="slidenum">
              <a:rPr lang="en-US" smtClean="0"/>
              <a:t>23</a:t>
            </a:fld>
            <a:endParaRPr lang="en-US" dirty="0"/>
          </a:p>
        </p:txBody>
      </p:sp>
    </p:spTree>
    <p:extLst>
      <p:ext uri="{BB962C8B-B14F-4D97-AF65-F5344CB8AC3E}">
        <p14:creationId xmlns:p14="http://schemas.microsoft.com/office/powerpoint/2010/main" val="32831236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CECF49-2165-4CE7-B39E-10D80CF3C557}" type="slidenum">
              <a:rPr lang="en-US" smtClean="0"/>
              <a:t>24</a:t>
            </a:fld>
            <a:endParaRPr lang="en-US" dirty="0"/>
          </a:p>
        </p:txBody>
      </p:sp>
    </p:spTree>
    <p:extLst>
      <p:ext uri="{BB962C8B-B14F-4D97-AF65-F5344CB8AC3E}">
        <p14:creationId xmlns:p14="http://schemas.microsoft.com/office/powerpoint/2010/main" val="30347183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CECF49-2165-4CE7-B39E-10D80CF3C557}" type="slidenum">
              <a:rPr lang="en-US" smtClean="0"/>
              <a:t>25</a:t>
            </a:fld>
            <a:endParaRPr lang="en-US" dirty="0"/>
          </a:p>
        </p:txBody>
      </p:sp>
    </p:spTree>
    <p:extLst>
      <p:ext uri="{BB962C8B-B14F-4D97-AF65-F5344CB8AC3E}">
        <p14:creationId xmlns:p14="http://schemas.microsoft.com/office/powerpoint/2010/main" val="33797629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CECF49-2165-4CE7-B39E-10D80CF3C557}" type="slidenum">
              <a:rPr lang="en-US" smtClean="0"/>
              <a:t>26</a:t>
            </a:fld>
            <a:endParaRPr lang="en-US" dirty="0"/>
          </a:p>
        </p:txBody>
      </p:sp>
    </p:spTree>
    <p:extLst>
      <p:ext uri="{BB962C8B-B14F-4D97-AF65-F5344CB8AC3E}">
        <p14:creationId xmlns:p14="http://schemas.microsoft.com/office/powerpoint/2010/main" val="11917879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3CECF49-2165-4CE7-B39E-10D80CF3C557}" type="slidenum">
              <a:rPr lang="en-US" smtClean="0"/>
              <a:t>27</a:t>
            </a:fld>
            <a:endParaRPr lang="en-US" dirty="0"/>
          </a:p>
        </p:txBody>
      </p:sp>
    </p:spTree>
    <p:extLst>
      <p:ext uri="{BB962C8B-B14F-4D97-AF65-F5344CB8AC3E}">
        <p14:creationId xmlns:p14="http://schemas.microsoft.com/office/powerpoint/2010/main" val="37028714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25775"/>
            <a:ext cx="7772400" cy="1089025"/>
          </a:xfrm>
        </p:spPr>
        <p:txBody>
          <a:bodyPr/>
          <a:lstStyle>
            <a:lvl1pPr algn="ctr">
              <a:defRPr b="1" cap="none" spc="0">
                <a:ln w="3175" cmpd="sng">
                  <a:solidFill>
                    <a:schemeClr val="tx2">
                      <a:lumMod val="75000"/>
                    </a:schemeClr>
                  </a:solidFill>
                  <a:prstDash val="solid"/>
                </a:ln>
                <a:solidFill>
                  <a:srgbClr val="FFFFFF"/>
                </a:solidFill>
                <a:effectLst>
                  <a:glow rad="63500">
                    <a:srgbClr val="7CB0F0">
                      <a:alpha val="40000"/>
                    </a:srgbClr>
                  </a:glow>
                  <a:outerShdw blurRad="50800" dist="38100" dir="2700000" algn="tl" rotWithShape="0">
                    <a:prstClr val="black">
                      <a:alpha val="40000"/>
                    </a:prstClr>
                  </a:outerShdw>
                </a:effectLst>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343400"/>
            <a:ext cx="6400800" cy="914400"/>
          </a:xfrm>
        </p:spPr>
        <p:txBody>
          <a:bodyPr/>
          <a:lstStyle>
            <a:lvl1pPr marL="0" indent="0" algn="ctr">
              <a:buNone/>
              <a:defRPr>
                <a:solidFill>
                  <a:schemeClr val="tx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457496"/>
            <a:ext cx="2133600" cy="365125"/>
          </a:xfrm>
          <a:prstGeom prst="rect">
            <a:avLst/>
          </a:prstGeom>
        </p:spPr>
        <p:txBody>
          <a:bodyPr/>
          <a:lstStyle/>
          <a:p>
            <a:endParaRPr lang="en-US" dirty="0">
              <a:solidFill>
                <a:prstClr val="black"/>
              </a:solidFill>
            </a:endParaRPr>
          </a:p>
        </p:txBody>
      </p:sp>
    </p:spTree>
    <p:extLst>
      <p:ext uri="{BB962C8B-B14F-4D97-AF65-F5344CB8AC3E}">
        <p14:creationId xmlns:p14="http://schemas.microsoft.com/office/powerpoint/2010/main" val="35825366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lstStyle>
            <a:lvl1pPr algn="ctr">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a:xfrm>
            <a:off x="6934200" y="6602268"/>
            <a:ext cx="2133600" cy="331932"/>
          </a:xfrm>
          <a:prstGeom prst="rect">
            <a:avLst/>
          </a:prstGeom>
        </p:spPr>
        <p:txBody>
          <a:bodyPr/>
          <a:lstStyle>
            <a:lvl1pPr algn="r">
              <a:defRPr sz="1400">
                <a:solidFill>
                  <a:schemeClr val="bg1"/>
                </a:solidFill>
              </a:defRPr>
            </a:lvl1pPr>
          </a:lstStyle>
          <a:p>
            <a:fld id="{3FE40F6C-36E6-4965-9D21-698197C3108F}" type="slidenum">
              <a:rPr lang="en-US" smtClean="0">
                <a:solidFill>
                  <a:prstClr val="white"/>
                </a:solidFill>
              </a:rPr>
              <a:pPr/>
              <a:t>‹#›</a:t>
            </a:fld>
            <a:endParaRPr lang="en-US" dirty="0">
              <a:solidFill>
                <a:prstClr val="white"/>
              </a:solidFill>
            </a:endParaRPr>
          </a:p>
        </p:txBody>
      </p:sp>
      <p:sp>
        <p:nvSpPr>
          <p:cNvPr id="7" name="Footer Placeholder 4"/>
          <p:cNvSpPr>
            <a:spLocks noGrp="1"/>
          </p:cNvSpPr>
          <p:nvPr>
            <p:ph type="ftr" sz="quarter" idx="3"/>
          </p:nvPr>
        </p:nvSpPr>
        <p:spPr>
          <a:xfrm>
            <a:off x="76200" y="6591100"/>
            <a:ext cx="4272643" cy="229001"/>
          </a:xfrm>
          <a:prstGeom prst="rect">
            <a:avLst/>
          </a:prstGeom>
        </p:spPr>
        <p:txBody>
          <a:bodyPr/>
          <a:lstStyle>
            <a:lvl1pPr algn="l">
              <a:defRPr sz="1200"/>
            </a:lvl1pPr>
          </a:lstStyle>
          <a:p>
            <a:r>
              <a:rPr lang="en-US" sz="1400" dirty="0" smtClean="0">
                <a:solidFill>
                  <a:prstClr val="white"/>
                </a:solidFill>
              </a:rPr>
              <a:t>Lesson Title</a:t>
            </a:r>
            <a:endParaRPr lang="en-US" sz="1400" dirty="0">
              <a:solidFill>
                <a:prstClr val="white"/>
              </a:solidFill>
            </a:endParaRPr>
          </a:p>
        </p:txBody>
      </p:sp>
    </p:spTree>
    <p:extLst>
      <p:ext uri="{BB962C8B-B14F-4D97-AF65-F5344CB8AC3E}">
        <p14:creationId xmlns:p14="http://schemas.microsoft.com/office/powerpoint/2010/main" val="31417795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447800"/>
            <a:ext cx="3200400" cy="452596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Picture Placeholder 4"/>
          <p:cNvSpPr>
            <a:spLocks noGrp="1"/>
          </p:cNvSpPr>
          <p:nvPr>
            <p:ph type="pic" sz="quarter" idx="10"/>
          </p:nvPr>
        </p:nvSpPr>
        <p:spPr>
          <a:xfrm>
            <a:off x="3886200" y="1447800"/>
            <a:ext cx="4876800" cy="4572000"/>
          </a:xfrm>
        </p:spPr>
        <p:txBody>
          <a:bodyPr/>
          <a:lstStyle>
            <a:lvl1pPr marL="0" indent="0">
              <a:buNone/>
              <a:defRPr/>
            </a:lvl1pPr>
          </a:lstStyle>
          <a:p>
            <a:endParaRPr lang="en-US" dirty="0"/>
          </a:p>
        </p:txBody>
      </p:sp>
      <p:sp>
        <p:nvSpPr>
          <p:cNvPr id="6" name="Slide Number Placeholder 5"/>
          <p:cNvSpPr>
            <a:spLocks noGrp="1"/>
          </p:cNvSpPr>
          <p:nvPr>
            <p:ph type="sldNum" sz="quarter" idx="12"/>
          </p:nvPr>
        </p:nvSpPr>
        <p:spPr>
          <a:xfrm>
            <a:off x="6934200" y="6602268"/>
            <a:ext cx="2133600" cy="331932"/>
          </a:xfrm>
          <a:prstGeom prst="rect">
            <a:avLst/>
          </a:prstGeom>
        </p:spPr>
        <p:txBody>
          <a:bodyPr/>
          <a:lstStyle>
            <a:lvl1pPr algn="r">
              <a:defRPr sz="1400">
                <a:solidFill>
                  <a:schemeClr val="bg1"/>
                </a:solidFill>
              </a:defRPr>
            </a:lvl1pPr>
          </a:lstStyle>
          <a:p>
            <a:fld id="{3FE40F6C-36E6-4965-9D21-698197C3108F}" type="slidenum">
              <a:rPr lang="en-US" smtClean="0">
                <a:solidFill>
                  <a:prstClr val="white"/>
                </a:solidFill>
              </a:rPr>
              <a:pPr/>
              <a:t>‹#›</a:t>
            </a:fld>
            <a:endParaRPr lang="en-US" dirty="0">
              <a:solidFill>
                <a:prstClr val="white"/>
              </a:solidFill>
            </a:endParaRPr>
          </a:p>
        </p:txBody>
      </p:sp>
      <p:sp>
        <p:nvSpPr>
          <p:cNvPr id="7" name="Footer Placeholder 4"/>
          <p:cNvSpPr>
            <a:spLocks noGrp="1"/>
          </p:cNvSpPr>
          <p:nvPr>
            <p:ph type="ftr" sz="quarter" idx="3"/>
          </p:nvPr>
        </p:nvSpPr>
        <p:spPr>
          <a:xfrm>
            <a:off x="76200" y="6591100"/>
            <a:ext cx="4272643" cy="229001"/>
          </a:xfrm>
          <a:prstGeom prst="rect">
            <a:avLst/>
          </a:prstGeom>
        </p:spPr>
        <p:txBody>
          <a:bodyPr/>
          <a:lstStyle>
            <a:lvl1pPr algn="l">
              <a:defRPr sz="1200"/>
            </a:lvl1pPr>
          </a:lstStyle>
          <a:p>
            <a:r>
              <a:rPr lang="en-US" sz="1400" dirty="0" smtClean="0">
                <a:solidFill>
                  <a:prstClr val="white"/>
                </a:solidFill>
              </a:rPr>
              <a:t>Lesson Title</a:t>
            </a:r>
            <a:endParaRPr lang="en-US" sz="1400" dirty="0">
              <a:solidFill>
                <a:prstClr val="white"/>
              </a:solidFill>
            </a:endParaRPr>
          </a:p>
        </p:txBody>
      </p:sp>
    </p:spTree>
    <p:extLst>
      <p:ext uri="{BB962C8B-B14F-4D97-AF65-F5344CB8AC3E}">
        <p14:creationId xmlns:p14="http://schemas.microsoft.com/office/powerpoint/2010/main" val="17614306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2895600"/>
            <a:ext cx="9144000" cy="1066800"/>
          </a:xfrm>
        </p:spPr>
        <p:txBody>
          <a:bodyPr/>
          <a:lstStyle/>
          <a:p>
            <a:r>
              <a:rPr lang="en-US" smtClean="0"/>
              <a:t>Click to edit Master title style</a:t>
            </a:r>
            <a:endParaRPr lang="en-US"/>
          </a:p>
        </p:txBody>
      </p:sp>
      <p:sp>
        <p:nvSpPr>
          <p:cNvPr id="3" name="Slide Number Placeholder 5"/>
          <p:cNvSpPr>
            <a:spLocks noGrp="1"/>
          </p:cNvSpPr>
          <p:nvPr>
            <p:ph type="sldNum" sz="quarter" idx="12"/>
          </p:nvPr>
        </p:nvSpPr>
        <p:spPr>
          <a:xfrm>
            <a:off x="6934200" y="6602268"/>
            <a:ext cx="2133600" cy="331932"/>
          </a:xfrm>
          <a:prstGeom prst="rect">
            <a:avLst/>
          </a:prstGeom>
        </p:spPr>
        <p:txBody>
          <a:bodyPr/>
          <a:lstStyle>
            <a:lvl1pPr algn="r">
              <a:defRPr sz="1400">
                <a:solidFill>
                  <a:schemeClr val="bg1"/>
                </a:solidFill>
              </a:defRPr>
            </a:lvl1pPr>
          </a:lstStyle>
          <a:p>
            <a:fld id="{3FE40F6C-36E6-4965-9D21-698197C3108F}" type="slidenum">
              <a:rPr lang="en-US" smtClean="0">
                <a:solidFill>
                  <a:prstClr val="white"/>
                </a:solidFill>
              </a:rPr>
              <a:pPr/>
              <a:t>‹#›</a:t>
            </a:fld>
            <a:endParaRPr lang="en-US" dirty="0">
              <a:solidFill>
                <a:prstClr val="white"/>
              </a:solidFill>
            </a:endParaRPr>
          </a:p>
        </p:txBody>
      </p:sp>
      <p:sp>
        <p:nvSpPr>
          <p:cNvPr id="4" name="Footer Placeholder 4"/>
          <p:cNvSpPr>
            <a:spLocks noGrp="1"/>
          </p:cNvSpPr>
          <p:nvPr>
            <p:ph type="ftr" sz="quarter" idx="3"/>
          </p:nvPr>
        </p:nvSpPr>
        <p:spPr>
          <a:xfrm>
            <a:off x="76200" y="6591100"/>
            <a:ext cx="4272643" cy="229001"/>
          </a:xfrm>
          <a:prstGeom prst="rect">
            <a:avLst/>
          </a:prstGeom>
        </p:spPr>
        <p:txBody>
          <a:bodyPr/>
          <a:lstStyle>
            <a:lvl1pPr algn="l">
              <a:defRPr sz="1200"/>
            </a:lvl1pPr>
          </a:lstStyle>
          <a:p>
            <a:r>
              <a:rPr lang="en-US" sz="1400" dirty="0" smtClean="0">
                <a:solidFill>
                  <a:prstClr val="white"/>
                </a:solidFill>
              </a:rPr>
              <a:t>Lesson Title</a:t>
            </a:r>
            <a:endParaRPr lang="en-US" sz="1400" dirty="0">
              <a:solidFill>
                <a:prstClr val="white"/>
              </a:solidFill>
            </a:endParaRPr>
          </a:p>
        </p:txBody>
      </p:sp>
    </p:spTree>
    <p:extLst>
      <p:ext uri="{BB962C8B-B14F-4D97-AF65-F5344CB8AC3E}">
        <p14:creationId xmlns:p14="http://schemas.microsoft.com/office/powerpoint/2010/main" val="1635950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lstStyle/>
          <a:p>
            <a:r>
              <a:rPr lang="en-US" smtClean="0"/>
              <a:t>Click to edit Master title style</a:t>
            </a:r>
            <a:endParaRPr lang="en-US"/>
          </a:p>
        </p:txBody>
      </p:sp>
      <p:sp>
        <p:nvSpPr>
          <p:cNvPr id="3" name="Content Placeholder 2"/>
          <p:cNvSpPr>
            <a:spLocks noGrp="1"/>
          </p:cNvSpPr>
          <p:nvPr>
            <p:ph idx="1"/>
          </p:nvPr>
        </p:nvSpPr>
        <p:spPr>
          <a:xfrm>
            <a:off x="457200" y="1447801"/>
            <a:ext cx="8305800" cy="914400"/>
          </a:xfrm>
        </p:spPr>
        <p:txBody>
          <a:bodyPr/>
          <a:lstStyle>
            <a:lvl1pPr marL="0" indent="0">
              <a:buNone/>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endParaRPr lang="en-US" dirty="0" smtClean="0"/>
          </a:p>
        </p:txBody>
      </p:sp>
      <p:sp>
        <p:nvSpPr>
          <p:cNvPr id="7" name="Picture Placeholder 6"/>
          <p:cNvSpPr>
            <a:spLocks noGrp="1"/>
          </p:cNvSpPr>
          <p:nvPr>
            <p:ph type="pic" sz="quarter" idx="10"/>
          </p:nvPr>
        </p:nvSpPr>
        <p:spPr>
          <a:xfrm>
            <a:off x="457200" y="2514600"/>
            <a:ext cx="8305800" cy="3886200"/>
          </a:xfrm>
        </p:spPr>
        <p:txBody>
          <a:bodyPr/>
          <a:lstStyle>
            <a:lvl1pPr marL="0" indent="0">
              <a:buNone/>
              <a:defRPr/>
            </a:lvl1pPr>
          </a:lstStyle>
          <a:p>
            <a:endParaRPr lang="en-US" dirty="0"/>
          </a:p>
        </p:txBody>
      </p:sp>
      <p:sp>
        <p:nvSpPr>
          <p:cNvPr id="8" name="Slide Number Placeholder 5"/>
          <p:cNvSpPr>
            <a:spLocks noGrp="1"/>
          </p:cNvSpPr>
          <p:nvPr>
            <p:ph type="sldNum" sz="quarter" idx="12"/>
          </p:nvPr>
        </p:nvSpPr>
        <p:spPr>
          <a:xfrm>
            <a:off x="6934200" y="6602268"/>
            <a:ext cx="2133600" cy="331932"/>
          </a:xfrm>
          <a:prstGeom prst="rect">
            <a:avLst/>
          </a:prstGeom>
        </p:spPr>
        <p:txBody>
          <a:bodyPr/>
          <a:lstStyle>
            <a:lvl1pPr algn="r">
              <a:defRPr sz="1400">
                <a:solidFill>
                  <a:schemeClr val="bg1"/>
                </a:solidFill>
              </a:defRPr>
            </a:lvl1pPr>
          </a:lstStyle>
          <a:p>
            <a:fld id="{3FE40F6C-36E6-4965-9D21-698197C3108F}" type="slidenum">
              <a:rPr lang="en-US" smtClean="0">
                <a:solidFill>
                  <a:prstClr val="white"/>
                </a:solidFill>
              </a:rPr>
              <a:pPr/>
              <a:t>‹#›</a:t>
            </a:fld>
            <a:endParaRPr lang="en-US" dirty="0">
              <a:solidFill>
                <a:prstClr val="white"/>
              </a:solidFill>
            </a:endParaRPr>
          </a:p>
        </p:txBody>
      </p:sp>
      <p:sp>
        <p:nvSpPr>
          <p:cNvPr id="9" name="Footer Placeholder 4"/>
          <p:cNvSpPr>
            <a:spLocks noGrp="1"/>
          </p:cNvSpPr>
          <p:nvPr>
            <p:ph type="ftr" sz="quarter" idx="3"/>
          </p:nvPr>
        </p:nvSpPr>
        <p:spPr>
          <a:xfrm>
            <a:off x="76200" y="6591100"/>
            <a:ext cx="4272643" cy="229001"/>
          </a:xfrm>
          <a:prstGeom prst="rect">
            <a:avLst/>
          </a:prstGeom>
        </p:spPr>
        <p:txBody>
          <a:bodyPr/>
          <a:lstStyle>
            <a:lvl1pPr algn="l">
              <a:defRPr sz="1200"/>
            </a:lvl1pPr>
          </a:lstStyle>
          <a:p>
            <a:r>
              <a:rPr lang="en-US" sz="1400" dirty="0" smtClean="0">
                <a:solidFill>
                  <a:prstClr val="white"/>
                </a:solidFill>
              </a:rPr>
              <a:t>Lesson Title</a:t>
            </a:r>
            <a:endParaRPr lang="en-US" sz="1400" dirty="0">
              <a:solidFill>
                <a:prstClr val="white"/>
              </a:solidFill>
            </a:endParaRPr>
          </a:p>
        </p:txBody>
      </p:sp>
    </p:spTree>
    <p:extLst>
      <p:ext uri="{BB962C8B-B14F-4D97-AF65-F5344CB8AC3E}">
        <p14:creationId xmlns:p14="http://schemas.microsoft.com/office/powerpoint/2010/main" val="2413714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6800"/>
          </a:xfrm>
        </p:spPr>
        <p:txBody>
          <a:bodyPr/>
          <a:lstStyle/>
          <a:p>
            <a:r>
              <a:rPr lang="en-US" smtClean="0"/>
              <a:t>Click to edit Master title style</a:t>
            </a:r>
            <a:endParaRPr lang="en-US"/>
          </a:p>
        </p:txBody>
      </p:sp>
      <p:sp>
        <p:nvSpPr>
          <p:cNvPr id="3" name="Content Placeholder 2"/>
          <p:cNvSpPr>
            <a:spLocks noGrp="1"/>
          </p:cNvSpPr>
          <p:nvPr>
            <p:ph idx="1" hasCustomPrompt="1"/>
          </p:nvPr>
        </p:nvSpPr>
        <p:spPr>
          <a:xfrm>
            <a:off x="457200" y="1447801"/>
            <a:ext cx="8305800" cy="3657600"/>
          </a:xfrm>
        </p:spPr>
        <p:txBody>
          <a:bodyPr/>
          <a:lstStyle>
            <a:lvl1pPr marL="0" indent="0">
              <a:buNone/>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smtClean="0"/>
              <a:t>Object</a:t>
            </a:r>
            <a:endParaRPr lang="en-US" dirty="0"/>
          </a:p>
        </p:txBody>
      </p:sp>
      <p:sp>
        <p:nvSpPr>
          <p:cNvPr id="4" name="Content Placeholder 2"/>
          <p:cNvSpPr>
            <a:spLocks noGrp="1"/>
          </p:cNvSpPr>
          <p:nvPr>
            <p:ph idx="10"/>
          </p:nvPr>
        </p:nvSpPr>
        <p:spPr>
          <a:xfrm>
            <a:off x="457200" y="5257800"/>
            <a:ext cx="8305800" cy="914400"/>
          </a:xfrm>
        </p:spPr>
        <p:txBody>
          <a:bodyPr/>
          <a:lstStyle>
            <a:lvl1pPr marL="0" indent="0">
              <a:buNone/>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endParaRPr lang="en-US" dirty="0" smtClean="0"/>
          </a:p>
        </p:txBody>
      </p:sp>
      <p:sp>
        <p:nvSpPr>
          <p:cNvPr id="5" name="Slide Number Placeholder 5"/>
          <p:cNvSpPr>
            <a:spLocks noGrp="1"/>
          </p:cNvSpPr>
          <p:nvPr>
            <p:ph type="sldNum" sz="quarter" idx="12"/>
          </p:nvPr>
        </p:nvSpPr>
        <p:spPr>
          <a:xfrm>
            <a:off x="6934200" y="6602268"/>
            <a:ext cx="2133600" cy="331932"/>
          </a:xfrm>
          <a:prstGeom prst="rect">
            <a:avLst/>
          </a:prstGeom>
        </p:spPr>
        <p:txBody>
          <a:bodyPr/>
          <a:lstStyle>
            <a:lvl1pPr algn="r">
              <a:defRPr sz="1400">
                <a:solidFill>
                  <a:schemeClr val="bg1"/>
                </a:solidFill>
              </a:defRPr>
            </a:lvl1pPr>
          </a:lstStyle>
          <a:p>
            <a:fld id="{3FE40F6C-36E6-4965-9D21-698197C3108F}" type="slidenum">
              <a:rPr lang="en-US" smtClean="0">
                <a:solidFill>
                  <a:prstClr val="white"/>
                </a:solidFill>
              </a:rPr>
              <a:pPr/>
              <a:t>‹#›</a:t>
            </a:fld>
            <a:endParaRPr lang="en-US" dirty="0">
              <a:solidFill>
                <a:prstClr val="white"/>
              </a:solidFill>
            </a:endParaRPr>
          </a:p>
        </p:txBody>
      </p:sp>
      <p:sp>
        <p:nvSpPr>
          <p:cNvPr id="6" name="Footer Placeholder 4"/>
          <p:cNvSpPr>
            <a:spLocks noGrp="1"/>
          </p:cNvSpPr>
          <p:nvPr>
            <p:ph type="ftr" sz="quarter" idx="3"/>
          </p:nvPr>
        </p:nvSpPr>
        <p:spPr>
          <a:xfrm>
            <a:off x="76200" y="6591100"/>
            <a:ext cx="4272643" cy="229001"/>
          </a:xfrm>
          <a:prstGeom prst="rect">
            <a:avLst/>
          </a:prstGeom>
        </p:spPr>
        <p:txBody>
          <a:bodyPr/>
          <a:lstStyle>
            <a:lvl1pPr algn="l">
              <a:defRPr sz="1200"/>
            </a:lvl1pPr>
          </a:lstStyle>
          <a:p>
            <a:r>
              <a:rPr lang="en-US" sz="1400" dirty="0" smtClean="0">
                <a:solidFill>
                  <a:prstClr val="white"/>
                </a:solidFill>
              </a:rPr>
              <a:t>Lesson Title</a:t>
            </a:r>
            <a:endParaRPr lang="en-US" sz="1400" dirty="0">
              <a:solidFill>
                <a:prstClr val="white"/>
              </a:solidFill>
            </a:endParaRPr>
          </a:p>
        </p:txBody>
      </p:sp>
    </p:spTree>
    <p:extLst>
      <p:ext uri="{BB962C8B-B14F-4D97-AF65-F5344CB8AC3E}">
        <p14:creationId xmlns:p14="http://schemas.microsoft.com/office/powerpoint/2010/main" val="2136332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8991600" cy="10668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4478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41964272"/>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Lst>
  <p:timing>
    <p:tnLst>
      <p:par>
        <p:cTn id="1" dur="indefinite" restart="never" nodeType="tmRoot"/>
      </p:par>
    </p:tnLst>
  </p:timing>
  <p:hf hdr="0" dt="0"/>
  <p:txStyles>
    <p:titleStyle>
      <a:lvl1pPr algn="ctr" defTabSz="914400" rtl="0" eaLnBrk="1" latinLnBrk="0" hangingPunct="1">
        <a:spcBef>
          <a:spcPct val="0"/>
        </a:spcBef>
        <a:buNone/>
        <a:defRPr sz="2800" b="1" kern="1200" cap="none" spc="0">
          <a:ln w="3175" cmpd="sng">
            <a:noFill/>
            <a:prstDash val="solid"/>
          </a:ln>
          <a:solidFill>
            <a:srgbClr val="000066"/>
          </a:solidFill>
          <a:effectLst/>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ebapps.vba.va.gov/vbaapps/security/home.html"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vbaw.vba.va.gov/bl/22/ref/guides/index.html"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Web Enabled Approval Management System</a:t>
            </a:r>
            <a:br>
              <a:rPr lang="en-US" dirty="0" smtClean="0"/>
            </a:br>
            <a:r>
              <a:rPr lang="en-US" dirty="0" smtClean="0"/>
              <a:t>(WEAMS)</a:t>
            </a:r>
            <a:endParaRPr lang="en-US" dirty="0"/>
          </a:p>
        </p:txBody>
      </p:sp>
    </p:spTree>
    <p:extLst>
      <p:ext uri="{BB962C8B-B14F-4D97-AF65-F5344CB8AC3E}">
        <p14:creationId xmlns:p14="http://schemas.microsoft.com/office/powerpoint/2010/main" val="8477344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of Today’s Training</a:t>
            </a:r>
          </a:p>
        </p:txBody>
      </p:sp>
      <p:sp>
        <p:nvSpPr>
          <p:cNvPr id="8" name="Content Placeholder 11"/>
          <p:cNvSpPr>
            <a:spLocks noGrp="1"/>
          </p:cNvSpPr>
          <p:nvPr>
            <p:ph idx="1"/>
          </p:nvPr>
        </p:nvSpPr>
        <p:spPr>
          <a:xfrm>
            <a:off x="457200" y="1623219"/>
            <a:ext cx="8229600" cy="5234781"/>
          </a:xfrm>
        </p:spPr>
        <p:txBody>
          <a:bodyPr>
            <a:normAutofit/>
          </a:bodyPr>
          <a:lstStyle/>
          <a:p>
            <a:pPr marL="457200" lvl="1" indent="0">
              <a:lnSpc>
                <a:spcPct val="110000"/>
              </a:lnSpc>
              <a:spcBef>
                <a:spcPts val="576"/>
              </a:spcBef>
              <a:buNone/>
            </a:pPr>
            <a:r>
              <a:rPr lang="en-US" dirty="0" smtClean="0">
                <a:latin typeface="Arial" panose="020B0604020202020204" pitchFamily="34" charset="0"/>
              </a:rPr>
              <a:t>The purpose of this lesson is to provide </a:t>
            </a:r>
            <a:r>
              <a:rPr lang="en-US" dirty="0" smtClean="0"/>
              <a:t>information and practice on the WEAMS software used to process educational benefits. </a:t>
            </a:r>
            <a:br>
              <a:rPr lang="en-US" dirty="0" smtClean="0"/>
            </a:br>
            <a:endParaRPr lang="en-US" dirty="0" smtClean="0"/>
          </a:p>
          <a:p>
            <a:pPr marL="457200" lvl="1" indent="0">
              <a:lnSpc>
                <a:spcPct val="110000"/>
              </a:lnSpc>
              <a:spcBef>
                <a:spcPts val="576"/>
              </a:spcBef>
              <a:buNone/>
            </a:pPr>
            <a:r>
              <a:rPr lang="en-US" dirty="0" smtClean="0"/>
              <a:t>This lesson includes demonstrations, comprehension </a:t>
            </a:r>
            <a:r>
              <a:rPr lang="en-US" dirty="0"/>
              <a:t>checks, </a:t>
            </a:r>
            <a:r>
              <a:rPr lang="en-US" dirty="0" smtClean="0"/>
              <a:t>and exercises </a:t>
            </a:r>
            <a:r>
              <a:rPr lang="en-US" dirty="0"/>
              <a:t>that </a:t>
            </a:r>
            <a:r>
              <a:rPr lang="en-US" dirty="0" smtClean="0"/>
              <a:t>provide opportunities for the student to </a:t>
            </a:r>
            <a:r>
              <a:rPr lang="en-US" dirty="0"/>
              <a:t>practice the knowledge and skills presented in the lesson. </a:t>
            </a:r>
          </a:p>
          <a:p>
            <a:endParaRPr lang="en-US" dirty="0">
              <a:latin typeface="Arial" panose="020B0604020202020204" pitchFamily="34" charset="0"/>
            </a:endParaRPr>
          </a:p>
        </p:txBody>
      </p:sp>
      <p:sp>
        <p:nvSpPr>
          <p:cNvPr id="4" name="Slide Number Placeholder 3"/>
          <p:cNvSpPr>
            <a:spLocks noGrp="1"/>
          </p:cNvSpPr>
          <p:nvPr>
            <p:ph type="sldNum" sz="quarter" idx="12"/>
          </p:nvPr>
        </p:nvSpPr>
        <p:spPr>
          <a:xfrm>
            <a:off x="6934200" y="6606936"/>
            <a:ext cx="2133600" cy="441802"/>
          </a:xfrm>
        </p:spPr>
        <p:txBody>
          <a:bodyPr/>
          <a:lstStyle/>
          <a:p>
            <a:fld id="{3FE40F6C-36E6-4965-9D21-698197C3108F}" type="slidenum">
              <a:rPr lang="en-US" smtClean="0"/>
              <a:pPr/>
              <a:t>2</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sp>
        <p:nvSpPr>
          <p:cNvPr id="7" name="Rectangle 6"/>
          <p:cNvSpPr/>
          <p:nvPr/>
        </p:nvSpPr>
        <p:spPr>
          <a:xfrm>
            <a:off x="504720" y="990600"/>
            <a:ext cx="8134599" cy="461665"/>
          </a:xfrm>
          <a:prstGeom prst="rect">
            <a:avLst/>
          </a:prstGeom>
        </p:spPr>
        <p:txBody>
          <a:bodyPr wrap="none">
            <a:spAutoFit/>
          </a:bodyPr>
          <a:lstStyle/>
          <a:p>
            <a:pPr algn="ctr"/>
            <a:r>
              <a:rPr lang="en-US" sz="2400" b="1" dirty="0" smtClean="0">
                <a:ln w="3175" cmpd="sng">
                  <a:noFill/>
                  <a:prstDash val="solid"/>
                </a:ln>
                <a:latin typeface="Arial" panose="020B0604020202020204" pitchFamily="34" charset="0"/>
                <a:cs typeface="Arial" panose="020B0604020202020204" pitchFamily="34" charset="0"/>
              </a:rPr>
              <a:t>Web Enabled Approval Management System (WEAMS)</a:t>
            </a:r>
            <a:endParaRPr lang="en-US" sz="2400" b="1" dirty="0">
              <a:ln w="3175" cmpd="sng">
                <a:noFill/>
                <a:prstDash val="solid"/>
              </a:ln>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38031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Icebreaker Activity</a:t>
            </a:r>
          </a:p>
        </p:txBody>
      </p:sp>
      <p:sp>
        <p:nvSpPr>
          <p:cNvPr id="3" name="Content Placeholder 2"/>
          <p:cNvSpPr>
            <a:spLocks noGrp="1"/>
          </p:cNvSpPr>
          <p:nvPr>
            <p:ph idx="1"/>
          </p:nvPr>
        </p:nvSpPr>
        <p:spPr>
          <a:xfrm>
            <a:off x="457200" y="1447800"/>
            <a:ext cx="8229600" cy="4525963"/>
          </a:xfrm>
        </p:spPr>
        <p:txBody>
          <a:bodyPr/>
          <a:lstStyle/>
          <a:p>
            <a:pPr marL="0" lvl="1" indent="0">
              <a:buNone/>
            </a:pPr>
            <a:endParaRPr lang="en-US" dirty="0" smtClean="0">
              <a:latin typeface="Arial" panose="020B0604020202020204" pitchFamily="34" charset="0"/>
            </a:endParaRPr>
          </a:p>
          <a:p>
            <a:pPr marL="0" lvl="1" indent="0">
              <a:buNone/>
            </a:pPr>
            <a:r>
              <a:rPr lang="en-US" dirty="0" smtClean="0">
                <a:latin typeface="Arial" panose="020B0604020202020204" pitchFamily="34" charset="0"/>
              </a:rPr>
              <a:t>What does the term “Approval Management” mean to you?</a:t>
            </a:r>
            <a:endParaRPr lang="en-US" dirty="0">
              <a:latin typeface="Arial" panose="020B0604020202020204" pitchFamily="34" charset="0"/>
            </a:endParaRPr>
          </a:p>
          <a:p>
            <a:endParaRPr lang="en-US"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3</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sp>
        <p:nvSpPr>
          <p:cNvPr id="6" name="Title 1"/>
          <p:cNvSpPr txBox="1">
            <a:spLocks/>
          </p:cNvSpPr>
          <p:nvPr/>
        </p:nvSpPr>
        <p:spPr>
          <a:xfrm>
            <a:off x="19493" y="995172"/>
            <a:ext cx="9144000" cy="606552"/>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800" b="1" kern="1200" cap="none" spc="0">
                <a:ln w="3175" cmpd="sng">
                  <a:solidFill>
                    <a:schemeClr val="bg1">
                      <a:lumMod val="50000"/>
                    </a:schemeClr>
                  </a:solidFill>
                  <a:prstDash val="solid"/>
                </a:ln>
                <a:solidFill>
                  <a:srgbClr val="FFFFFF"/>
                </a:solidFill>
                <a:effectLst>
                  <a:outerShdw blurRad="63500" dir="3600000" algn="tl" rotWithShape="0">
                    <a:srgbClr val="000000">
                      <a:alpha val="70000"/>
                    </a:srgbClr>
                  </a:outerShdw>
                </a:effectLst>
                <a:latin typeface="Arial" panose="020B0604020202020204" pitchFamily="34" charset="0"/>
                <a:ea typeface="+mj-ea"/>
                <a:cs typeface="Arial" panose="020B0604020202020204" pitchFamily="34" charset="0"/>
              </a:defRPr>
            </a:lvl1pPr>
          </a:lstStyle>
          <a:p>
            <a:pPr algn="ctr"/>
            <a:r>
              <a:rPr lang="en-US" sz="2400" dirty="0" smtClean="0">
                <a:ln w="3175" cmpd="sng">
                  <a:noFill/>
                  <a:prstDash val="solid"/>
                </a:ln>
                <a:solidFill>
                  <a:schemeClr val="tx1"/>
                </a:solidFill>
                <a:effectLst/>
              </a:rPr>
              <a:t>Answer this question:</a:t>
            </a:r>
            <a:endParaRPr lang="en-US" sz="2400" dirty="0">
              <a:ln w="3175" cmpd="sng">
                <a:noFill/>
                <a:prstDash val="solid"/>
              </a:ln>
              <a:solidFill>
                <a:schemeClr val="tx1"/>
              </a:solidFill>
              <a:effectLst/>
            </a:endParaRPr>
          </a:p>
        </p:txBody>
      </p:sp>
    </p:spTree>
    <p:extLst>
      <p:ext uri="{BB962C8B-B14F-4D97-AF65-F5344CB8AC3E}">
        <p14:creationId xmlns:p14="http://schemas.microsoft.com/office/powerpoint/2010/main" val="19038534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Lesson Objectives</a:t>
            </a:r>
          </a:p>
        </p:txBody>
      </p:sp>
      <p:sp>
        <p:nvSpPr>
          <p:cNvPr id="3" name="Content Placeholder 2"/>
          <p:cNvSpPr>
            <a:spLocks noGrp="1"/>
          </p:cNvSpPr>
          <p:nvPr>
            <p:ph idx="1"/>
          </p:nvPr>
        </p:nvSpPr>
        <p:spPr>
          <a:xfrm>
            <a:off x="457200" y="990600"/>
            <a:ext cx="8229600" cy="5638800"/>
          </a:xfrm>
        </p:spPr>
        <p:txBody>
          <a:bodyPr>
            <a:normAutofit fontScale="40000" lnSpcReduction="20000"/>
          </a:bodyPr>
          <a:lstStyle/>
          <a:p>
            <a:pPr marL="0" indent="0">
              <a:lnSpc>
                <a:spcPct val="120000"/>
              </a:lnSpc>
              <a:spcBef>
                <a:spcPts val="600"/>
              </a:spcBef>
              <a:buNone/>
            </a:pPr>
            <a:r>
              <a:rPr lang="en-US" sz="6000" dirty="0" smtClean="0"/>
              <a:t>After you have completed the WEAMS lesson</a:t>
            </a:r>
            <a:r>
              <a:rPr lang="en-US" sz="6000" dirty="0"/>
              <a:t>, you </a:t>
            </a:r>
            <a:r>
              <a:rPr lang="en-US" sz="6000" dirty="0" smtClean="0"/>
              <a:t>should be </a:t>
            </a:r>
            <a:r>
              <a:rPr lang="en-US" sz="6000" dirty="0"/>
              <a:t>able to</a:t>
            </a:r>
            <a:r>
              <a:rPr lang="en-US" sz="6000" dirty="0" smtClean="0"/>
              <a:t>:</a:t>
            </a:r>
            <a:r>
              <a:rPr lang="en-US" sz="5100" dirty="0" smtClean="0"/>
              <a:t/>
            </a:r>
            <a:br>
              <a:rPr lang="en-US" sz="5100" dirty="0" smtClean="0"/>
            </a:br>
            <a:endParaRPr lang="en-US" sz="5100" dirty="0"/>
          </a:p>
          <a:p>
            <a:pPr lvl="1">
              <a:lnSpc>
                <a:spcPct val="120000"/>
              </a:lnSpc>
              <a:spcBef>
                <a:spcPts val="600"/>
              </a:spcBef>
              <a:buFont typeface="Arial" pitchFamily="34" charset="0"/>
              <a:buChar char="•"/>
            </a:pPr>
            <a:r>
              <a:rPr lang="en-US" sz="5500" dirty="0" smtClean="0"/>
              <a:t>Using </a:t>
            </a:r>
            <a:r>
              <a:rPr lang="en-US" sz="5500" dirty="0"/>
              <a:t>available references, define the purpose of </a:t>
            </a:r>
            <a:r>
              <a:rPr lang="en-US" sz="5500" dirty="0" smtClean="0"/>
              <a:t>WEAMS</a:t>
            </a:r>
            <a:br>
              <a:rPr lang="en-US" sz="5500" dirty="0" smtClean="0"/>
            </a:br>
            <a:endParaRPr lang="en-US" sz="5500" dirty="0"/>
          </a:p>
          <a:p>
            <a:pPr lvl="1">
              <a:lnSpc>
                <a:spcPct val="120000"/>
              </a:lnSpc>
              <a:spcBef>
                <a:spcPts val="576"/>
              </a:spcBef>
              <a:buFont typeface="Arial" pitchFamily="34" charset="0"/>
              <a:buChar char="•"/>
            </a:pPr>
            <a:r>
              <a:rPr lang="en-US" sz="5500" dirty="0" smtClean="0"/>
              <a:t>Using available </a:t>
            </a:r>
            <a:r>
              <a:rPr lang="en-US" sz="5500" dirty="0"/>
              <a:t>resources and the WEAMS program, perform basic WEAMS </a:t>
            </a:r>
            <a:r>
              <a:rPr lang="en-US" sz="5500" dirty="0" smtClean="0"/>
              <a:t>functions, including accessing the program, logging in, and basic search functions</a:t>
            </a:r>
            <a:br>
              <a:rPr lang="en-US" sz="5500" dirty="0" smtClean="0"/>
            </a:br>
            <a:endParaRPr lang="en-US" sz="5500" dirty="0"/>
          </a:p>
          <a:p>
            <a:pPr lvl="1">
              <a:lnSpc>
                <a:spcPct val="120000"/>
              </a:lnSpc>
              <a:spcBef>
                <a:spcPts val="600"/>
              </a:spcBef>
              <a:buFont typeface="Arial" pitchFamily="34" charset="0"/>
              <a:buChar char="•"/>
            </a:pPr>
            <a:r>
              <a:rPr lang="en-US" sz="5500" dirty="0" smtClean="0"/>
              <a:t>Using </a:t>
            </a:r>
            <a:r>
              <a:rPr lang="en-US" sz="5500" dirty="0"/>
              <a:t>the WEAMS website, perform </a:t>
            </a:r>
            <a:r>
              <a:rPr lang="en-US" sz="5500" dirty="0" smtClean="0"/>
              <a:t>advanced </a:t>
            </a:r>
            <a:r>
              <a:rPr lang="en-US" sz="5500" dirty="0"/>
              <a:t>WEAMS </a:t>
            </a:r>
            <a:r>
              <a:rPr lang="en-US" sz="5500" dirty="0" smtClean="0"/>
              <a:t>functionality, including advanced, facility code, and school verification searches</a:t>
            </a:r>
            <a:br>
              <a:rPr lang="en-US" sz="5500" dirty="0" smtClean="0"/>
            </a:br>
            <a:endParaRPr lang="en-US" sz="5500" dirty="0"/>
          </a:p>
          <a:p>
            <a:pPr lvl="1">
              <a:lnSpc>
                <a:spcPct val="120000"/>
              </a:lnSpc>
              <a:spcBef>
                <a:spcPts val="600"/>
              </a:spcBef>
              <a:buFont typeface="Arial" pitchFamily="34" charset="0"/>
              <a:buChar char="•"/>
            </a:pPr>
            <a:r>
              <a:rPr lang="en-US" sz="5500" dirty="0" smtClean="0"/>
              <a:t>Using </a:t>
            </a:r>
            <a:r>
              <a:rPr lang="en-US" sz="5500" dirty="0"/>
              <a:t>the WEAMS website, </a:t>
            </a:r>
            <a:r>
              <a:rPr lang="en-US" sz="5500" dirty="0" smtClean="0"/>
              <a:t>identify approval </a:t>
            </a:r>
            <a:r>
              <a:rPr lang="en-US" sz="5500" dirty="0"/>
              <a:t>information and </a:t>
            </a:r>
            <a:r>
              <a:rPr lang="en-US" sz="5500" dirty="0" smtClean="0"/>
              <a:t>an organization’s Yellow Ribbon participation</a:t>
            </a:r>
            <a:endParaRPr lang="en-US" sz="5500" dirty="0"/>
          </a:p>
          <a:p>
            <a:pPr marL="0" indent="0">
              <a:buNone/>
            </a:pPr>
            <a:endParaRPr lang="en-US"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4</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spTree>
    <p:extLst>
      <p:ext uri="{BB962C8B-B14F-4D97-AF65-F5344CB8AC3E}">
        <p14:creationId xmlns:p14="http://schemas.microsoft.com/office/powerpoint/2010/main" val="16156161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WEAMS Overview</a:t>
            </a:r>
          </a:p>
        </p:txBody>
      </p:sp>
      <p:sp>
        <p:nvSpPr>
          <p:cNvPr id="3" name="Content Placeholder 2"/>
          <p:cNvSpPr>
            <a:spLocks noGrp="1"/>
          </p:cNvSpPr>
          <p:nvPr>
            <p:ph idx="1"/>
          </p:nvPr>
        </p:nvSpPr>
        <p:spPr>
          <a:xfrm>
            <a:off x="609600" y="914400"/>
            <a:ext cx="8534400" cy="5135563"/>
          </a:xfrm>
        </p:spPr>
        <p:txBody>
          <a:bodyPr>
            <a:normAutofit/>
          </a:bodyPr>
          <a:lstStyle/>
          <a:p>
            <a:pPr marL="0" indent="0">
              <a:buNone/>
            </a:pPr>
            <a:r>
              <a:rPr lang="en-US" dirty="0" smtClean="0"/>
              <a:t>For VBA personnel and other interested parties, WEAMS provides: </a:t>
            </a:r>
          </a:p>
          <a:p>
            <a:pPr lvl="1">
              <a:buFont typeface="Arial" pitchFamily="34" charset="0"/>
              <a:buChar char="•"/>
            </a:pPr>
            <a:r>
              <a:rPr lang="en-US" dirty="0" smtClean="0"/>
              <a:t>General information about organizations </a:t>
            </a:r>
            <a:r>
              <a:rPr lang="en-US" dirty="0"/>
              <a:t>offering </a:t>
            </a:r>
            <a:r>
              <a:rPr lang="en-US" dirty="0" smtClean="0"/>
              <a:t>training </a:t>
            </a:r>
            <a:br>
              <a:rPr lang="en-US" dirty="0" smtClean="0"/>
            </a:br>
            <a:endParaRPr lang="en-US" dirty="0"/>
          </a:p>
          <a:p>
            <a:pPr lvl="1">
              <a:buFont typeface="Arial" pitchFamily="34" charset="0"/>
              <a:buChar char="•"/>
            </a:pPr>
            <a:r>
              <a:rPr lang="en-US" dirty="0" smtClean="0"/>
              <a:t>A database to </a:t>
            </a:r>
            <a:r>
              <a:rPr lang="en-US" dirty="0"/>
              <a:t>enter </a:t>
            </a:r>
            <a:r>
              <a:rPr lang="en-US" dirty="0" smtClean="0"/>
              <a:t>approval and other information</a:t>
            </a:r>
            <a:br>
              <a:rPr lang="en-US" dirty="0" smtClean="0"/>
            </a:br>
            <a:endParaRPr lang="en-US" dirty="0"/>
          </a:p>
          <a:p>
            <a:pPr lvl="1">
              <a:buFont typeface="Arial" pitchFamily="34" charset="0"/>
              <a:buChar char="•"/>
            </a:pPr>
            <a:r>
              <a:rPr lang="en-US" dirty="0" smtClean="0"/>
              <a:t>A system to view approval information</a:t>
            </a:r>
            <a:br>
              <a:rPr lang="en-US" dirty="0" smtClean="0"/>
            </a:br>
            <a:endParaRPr lang="en-US" dirty="0"/>
          </a:p>
          <a:p>
            <a:pPr lvl="1">
              <a:buFont typeface="Arial" pitchFamily="34" charset="0"/>
              <a:buChar char="•"/>
            </a:pPr>
            <a:r>
              <a:rPr lang="en-US" dirty="0" smtClean="0"/>
              <a:t>Approval </a:t>
            </a:r>
            <a:r>
              <a:rPr lang="en-US" dirty="0"/>
              <a:t>information to determine </a:t>
            </a:r>
            <a:r>
              <a:rPr lang="en-US" dirty="0" smtClean="0"/>
              <a:t>an institution’s eligibility to provide VA-approved training</a:t>
            </a:r>
            <a:endParaRPr lang="en-US" dirty="0"/>
          </a:p>
          <a:p>
            <a:endParaRPr lang="en-US"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5</a:t>
            </a:fld>
            <a:endParaRPr lang="en-US" dirty="0"/>
          </a:p>
        </p:txBody>
      </p:sp>
      <p:sp>
        <p:nvSpPr>
          <p:cNvPr id="5" name="Footer Placeholder 4"/>
          <p:cNvSpPr>
            <a:spLocks noGrp="1"/>
          </p:cNvSpPr>
          <p:nvPr>
            <p:ph type="ftr" sz="quarter" idx="3"/>
          </p:nvPr>
        </p:nvSpPr>
        <p:spPr>
          <a:xfrm>
            <a:off x="0" y="6628999"/>
            <a:ext cx="4272643" cy="229001"/>
          </a:xfrm>
        </p:spPr>
        <p:txBody>
          <a:bodyPr/>
          <a:lstStyle/>
          <a:p>
            <a:r>
              <a:rPr lang="en-US" sz="1400" dirty="0" smtClean="0">
                <a:solidFill>
                  <a:schemeClr val="bg1"/>
                </a:solidFill>
              </a:rPr>
              <a:t>Web Enabled Approval Management System (WEAMS)</a:t>
            </a:r>
            <a:endParaRPr lang="en-US" sz="1400" dirty="0">
              <a:solidFill>
                <a:schemeClr val="bg1"/>
              </a:solidFill>
            </a:endParaRPr>
          </a:p>
        </p:txBody>
      </p:sp>
    </p:spTree>
    <p:extLst>
      <p:ext uri="{BB962C8B-B14F-4D97-AF65-F5344CB8AC3E}">
        <p14:creationId xmlns:p14="http://schemas.microsoft.com/office/powerpoint/2010/main" val="18797884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VA/VBA Use of WEAMS</a:t>
            </a:r>
            <a:endParaRPr lang="en-US" dirty="0"/>
          </a:p>
        </p:txBody>
      </p:sp>
      <p:sp>
        <p:nvSpPr>
          <p:cNvPr id="3" name="Content Placeholder 2"/>
          <p:cNvSpPr>
            <a:spLocks noGrp="1"/>
          </p:cNvSpPr>
          <p:nvPr>
            <p:ph idx="1"/>
          </p:nvPr>
        </p:nvSpPr>
        <p:spPr/>
        <p:txBody>
          <a:bodyPr/>
          <a:lstStyle/>
          <a:p>
            <a:pPr marL="0" indent="0">
              <a:buNone/>
            </a:pPr>
            <a:r>
              <a:rPr lang="en-US" dirty="0"/>
              <a:t>WEAMS is VA’s official repository for </a:t>
            </a:r>
            <a:r>
              <a:rPr lang="en-US" dirty="0" smtClean="0"/>
              <a:t>information about approved programs. This </a:t>
            </a:r>
            <a:r>
              <a:rPr lang="en-US" dirty="0"/>
              <a:t>important </a:t>
            </a:r>
            <a:r>
              <a:rPr lang="en-US" dirty="0" smtClean="0"/>
              <a:t>information is </a:t>
            </a:r>
            <a:r>
              <a:rPr lang="en-US" dirty="0"/>
              <a:t>used to </a:t>
            </a:r>
            <a:r>
              <a:rPr lang="en-US" dirty="0" smtClean="0"/>
              <a:t>determine the appropriate payment in the processing of educational claim </a:t>
            </a:r>
            <a:r>
              <a:rPr lang="en-US" dirty="0"/>
              <a:t>benefits.</a:t>
            </a:r>
          </a:p>
        </p:txBody>
      </p:sp>
      <p:sp>
        <p:nvSpPr>
          <p:cNvPr id="4" name="Slide Number Placeholder 3"/>
          <p:cNvSpPr>
            <a:spLocks noGrp="1"/>
          </p:cNvSpPr>
          <p:nvPr>
            <p:ph type="sldNum" sz="quarter" idx="12"/>
          </p:nvPr>
        </p:nvSpPr>
        <p:spPr/>
        <p:txBody>
          <a:bodyPr/>
          <a:lstStyle/>
          <a:p>
            <a:fld id="{3FE40F6C-36E6-4965-9D21-698197C3108F}" type="slidenum">
              <a:rPr lang="en-US" smtClean="0"/>
              <a:pPr/>
              <a:t>6</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sp>
        <p:nvSpPr>
          <p:cNvPr id="8" name="TextBox 7"/>
          <p:cNvSpPr txBox="1"/>
          <p:nvPr/>
        </p:nvSpPr>
        <p:spPr>
          <a:xfrm rot="16200000">
            <a:off x="657120" y="4852645"/>
            <a:ext cx="2238999" cy="400110"/>
          </a:xfrm>
          <a:prstGeom prst="rect">
            <a:avLst/>
          </a:prstGeom>
          <a:noFill/>
        </p:spPr>
        <p:txBody>
          <a:bodyPr wrap="square" rtlCol="0">
            <a:spAutoFit/>
          </a:bodyPr>
          <a:lstStyle/>
          <a:p>
            <a:r>
              <a:rPr lang="en-US" sz="2000" b="1" dirty="0" smtClean="0">
                <a:solidFill>
                  <a:schemeClr val="bg1"/>
                </a:solidFill>
                <a:latin typeface="Arial Black" panose="020B0A04020102020204" pitchFamily="34" charset="0"/>
              </a:rPr>
              <a:t>Not Important</a:t>
            </a:r>
            <a:endParaRPr lang="en-US" sz="20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1886078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Comprehension Check</a:t>
            </a:r>
            <a:endParaRPr lang="en-US" dirty="0"/>
          </a:p>
        </p:txBody>
      </p:sp>
      <p:sp>
        <p:nvSpPr>
          <p:cNvPr id="3" name="Content Placeholder 2"/>
          <p:cNvSpPr>
            <a:spLocks noGrp="1"/>
          </p:cNvSpPr>
          <p:nvPr>
            <p:ph idx="1"/>
          </p:nvPr>
        </p:nvSpPr>
        <p:spPr>
          <a:xfrm>
            <a:off x="533400" y="914400"/>
            <a:ext cx="8229600" cy="5059363"/>
          </a:xfrm>
        </p:spPr>
        <p:txBody>
          <a:bodyPr/>
          <a:lstStyle/>
          <a:p>
            <a:pPr marL="0" indent="0">
              <a:buNone/>
            </a:pPr>
            <a:r>
              <a:rPr lang="en-US" dirty="0" smtClean="0"/>
              <a:t>Question: </a:t>
            </a:r>
          </a:p>
          <a:p>
            <a:pPr marL="0" indent="0">
              <a:buNone/>
            </a:pPr>
            <a:endParaRPr lang="en-US" dirty="0" smtClean="0"/>
          </a:p>
          <a:p>
            <a:pPr marL="0" indent="0">
              <a:buNone/>
            </a:pPr>
            <a:r>
              <a:rPr lang="en-US" dirty="0" smtClean="0"/>
              <a:t>For VA/VBA purposes, what is WEAMS? </a:t>
            </a:r>
            <a:endParaRPr lang="en-US"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7</a:t>
            </a:fld>
            <a:endParaRPr lang="en-US" dirty="0"/>
          </a:p>
        </p:txBody>
      </p:sp>
      <p:sp>
        <p:nvSpPr>
          <p:cNvPr id="5" name="Footer Placeholder 4"/>
          <p:cNvSpPr>
            <a:spLocks noGrp="1"/>
          </p:cNvSpPr>
          <p:nvPr>
            <p:ph type="ftr" sz="quarter" idx="3"/>
          </p:nvPr>
        </p:nvSpPr>
        <p:spPr>
          <a:xfrm>
            <a:off x="34066" y="6619138"/>
            <a:ext cx="4272643" cy="229001"/>
          </a:xfrm>
        </p:spPr>
        <p:txBody>
          <a:bodyPr/>
          <a:lstStyle/>
          <a:p>
            <a:r>
              <a:rPr lang="en-US" sz="1400" dirty="0" smtClean="0">
                <a:solidFill>
                  <a:schemeClr val="bg1"/>
                </a:solidFill>
              </a:rPr>
              <a:t>Web Enabled Approval Management System (WEAMS)</a:t>
            </a:r>
            <a:endParaRPr lang="en-US" sz="1400" dirty="0">
              <a:solidFill>
                <a:schemeClr val="bg1"/>
              </a:solidFill>
            </a:endParaRPr>
          </a:p>
        </p:txBody>
      </p:sp>
    </p:spTree>
    <p:extLst>
      <p:ext uri="{BB962C8B-B14F-4D97-AF65-F5344CB8AC3E}">
        <p14:creationId xmlns:p14="http://schemas.microsoft.com/office/powerpoint/2010/main" val="37203143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WEAMS - Access</a:t>
            </a:r>
            <a:endParaRPr lang="en-US" dirty="0"/>
          </a:p>
        </p:txBody>
      </p:sp>
      <p:sp>
        <p:nvSpPr>
          <p:cNvPr id="3" name="Content Placeholder 2"/>
          <p:cNvSpPr>
            <a:spLocks noGrp="1"/>
          </p:cNvSpPr>
          <p:nvPr>
            <p:ph idx="1"/>
          </p:nvPr>
        </p:nvSpPr>
        <p:spPr>
          <a:xfrm>
            <a:off x="381000" y="914400"/>
            <a:ext cx="8161215" cy="2670227"/>
          </a:xfrm>
        </p:spPr>
        <p:txBody>
          <a:bodyPr>
            <a:normAutofit/>
          </a:bodyPr>
          <a:lstStyle/>
          <a:p>
            <a:pPr marL="0" indent="0">
              <a:buNone/>
            </a:pPr>
            <a:r>
              <a:rPr lang="en-US" dirty="0" smtClean="0"/>
              <a:t>WEAMS access: </a:t>
            </a:r>
          </a:p>
          <a:p>
            <a:pPr lvl="1">
              <a:buFont typeface="Arial" pitchFamily="34" charset="0"/>
              <a:buChar char="•"/>
            </a:pPr>
            <a:r>
              <a:rPr lang="en-US" dirty="0" smtClean="0"/>
              <a:t>Access the portal:  </a:t>
            </a:r>
          </a:p>
          <a:p>
            <a:pPr marL="0" indent="0">
              <a:buNone/>
            </a:pPr>
            <a:r>
              <a:rPr lang="en-US" dirty="0" smtClean="0"/>
              <a:t>           </a:t>
            </a:r>
            <a:r>
              <a:rPr lang="en-US" sz="2200" dirty="0" smtClean="0">
                <a:hlinkClick r:id="rId3"/>
              </a:rPr>
              <a:t>http</a:t>
            </a:r>
            <a:r>
              <a:rPr lang="en-US" sz="2200" dirty="0">
                <a:hlinkClick r:id="rId3"/>
              </a:rPr>
              <a:t>://</a:t>
            </a:r>
            <a:r>
              <a:rPr lang="en-US" sz="2200" dirty="0" smtClean="0">
                <a:hlinkClick r:id="rId3"/>
              </a:rPr>
              <a:t>webapps.vba.va.gov/vbaapps/security/home.html </a:t>
            </a:r>
            <a:endParaRPr lang="en-US" sz="2200" dirty="0" smtClean="0"/>
          </a:p>
          <a:p>
            <a:pPr lvl="1">
              <a:buFont typeface="Arial" pitchFamily="34" charset="0"/>
              <a:buChar char="•"/>
            </a:pPr>
            <a:r>
              <a:rPr lang="en-US" dirty="0" smtClean="0"/>
              <a:t>Select “Education” </a:t>
            </a:r>
          </a:p>
          <a:p>
            <a:pPr lvl="1">
              <a:buFont typeface="Arial" pitchFamily="34" charset="0"/>
              <a:buChar char="•"/>
            </a:pPr>
            <a:r>
              <a:rPr lang="en-US" dirty="0" smtClean="0"/>
              <a:t>Select “WEAMS”</a:t>
            </a:r>
            <a:endParaRPr lang="en-US"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8</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pic>
        <p:nvPicPr>
          <p:cNvPr id="1026" name="Picture 2" descr="Image of the WEAMS access screen." title="WEAMS - Acce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868132"/>
            <a:ext cx="7924800" cy="25326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13166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WEAMS - Login</a:t>
            </a:r>
            <a:endParaRPr lang="en-US" dirty="0"/>
          </a:p>
        </p:txBody>
      </p:sp>
      <p:sp>
        <p:nvSpPr>
          <p:cNvPr id="3" name="Content Placeholder 2"/>
          <p:cNvSpPr>
            <a:spLocks noGrp="1"/>
          </p:cNvSpPr>
          <p:nvPr>
            <p:ph idx="1"/>
          </p:nvPr>
        </p:nvSpPr>
        <p:spPr>
          <a:xfrm>
            <a:off x="152400" y="1444752"/>
            <a:ext cx="3048000" cy="4526280"/>
          </a:xfrm>
        </p:spPr>
        <p:txBody>
          <a:bodyPr>
            <a:noAutofit/>
          </a:bodyPr>
          <a:lstStyle/>
          <a:p>
            <a:r>
              <a:rPr lang="en-US" dirty="0" smtClean="0"/>
              <a:t>On the login screen, “Enter”: </a:t>
            </a:r>
            <a:br>
              <a:rPr lang="en-US" dirty="0" smtClean="0"/>
            </a:br>
            <a:endParaRPr lang="en-US" dirty="0" smtClean="0"/>
          </a:p>
          <a:p>
            <a:pPr marL="914400" lvl="1" indent="-457200">
              <a:buFont typeface="+mj-lt"/>
              <a:buAutoNum type="arabicPeriod"/>
            </a:pPr>
            <a:r>
              <a:rPr lang="en-US" dirty="0" smtClean="0"/>
              <a:t>Station ID</a:t>
            </a:r>
            <a:br>
              <a:rPr lang="en-US" dirty="0" smtClean="0"/>
            </a:br>
            <a:endParaRPr lang="en-US" dirty="0"/>
          </a:p>
          <a:p>
            <a:pPr marL="914400" lvl="1" indent="-457200">
              <a:buFont typeface="+mj-lt"/>
              <a:buAutoNum type="arabicPeriod"/>
            </a:pPr>
            <a:r>
              <a:rPr lang="en-US" dirty="0" smtClean="0"/>
              <a:t>User ID</a:t>
            </a:r>
            <a:br>
              <a:rPr lang="en-US" dirty="0" smtClean="0"/>
            </a:br>
            <a:endParaRPr lang="en-US" dirty="0"/>
          </a:p>
          <a:p>
            <a:pPr marL="914400" lvl="1" indent="-457200">
              <a:buFont typeface="+mj-lt"/>
              <a:buAutoNum type="arabicPeriod"/>
            </a:pPr>
            <a:r>
              <a:rPr lang="en-US" dirty="0" smtClean="0"/>
              <a:t>WEAMS Password (CSS Login)</a:t>
            </a:r>
            <a:br>
              <a:rPr lang="en-US" dirty="0" smtClean="0"/>
            </a:br>
            <a:endParaRPr lang="en-US" dirty="0"/>
          </a:p>
          <a:p>
            <a:r>
              <a:rPr lang="en-US" dirty="0" smtClean="0"/>
              <a:t>Select “Submit” </a:t>
            </a:r>
            <a:endParaRPr lang="en-US"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9</a:t>
            </a:fld>
            <a:endParaRPr lang="en-US" dirty="0"/>
          </a:p>
        </p:txBody>
      </p:sp>
      <p:sp>
        <p:nvSpPr>
          <p:cNvPr id="5" name="Footer Placeholder 4"/>
          <p:cNvSpPr>
            <a:spLocks noGrp="1"/>
          </p:cNvSpPr>
          <p:nvPr>
            <p:ph type="ftr" sz="quarter" idx="3"/>
          </p:nvPr>
        </p:nvSpPr>
        <p:spPr>
          <a:xfrm>
            <a:off x="27709" y="6553200"/>
            <a:ext cx="4272643" cy="229001"/>
          </a:xfrm>
        </p:spPr>
        <p:txBody>
          <a:bodyPr/>
          <a:lstStyle/>
          <a:p>
            <a:r>
              <a:rPr lang="en-US" sz="1400" dirty="0" smtClean="0">
                <a:solidFill>
                  <a:schemeClr val="bg1"/>
                </a:solidFill>
              </a:rPr>
              <a:t>Web Enabled Approval Management System (WEAMS)</a:t>
            </a:r>
            <a:endParaRPr lang="en-US" sz="1400" dirty="0">
              <a:solidFill>
                <a:schemeClr val="bg1"/>
              </a:solidFill>
            </a:endParaRPr>
          </a:p>
        </p:txBody>
      </p:sp>
      <p:pic>
        <p:nvPicPr>
          <p:cNvPr id="2050" name="Picture 2" descr="Image of the WEAMS login screen with a yellow arrow pointing to the Station ID, User ID, and Password sections. " title="WEAMS - Logi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925" y="1244601"/>
            <a:ext cx="5296450" cy="5029198"/>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91531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WEAMS - Main Page</a:t>
            </a:r>
            <a:br>
              <a:rPr lang="en-US" dirty="0" smtClean="0"/>
            </a:br>
            <a:r>
              <a:rPr lang="en-US" dirty="0" smtClean="0"/>
              <a:t>Search Options</a:t>
            </a:r>
            <a:endParaRPr lang="en-US"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10</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graphicFrame>
        <p:nvGraphicFramePr>
          <p:cNvPr id="6" name="Table 5" descr="Table with images of the Facility Code, Simple Search, Name and State, and Advanced Search options. " title="WEAMS - Main Page Search Options"/>
          <p:cNvGraphicFramePr>
            <a:graphicFrameLocks noGrp="1"/>
          </p:cNvGraphicFramePr>
          <p:nvPr>
            <p:extLst>
              <p:ext uri="{D42A27DB-BD31-4B8C-83A1-F6EECF244321}">
                <p14:modId xmlns:p14="http://schemas.microsoft.com/office/powerpoint/2010/main" val="818172853"/>
              </p:ext>
            </p:extLst>
          </p:nvPr>
        </p:nvGraphicFramePr>
        <p:xfrm>
          <a:off x="304800" y="1295400"/>
          <a:ext cx="7924800" cy="4953000"/>
        </p:xfrm>
        <a:graphic>
          <a:graphicData uri="http://schemas.openxmlformats.org/drawingml/2006/table">
            <a:tbl>
              <a:tblPr firstRow="1" bandRow="1">
                <a:tableStyleId>{5C22544A-7EE6-4342-B048-85BDC9FD1C3A}</a:tableStyleId>
              </a:tblPr>
              <a:tblGrid>
                <a:gridCol w="2896998"/>
                <a:gridCol w="5027802"/>
              </a:tblGrid>
              <a:tr h="1143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solidFill>
                            <a:schemeClr val="tx1"/>
                          </a:solidFill>
                        </a:rPr>
                        <a:t>Facility Code Search</a:t>
                      </a:r>
                    </a:p>
                    <a:p>
                      <a:endParaRPr lang="en-US"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21175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Simple Search Name and State</a:t>
                      </a:r>
                    </a:p>
                    <a:p>
                      <a:endParaRPr lang="en-US"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5982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Advanced Search</a:t>
                      </a:r>
                    </a:p>
                    <a:p>
                      <a:endParaRPr lang="en-US" b="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pic>
        <p:nvPicPr>
          <p:cNvPr id="3074" name="Picture 2" descr="WEAMS Faclity Code search option" title="WEAMS Faclity Code search op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1504949"/>
            <a:ext cx="4919875" cy="85725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WEAMS simple search option" title="WEAMS simple search op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5707" y="2565400"/>
            <a:ext cx="4581447" cy="9525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descr="WEAMS advanced search option" title="WEAMS advanced search op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29038" y="3733800"/>
            <a:ext cx="4119562" cy="233646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755437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WEAMS - Main Page</a:t>
            </a:r>
            <a:br>
              <a:rPr lang="en-US" dirty="0" smtClean="0"/>
            </a:br>
            <a:r>
              <a:rPr lang="en-US" dirty="0" smtClean="0"/>
              <a:t>Search Options (Continued)</a:t>
            </a:r>
            <a:endParaRPr lang="en-US"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11</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graphicFrame>
        <p:nvGraphicFramePr>
          <p:cNvPr id="6" name="Table 5" descr="Table with images of the VA Form 22-1998 and Housing Allowance Search options. " title="WEAMS - Main Page Search Options Continued"/>
          <p:cNvGraphicFramePr>
            <a:graphicFrameLocks noGrp="1"/>
          </p:cNvGraphicFramePr>
          <p:nvPr>
            <p:extLst>
              <p:ext uri="{D42A27DB-BD31-4B8C-83A1-F6EECF244321}">
                <p14:modId xmlns:p14="http://schemas.microsoft.com/office/powerpoint/2010/main" val="2028978988"/>
              </p:ext>
            </p:extLst>
          </p:nvPr>
        </p:nvGraphicFramePr>
        <p:xfrm>
          <a:off x="304800" y="1295400"/>
          <a:ext cx="7924800" cy="4800600"/>
        </p:xfrm>
        <a:graphic>
          <a:graphicData uri="http://schemas.openxmlformats.org/drawingml/2006/table">
            <a:tbl>
              <a:tblPr firstRow="1" bandRow="1">
                <a:tableStyleId>{5C22544A-7EE6-4342-B048-85BDC9FD1C3A}</a:tableStyleId>
              </a:tblPr>
              <a:tblGrid>
                <a:gridCol w="2896998"/>
                <a:gridCol w="5027802"/>
              </a:tblGrid>
              <a:tr h="22098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solidFill>
                            <a:schemeClr val="tx1"/>
                          </a:solidFill>
                        </a:rPr>
                        <a:t>VA Form 22-1998 Search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5908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t>Housing Allowance Search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pic>
        <p:nvPicPr>
          <p:cNvPr id="11" name="Picture 4" descr="WEAMS Housing Allowance Search" title="WEAMS Housing Allowance Sear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3372" y="3733800"/>
            <a:ext cx="4900028" cy="190500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bg1"/>
                </a:solidFill>
              </a14:hiddenFill>
            </a:ext>
          </a:extLst>
        </p:spPr>
      </p:pic>
      <p:pic>
        <p:nvPicPr>
          <p:cNvPr id="12" name="Picture 5" descr="WEAMS 1998 Report search" title="WEAMS 1998 Report searc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0703" y="1447800"/>
            <a:ext cx="4776497" cy="1752600"/>
          </a:xfrm>
          <a:prstGeom prst="rect">
            <a:avLst/>
          </a:prstGeom>
          <a:noFill/>
          <a:ln w="9525" algn="ctr">
            <a:solidFill>
              <a:schemeClr val="tx1"/>
            </a:solidFill>
            <a:miter lim="800000"/>
            <a:headEnd/>
            <a:tailEnd/>
          </a:ln>
          <a:extLst>
            <a:ext uri="{909E8E84-426E-40DD-AFC4-6F175D3DCCD1}">
              <a14:hiddenFill xmlns:a14="http://schemas.microsoft.com/office/drawing/2010/main">
                <a:solidFill>
                  <a:schemeClr val="bg1"/>
                </a:solidFill>
              </a14:hiddenFill>
            </a:ext>
          </a:extLst>
        </p:spPr>
      </p:pic>
    </p:spTree>
    <p:extLst>
      <p:ext uri="{BB962C8B-B14F-4D97-AF65-F5344CB8AC3E}">
        <p14:creationId xmlns:p14="http://schemas.microsoft.com/office/powerpoint/2010/main" val="4628147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Exercise</a:t>
            </a:r>
            <a:br>
              <a:rPr lang="en-US" dirty="0" smtClean="0"/>
            </a:br>
            <a:r>
              <a:rPr lang="en-US" dirty="0" smtClean="0"/>
              <a:t>WEAMS Login/Search</a:t>
            </a:r>
            <a:endParaRPr lang="en-US" dirty="0"/>
          </a:p>
        </p:txBody>
      </p:sp>
      <p:sp>
        <p:nvSpPr>
          <p:cNvPr id="3" name="Content Placeholder 2"/>
          <p:cNvSpPr>
            <a:spLocks noGrp="1"/>
          </p:cNvSpPr>
          <p:nvPr>
            <p:ph idx="1"/>
          </p:nvPr>
        </p:nvSpPr>
        <p:spPr>
          <a:xfrm>
            <a:off x="533400" y="1447800"/>
            <a:ext cx="8229600" cy="4267199"/>
          </a:xfrm>
        </p:spPr>
        <p:txBody>
          <a:bodyPr>
            <a:normAutofit fontScale="55000" lnSpcReduction="20000"/>
          </a:bodyPr>
          <a:lstStyle/>
          <a:p>
            <a:pPr marL="0" indent="0">
              <a:buNone/>
            </a:pPr>
            <a:r>
              <a:rPr lang="en-US" sz="3800" dirty="0" smtClean="0"/>
              <a:t>Practice accessing WEAMS by doing the following:</a:t>
            </a:r>
            <a:br>
              <a:rPr lang="en-US" sz="3800" dirty="0" smtClean="0"/>
            </a:br>
            <a:endParaRPr lang="en-US" sz="3800" dirty="0" smtClean="0"/>
          </a:p>
          <a:p>
            <a:pPr marL="457200" indent="-457200">
              <a:buFont typeface="+mj-lt"/>
              <a:buAutoNum type="arabicPeriod"/>
            </a:pPr>
            <a:r>
              <a:rPr lang="en-US" sz="3500" dirty="0" smtClean="0"/>
              <a:t>Log into the program</a:t>
            </a:r>
            <a:br>
              <a:rPr lang="en-US" sz="3500" dirty="0" smtClean="0"/>
            </a:br>
            <a:endParaRPr lang="en-US" sz="3500" dirty="0" smtClean="0"/>
          </a:p>
          <a:p>
            <a:pPr marL="457200" indent="-457200">
              <a:buFont typeface="+mj-lt"/>
              <a:buAutoNum type="arabicPeriod"/>
            </a:pPr>
            <a:r>
              <a:rPr lang="en-US" sz="3500" dirty="0" smtClean="0"/>
              <a:t>Perform the following searches:</a:t>
            </a:r>
            <a:r>
              <a:rPr lang="en-US" dirty="0" smtClean="0">
                <a:latin typeface="Arial" panose="020B0604020202020204" pitchFamily="34" charset="0"/>
              </a:rPr>
              <a:t/>
            </a:r>
            <a:br>
              <a:rPr lang="en-US" dirty="0" smtClean="0">
                <a:latin typeface="Arial" panose="020B0604020202020204" pitchFamily="34" charset="0"/>
              </a:rPr>
            </a:br>
            <a:endParaRPr lang="en-US" sz="2900" dirty="0" smtClean="0"/>
          </a:p>
          <a:p>
            <a:pPr lvl="1">
              <a:buFont typeface="Arial" pitchFamily="34" charset="0"/>
              <a:buChar char="•"/>
            </a:pPr>
            <a:r>
              <a:rPr lang="en-US" sz="3600" dirty="0" smtClean="0"/>
              <a:t>Facility </a:t>
            </a:r>
            <a:r>
              <a:rPr lang="en-US" sz="3600" dirty="0"/>
              <a:t>Code </a:t>
            </a:r>
            <a:r>
              <a:rPr lang="en-US" sz="3600" dirty="0" smtClean="0"/>
              <a:t>Search</a:t>
            </a:r>
            <a:br>
              <a:rPr lang="en-US" sz="3600" dirty="0" smtClean="0"/>
            </a:br>
            <a:endParaRPr lang="en-US" sz="3600" dirty="0"/>
          </a:p>
          <a:p>
            <a:pPr lvl="1">
              <a:buFont typeface="Arial" pitchFamily="34" charset="0"/>
              <a:buChar char="•"/>
            </a:pPr>
            <a:r>
              <a:rPr lang="en-US" sz="3600" dirty="0"/>
              <a:t>Simple Search Name and </a:t>
            </a:r>
            <a:r>
              <a:rPr lang="en-US" sz="3600" dirty="0" smtClean="0"/>
              <a:t>State</a:t>
            </a:r>
            <a:br>
              <a:rPr lang="en-US" sz="3600" dirty="0" smtClean="0"/>
            </a:br>
            <a:endParaRPr lang="en-US" sz="3600" dirty="0"/>
          </a:p>
          <a:p>
            <a:pPr lvl="1">
              <a:buFont typeface="Arial" pitchFamily="34" charset="0"/>
              <a:buChar char="•"/>
            </a:pPr>
            <a:r>
              <a:rPr lang="en-US" sz="3600" dirty="0"/>
              <a:t>Advanced </a:t>
            </a:r>
            <a:r>
              <a:rPr lang="en-US" sz="3600" dirty="0" smtClean="0"/>
              <a:t>Search</a:t>
            </a:r>
            <a:br>
              <a:rPr lang="en-US" sz="3600" dirty="0" smtClean="0"/>
            </a:br>
            <a:endParaRPr lang="en-US" sz="3600" dirty="0"/>
          </a:p>
          <a:p>
            <a:pPr lvl="1">
              <a:buFont typeface="Arial" pitchFamily="34" charset="0"/>
              <a:buChar char="•"/>
            </a:pPr>
            <a:r>
              <a:rPr lang="en-US" sz="3600" dirty="0"/>
              <a:t>VA Form 22-1998 </a:t>
            </a:r>
            <a:r>
              <a:rPr lang="en-US" sz="3600" dirty="0" smtClean="0"/>
              <a:t>Search</a:t>
            </a:r>
            <a:br>
              <a:rPr lang="en-US" sz="3600" dirty="0" smtClean="0"/>
            </a:br>
            <a:endParaRPr lang="en-US" sz="3600" dirty="0"/>
          </a:p>
          <a:p>
            <a:pPr lvl="1">
              <a:buFont typeface="Arial" pitchFamily="34" charset="0"/>
              <a:buChar char="•"/>
            </a:pPr>
            <a:r>
              <a:rPr lang="en-US" sz="3600" dirty="0" smtClean="0"/>
              <a:t>Housing </a:t>
            </a:r>
            <a:r>
              <a:rPr lang="en-US" sz="3600" dirty="0"/>
              <a:t>Allowance </a:t>
            </a:r>
            <a:r>
              <a:rPr lang="en-US" sz="3600" dirty="0" smtClean="0"/>
              <a:t>Search</a:t>
            </a:r>
          </a:p>
        </p:txBody>
      </p:sp>
      <p:sp>
        <p:nvSpPr>
          <p:cNvPr id="4" name="Slide Number Placeholder 3"/>
          <p:cNvSpPr>
            <a:spLocks noGrp="1"/>
          </p:cNvSpPr>
          <p:nvPr>
            <p:ph type="sldNum" sz="quarter" idx="12"/>
          </p:nvPr>
        </p:nvSpPr>
        <p:spPr/>
        <p:txBody>
          <a:bodyPr/>
          <a:lstStyle/>
          <a:p>
            <a:fld id="{3FE40F6C-36E6-4965-9D21-698197C3108F}" type="slidenum">
              <a:rPr lang="en-US" smtClean="0"/>
              <a:pPr/>
              <a:t>12</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spTree>
    <p:extLst>
      <p:ext uri="{BB962C8B-B14F-4D97-AF65-F5344CB8AC3E}">
        <p14:creationId xmlns:p14="http://schemas.microsoft.com/office/powerpoint/2010/main" val="8626665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Facility Code</a:t>
            </a:r>
            <a:endParaRPr lang="en-US" dirty="0"/>
          </a:p>
        </p:txBody>
      </p:sp>
      <p:sp>
        <p:nvSpPr>
          <p:cNvPr id="3" name="Content Placeholder 2"/>
          <p:cNvSpPr>
            <a:spLocks noGrp="1"/>
          </p:cNvSpPr>
          <p:nvPr>
            <p:ph idx="1"/>
          </p:nvPr>
        </p:nvSpPr>
        <p:spPr>
          <a:xfrm>
            <a:off x="38100" y="1143000"/>
            <a:ext cx="3771900" cy="4953000"/>
          </a:xfrm>
        </p:spPr>
        <p:txBody>
          <a:bodyPr>
            <a:noAutofit/>
          </a:bodyPr>
          <a:lstStyle/>
          <a:p>
            <a:pPr marL="0" indent="0">
              <a:buNone/>
            </a:pPr>
            <a:r>
              <a:rPr lang="en-US" sz="2000" dirty="0" smtClean="0"/>
              <a:t>Education </a:t>
            </a:r>
            <a:r>
              <a:rPr lang="en-US" sz="2000" dirty="0"/>
              <a:t>Liaison Representative </a:t>
            </a:r>
            <a:r>
              <a:rPr lang="en-US" sz="2000" dirty="0" smtClean="0"/>
              <a:t>(</a:t>
            </a:r>
            <a:r>
              <a:rPr lang="en-US" sz="2200" dirty="0" smtClean="0"/>
              <a:t>ELR) assigns the institution’s </a:t>
            </a:r>
            <a:r>
              <a:rPr lang="en-US" sz="2200" smtClean="0"/>
              <a:t>8-character alphanumeric facility </a:t>
            </a:r>
            <a:r>
              <a:rPr lang="en-US" sz="2200" dirty="0" smtClean="0"/>
              <a:t>code.</a:t>
            </a:r>
            <a:br>
              <a:rPr lang="en-US" sz="2200" dirty="0" smtClean="0"/>
            </a:br>
            <a:endParaRPr lang="en-US" sz="2200" dirty="0" smtClean="0"/>
          </a:p>
          <a:p>
            <a:pPr marL="0" indent="0">
              <a:buNone/>
            </a:pPr>
            <a:r>
              <a:rPr lang="en-US" sz="2200" dirty="0" smtClean="0"/>
              <a:t>This code </a:t>
            </a:r>
            <a:r>
              <a:rPr lang="en-US" sz="2200" dirty="0"/>
              <a:t>has </a:t>
            </a:r>
            <a:r>
              <a:rPr lang="en-US" sz="2200" dirty="0" smtClean="0"/>
              <a:t>8 digits in 4 parts: </a:t>
            </a:r>
            <a:endParaRPr lang="en-US" sz="2200" dirty="0"/>
          </a:p>
          <a:p>
            <a:pPr marL="914400" lvl="1" indent="-457200">
              <a:buFont typeface="+mj-lt"/>
              <a:buAutoNum type="arabicPeriod"/>
            </a:pPr>
            <a:r>
              <a:rPr lang="en-US" sz="2200" dirty="0" smtClean="0"/>
              <a:t>Profit status</a:t>
            </a:r>
          </a:p>
          <a:p>
            <a:pPr marL="914400" lvl="1" indent="-457200">
              <a:buFont typeface="+mj-lt"/>
              <a:buAutoNum type="arabicPeriod"/>
            </a:pPr>
            <a:r>
              <a:rPr lang="en-US" sz="2200" dirty="0" smtClean="0"/>
              <a:t>Type </a:t>
            </a:r>
            <a:r>
              <a:rPr lang="en-US" sz="2200" dirty="0"/>
              <a:t>of training facility</a:t>
            </a:r>
          </a:p>
          <a:p>
            <a:pPr marL="914400" lvl="1" indent="-457200">
              <a:buFont typeface="+mj-lt"/>
              <a:buAutoNum type="arabicPeriod"/>
            </a:pPr>
            <a:r>
              <a:rPr lang="en-US" sz="2200" dirty="0" smtClean="0"/>
              <a:t>Name</a:t>
            </a:r>
            <a:endParaRPr lang="en-US" sz="2200" dirty="0"/>
          </a:p>
          <a:p>
            <a:pPr marL="914400" lvl="1" indent="-457200">
              <a:buFont typeface="+mj-lt"/>
              <a:buAutoNum type="arabicPeriod"/>
            </a:pPr>
            <a:r>
              <a:rPr lang="en-US" sz="2200" dirty="0" smtClean="0"/>
              <a:t>Location</a:t>
            </a:r>
            <a:endParaRPr lang="en-US" sz="2200"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13</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pic>
        <p:nvPicPr>
          <p:cNvPr id="3074" name="Picture 2" descr="Image of the digits contained in a facility code. " title="Facility Co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1440507"/>
            <a:ext cx="4953000" cy="4807893"/>
          </a:xfrm>
          <a:prstGeom prst="rect">
            <a:avLst/>
          </a:prstGeom>
          <a:noFill/>
          <a:ln w="254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6354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Facility Code </a:t>
            </a:r>
            <a:r>
              <a:rPr lang="en-US" dirty="0" smtClean="0"/>
              <a:t>- </a:t>
            </a:r>
            <a:r>
              <a:rPr lang="en-US" dirty="0"/>
              <a:t>First Digit</a:t>
            </a:r>
          </a:p>
        </p:txBody>
      </p:sp>
      <p:sp>
        <p:nvSpPr>
          <p:cNvPr id="3" name="Content Placeholder 2"/>
          <p:cNvSpPr>
            <a:spLocks noGrp="1"/>
          </p:cNvSpPr>
          <p:nvPr>
            <p:ph idx="1"/>
          </p:nvPr>
        </p:nvSpPr>
        <p:spPr>
          <a:xfrm>
            <a:off x="457200" y="1225296"/>
            <a:ext cx="8229600" cy="1213104"/>
          </a:xfrm>
        </p:spPr>
        <p:txBody>
          <a:bodyPr>
            <a:normAutofit/>
          </a:bodyPr>
          <a:lstStyle/>
          <a:p>
            <a:pPr marL="0" indent="0">
              <a:buNone/>
            </a:pPr>
            <a:r>
              <a:rPr lang="en-US" dirty="0" smtClean="0"/>
              <a:t>The first </a:t>
            </a:r>
            <a:r>
              <a:rPr lang="en-US" dirty="0"/>
              <a:t>digit </a:t>
            </a:r>
            <a:r>
              <a:rPr lang="en-US" dirty="0" smtClean="0"/>
              <a:t>of the </a:t>
            </a:r>
            <a:r>
              <a:rPr lang="en-US" dirty="0"/>
              <a:t>facility </a:t>
            </a:r>
            <a:r>
              <a:rPr lang="en-US" dirty="0" smtClean="0"/>
              <a:t>code determines if the facility is public, private for-profit, or private not-for-profit:</a:t>
            </a:r>
            <a:endParaRPr lang="en-US"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14</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sp>
        <p:nvSpPr>
          <p:cNvPr id="7" name="TextBox 6"/>
          <p:cNvSpPr txBox="1"/>
          <p:nvPr/>
        </p:nvSpPr>
        <p:spPr>
          <a:xfrm rot="16200000">
            <a:off x="951774" y="2521150"/>
            <a:ext cx="1632414" cy="400110"/>
          </a:xfrm>
          <a:prstGeom prst="rect">
            <a:avLst/>
          </a:prstGeom>
          <a:noFill/>
        </p:spPr>
        <p:txBody>
          <a:bodyPr wrap="square" rtlCol="0">
            <a:spAutoFit/>
          </a:bodyPr>
          <a:lstStyle/>
          <a:p>
            <a:r>
              <a:rPr lang="en-US" sz="2000" b="1" dirty="0" smtClean="0">
                <a:solidFill>
                  <a:schemeClr val="bg1"/>
                </a:solidFill>
                <a:latin typeface="Arial Black" panose="020B0A04020102020204" pitchFamily="34" charset="0"/>
              </a:rPr>
              <a:t>Important</a:t>
            </a:r>
            <a:endParaRPr lang="en-US" sz="2000" b="1" dirty="0">
              <a:solidFill>
                <a:schemeClr val="bg1"/>
              </a:solidFill>
              <a:latin typeface="Arial Black" panose="020B0A04020102020204" pitchFamily="34" charset="0"/>
            </a:endParaRPr>
          </a:p>
        </p:txBody>
      </p:sp>
      <p:sp>
        <p:nvSpPr>
          <p:cNvPr id="8" name="TextBox 7"/>
          <p:cNvSpPr txBox="1"/>
          <p:nvPr/>
        </p:nvSpPr>
        <p:spPr>
          <a:xfrm rot="16200000">
            <a:off x="657120" y="4852645"/>
            <a:ext cx="2238999" cy="400110"/>
          </a:xfrm>
          <a:prstGeom prst="rect">
            <a:avLst/>
          </a:prstGeom>
          <a:noFill/>
        </p:spPr>
        <p:txBody>
          <a:bodyPr wrap="square" rtlCol="0">
            <a:spAutoFit/>
          </a:bodyPr>
          <a:lstStyle/>
          <a:p>
            <a:r>
              <a:rPr lang="en-US" sz="2000" b="1" dirty="0" smtClean="0">
                <a:solidFill>
                  <a:schemeClr val="bg1"/>
                </a:solidFill>
                <a:latin typeface="Arial Black" panose="020B0A04020102020204" pitchFamily="34" charset="0"/>
              </a:rPr>
              <a:t>Not Important</a:t>
            </a:r>
            <a:endParaRPr lang="en-US" sz="2000" b="1" dirty="0">
              <a:solidFill>
                <a:schemeClr val="bg1"/>
              </a:solidFill>
              <a:latin typeface="Arial Black" panose="020B0A04020102020204" pitchFamily="34" charset="0"/>
            </a:endParaRPr>
          </a:p>
        </p:txBody>
      </p:sp>
      <p:graphicFrame>
        <p:nvGraphicFramePr>
          <p:cNvPr id="6" name="Table 5" descr="Table describing the first digit of the facility code. " title="Facility Code - First Digit"/>
          <p:cNvGraphicFramePr>
            <a:graphicFrameLocks noGrp="1"/>
          </p:cNvGraphicFramePr>
          <p:nvPr>
            <p:extLst>
              <p:ext uri="{D42A27DB-BD31-4B8C-83A1-F6EECF244321}">
                <p14:modId xmlns:p14="http://schemas.microsoft.com/office/powerpoint/2010/main" val="1147640098"/>
              </p:ext>
            </p:extLst>
          </p:nvPr>
        </p:nvGraphicFramePr>
        <p:xfrm>
          <a:off x="2362200" y="2438400"/>
          <a:ext cx="4481576" cy="1808480"/>
        </p:xfrm>
        <a:graphic>
          <a:graphicData uri="http://schemas.openxmlformats.org/drawingml/2006/table">
            <a:tbl>
              <a:tblPr firstRow="1" bandRow="1">
                <a:tableStyleId>{073A0DAA-6AF3-43AB-8588-CEC1D06C72B9}</a:tableStyleId>
              </a:tblPr>
              <a:tblGrid>
                <a:gridCol w="1651000"/>
                <a:gridCol w="2830576"/>
              </a:tblGrid>
              <a:tr h="370840">
                <a:tc>
                  <a:txBody>
                    <a:bodyPr/>
                    <a:lstStyle/>
                    <a:p>
                      <a:r>
                        <a:rPr lang="en-US" dirty="0" smtClean="0">
                          <a:solidFill>
                            <a:schemeClr val="tx1"/>
                          </a:solidFill>
                        </a:rPr>
                        <a:t>First Digit Code (Profit Status)</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smtClean="0">
                          <a:solidFill>
                            <a:schemeClr val="tx1"/>
                          </a:solidFill>
                        </a:rPr>
                        <a:t>Description</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26720">
                <a:tc>
                  <a:txBody>
                    <a:bodyPr/>
                    <a:lstStyle/>
                    <a:p>
                      <a:r>
                        <a:rPr lang="en-US" dirty="0" smtClean="0">
                          <a:solidFill>
                            <a:schemeClr val="tx1"/>
                          </a:solidFill>
                        </a:rPr>
                        <a:t>1</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Public tax supported facility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dirty="0" smtClean="0">
                          <a:solidFill>
                            <a:schemeClr val="tx1"/>
                          </a:solidFill>
                        </a:rPr>
                        <a:t>2</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Private for-profit facility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r>
                        <a:rPr lang="en-US" dirty="0" smtClean="0">
                          <a:solidFill>
                            <a:schemeClr val="tx1"/>
                          </a:solidFill>
                        </a:rPr>
                        <a:t>3</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smtClean="0"/>
                        <a:t>Private not-for-profit facility</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2014141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Facility Code </a:t>
            </a:r>
            <a:r>
              <a:rPr lang="en-US" dirty="0" smtClean="0"/>
              <a:t>- Second </a:t>
            </a:r>
            <a:r>
              <a:rPr lang="en-US" dirty="0"/>
              <a:t>Digit</a:t>
            </a:r>
          </a:p>
        </p:txBody>
      </p:sp>
      <p:sp>
        <p:nvSpPr>
          <p:cNvPr id="4" name="Slide Number Placeholder 3"/>
          <p:cNvSpPr>
            <a:spLocks noGrp="1"/>
          </p:cNvSpPr>
          <p:nvPr>
            <p:ph type="sldNum" sz="quarter" idx="12"/>
          </p:nvPr>
        </p:nvSpPr>
        <p:spPr/>
        <p:txBody>
          <a:bodyPr/>
          <a:lstStyle/>
          <a:p>
            <a:fld id="{3FE40F6C-36E6-4965-9D21-698197C3108F}" type="slidenum">
              <a:rPr lang="en-US" smtClean="0"/>
              <a:pPr/>
              <a:t>15</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sp>
        <p:nvSpPr>
          <p:cNvPr id="7" name="TextBox 6"/>
          <p:cNvSpPr txBox="1"/>
          <p:nvPr/>
        </p:nvSpPr>
        <p:spPr>
          <a:xfrm rot="16200000">
            <a:off x="951774" y="2521150"/>
            <a:ext cx="1632414" cy="400110"/>
          </a:xfrm>
          <a:prstGeom prst="rect">
            <a:avLst/>
          </a:prstGeom>
          <a:noFill/>
        </p:spPr>
        <p:txBody>
          <a:bodyPr wrap="square" rtlCol="0">
            <a:spAutoFit/>
          </a:bodyPr>
          <a:lstStyle/>
          <a:p>
            <a:r>
              <a:rPr lang="en-US" sz="2000" b="1" dirty="0" smtClean="0">
                <a:solidFill>
                  <a:schemeClr val="bg1"/>
                </a:solidFill>
                <a:latin typeface="Arial Black" panose="020B0A04020102020204" pitchFamily="34" charset="0"/>
              </a:rPr>
              <a:t>Important</a:t>
            </a:r>
            <a:endParaRPr lang="en-US" sz="2000" b="1" dirty="0">
              <a:solidFill>
                <a:schemeClr val="bg1"/>
              </a:solidFill>
              <a:latin typeface="Arial Black" panose="020B0A04020102020204" pitchFamily="34" charset="0"/>
            </a:endParaRPr>
          </a:p>
        </p:txBody>
      </p:sp>
      <p:sp>
        <p:nvSpPr>
          <p:cNvPr id="8" name="TextBox 7"/>
          <p:cNvSpPr txBox="1"/>
          <p:nvPr/>
        </p:nvSpPr>
        <p:spPr>
          <a:xfrm rot="16200000">
            <a:off x="657120" y="4852645"/>
            <a:ext cx="2238999" cy="400110"/>
          </a:xfrm>
          <a:prstGeom prst="rect">
            <a:avLst/>
          </a:prstGeom>
          <a:noFill/>
        </p:spPr>
        <p:txBody>
          <a:bodyPr wrap="square" rtlCol="0">
            <a:spAutoFit/>
          </a:bodyPr>
          <a:lstStyle/>
          <a:p>
            <a:r>
              <a:rPr lang="en-US" sz="2000" b="1" dirty="0" smtClean="0">
                <a:solidFill>
                  <a:schemeClr val="bg1"/>
                </a:solidFill>
                <a:latin typeface="Arial Black" panose="020B0A04020102020204" pitchFamily="34" charset="0"/>
              </a:rPr>
              <a:t>Not Important</a:t>
            </a:r>
            <a:endParaRPr lang="en-US" sz="2000" b="1" dirty="0">
              <a:solidFill>
                <a:schemeClr val="bg1"/>
              </a:solidFill>
              <a:latin typeface="Arial Black" panose="020B0A04020102020204" pitchFamily="34" charset="0"/>
            </a:endParaRPr>
          </a:p>
        </p:txBody>
      </p:sp>
      <p:graphicFrame>
        <p:nvGraphicFramePr>
          <p:cNvPr id="6" name="Table 5" descr="Table that shows the description for IHL and Non-IHL codes. " title="Facility Code - Second Digit"/>
          <p:cNvGraphicFramePr>
            <a:graphicFrameLocks noGrp="1"/>
          </p:cNvGraphicFramePr>
          <p:nvPr>
            <p:extLst>
              <p:ext uri="{D42A27DB-BD31-4B8C-83A1-F6EECF244321}">
                <p14:modId xmlns:p14="http://schemas.microsoft.com/office/powerpoint/2010/main" val="1133192463"/>
              </p:ext>
            </p:extLst>
          </p:nvPr>
        </p:nvGraphicFramePr>
        <p:xfrm>
          <a:off x="304800" y="2194560"/>
          <a:ext cx="8610600" cy="3977640"/>
        </p:xfrm>
        <a:graphic>
          <a:graphicData uri="http://schemas.openxmlformats.org/drawingml/2006/table">
            <a:tbl>
              <a:tblPr firstRow="1" bandRow="1">
                <a:tableStyleId>{5C22544A-7EE6-4342-B048-85BDC9FD1C3A}</a:tableStyleId>
              </a:tblPr>
              <a:tblGrid>
                <a:gridCol w="1524000"/>
                <a:gridCol w="7086600"/>
              </a:tblGrid>
              <a:tr h="370840">
                <a:tc>
                  <a:txBody>
                    <a:bodyPr/>
                    <a:lstStyle/>
                    <a:p>
                      <a:pPr marL="0" lvl="0" indent="0" algn="ctr">
                        <a:buFont typeface="+mj-lt"/>
                        <a:buNone/>
                      </a:pPr>
                      <a:r>
                        <a:rPr lang="en-US" b="1" dirty="0" smtClean="0">
                          <a:solidFill>
                            <a:schemeClr val="tx1"/>
                          </a:solidFill>
                        </a:rPr>
                        <a:t>IHL Code</a:t>
                      </a:r>
                      <a:endParaRPr 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b="1" dirty="0" smtClean="0">
                          <a:solidFill>
                            <a:schemeClr val="tx1"/>
                          </a:solidFill>
                        </a:rPr>
                        <a:t>Description</a:t>
                      </a:r>
                      <a:endParaRPr lang="en-US"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370840">
                <a:tc>
                  <a:txBody>
                    <a:bodyPr/>
                    <a:lstStyle/>
                    <a:p>
                      <a:pPr marL="457200" lvl="1" indent="0">
                        <a:buFont typeface="+mj-lt"/>
                        <a:buNone/>
                      </a:pPr>
                      <a:r>
                        <a:rPr lang="en-US" b="0" dirty="0" smtClean="0">
                          <a:solidFill>
                            <a:schemeClr val="tx1"/>
                          </a:solidFill>
                        </a:rPr>
                        <a:t>1</a:t>
                      </a:r>
                      <a:endParaRPr 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smtClean="0">
                          <a:solidFill>
                            <a:schemeClr val="tx1"/>
                          </a:solidFill>
                        </a:rPr>
                        <a:t>Highest level programs baccalaureate or graduate degrees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marL="457200" lvl="1" indent="0">
                        <a:buFont typeface="+mj-lt"/>
                        <a:buNone/>
                      </a:pPr>
                      <a:r>
                        <a:rPr lang="en-US" dirty="0" smtClean="0">
                          <a:solidFill>
                            <a:schemeClr val="tx1"/>
                          </a:solidFill>
                        </a:rPr>
                        <a:t>2</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r>
                        <a:rPr lang="en-US" dirty="0" smtClean="0">
                          <a:solidFill>
                            <a:schemeClr val="tx1"/>
                          </a:solidFill>
                        </a:rPr>
                        <a:t>Accredited hospital (medical residency or clinical programs)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marL="457200" lvl="1" indent="0">
                        <a:buFont typeface="+mj-lt"/>
                        <a:buNone/>
                      </a:pPr>
                      <a:r>
                        <a:rPr lang="en-US" dirty="0" smtClean="0">
                          <a:solidFill>
                            <a:schemeClr val="tx1"/>
                          </a:solidFill>
                        </a:rPr>
                        <a:t>3</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r>
                        <a:rPr lang="en-US" dirty="0" smtClean="0">
                          <a:solidFill>
                            <a:schemeClr val="tx1"/>
                          </a:solidFill>
                        </a:rPr>
                        <a:t>Teachers college (rarely used)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72440">
                <a:tc>
                  <a:txBody>
                    <a:bodyPr/>
                    <a:lstStyle/>
                    <a:p>
                      <a:pPr marL="457200" lvl="1" indent="0">
                        <a:buFont typeface="+mj-lt"/>
                        <a:buNone/>
                      </a:pPr>
                      <a:r>
                        <a:rPr lang="en-US" dirty="0" smtClean="0">
                          <a:solidFill>
                            <a:schemeClr val="tx1"/>
                          </a:solidFill>
                        </a:rPr>
                        <a:t>4</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r>
                        <a:rPr lang="en-US" dirty="0" smtClean="0">
                          <a:solidFill>
                            <a:schemeClr val="tx1"/>
                          </a:solidFill>
                        </a:rPr>
                        <a:t>Highest level programs are associate’s degrees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pPr marL="0" lvl="0" indent="0">
                        <a:buFont typeface="+mj-lt"/>
                        <a:buNone/>
                      </a:pPr>
                      <a:r>
                        <a:rPr lang="en-US" sz="1800" b="1" kern="1200" dirty="0" smtClean="0">
                          <a:solidFill>
                            <a:schemeClr val="tx1"/>
                          </a:solidFill>
                          <a:latin typeface="+mn-lt"/>
                          <a:ea typeface="+mn-ea"/>
                          <a:cs typeface="+mn-cs"/>
                        </a:rPr>
                        <a:t>Non-IHL Code</a:t>
                      </a:r>
                      <a:endParaRPr lang="en-US" sz="1800" b="1"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lvl="0"/>
                      <a:r>
                        <a:rPr lang="en-US" b="1" dirty="0" smtClean="0">
                          <a:solidFill>
                            <a:schemeClr val="tx1"/>
                          </a:solidFill>
                        </a:rPr>
                        <a:t>Description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r>
              <a:tr h="370840">
                <a:tc>
                  <a:txBody>
                    <a:bodyPr/>
                    <a:lstStyle/>
                    <a:p>
                      <a:pPr marL="457200" lvl="1" indent="0">
                        <a:buFont typeface="+mj-lt"/>
                        <a:buNone/>
                      </a:pPr>
                      <a:r>
                        <a:rPr lang="en-US" dirty="0" smtClean="0">
                          <a:solidFill>
                            <a:schemeClr val="tx1"/>
                          </a:solidFill>
                        </a:rPr>
                        <a:t>5 - 8</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r>
                        <a:rPr lang="en-US" dirty="0" smtClean="0">
                          <a:solidFill>
                            <a:schemeClr val="tx1"/>
                          </a:solidFill>
                        </a:rPr>
                        <a:t>Non-degree certificate</a:t>
                      </a:r>
                      <a:r>
                        <a:rPr lang="en-US" baseline="0" dirty="0" smtClean="0">
                          <a:solidFill>
                            <a:schemeClr val="tx1"/>
                          </a:solidFill>
                        </a:rPr>
                        <a:t> (</a:t>
                      </a:r>
                      <a:r>
                        <a:rPr lang="en-US" dirty="0" smtClean="0">
                          <a:solidFill>
                            <a:schemeClr val="tx1"/>
                          </a:solidFill>
                        </a:rPr>
                        <a:t>NCD) and all other schools including high schools,  technical non-degree schools, etc.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457200" lvl="1" indent="0">
                        <a:buFont typeface="+mj-lt"/>
                        <a:buNone/>
                      </a:pPr>
                      <a:r>
                        <a:rPr lang="en-US" dirty="0" smtClean="0">
                          <a:solidFill>
                            <a:schemeClr val="tx1"/>
                          </a:solidFill>
                        </a:rPr>
                        <a:t>9</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lvl="0"/>
                      <a:r>
                        <a:rPr lang="en-US" dirty="0" smtClean="0">
                          <a:solidFill>
                            <a:schemeClr val="tx1"/>
                          </a:solidFill>
                        </a:rPr>
                        <a:t>Assigned for VR&amp;E only for evaluation services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marL="457200" lvl="1" indent="0">
                        <a:buFont typeface="+mj-lt"/>
                        <a:buNone/>
                      </a:pPr>
                      <a:r>
                        <a:rPr lang="en-US" dirty="0" smtClean="0">
                          <a:solidFill>
                            <a:schemeClr val="tx1"/>
                          </a:solidFill>
                        </a:rPr>
                        <a:t>0</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Job training establishments (JTE), i.e., apprenticeship or other on-the-job training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3" name="TextBox 2"/>
          <p:cNvSpPr txBox="1"/>
          <p:nvPr/>
        </p:nvSpPr>
        <p:spPr>
          <a:xfrm>
            <a:off x="304800" y="1720331"/>
            <a:ext cx="8077200" cy="369332"/>
          </a:xfrm>
          <a:prstGeom prst="rect">
            <a:avLst/>
          </a:prstGeom>
          <a:noFill/>
        </p:spPr>
        <p:txBody>
          <a:bodyPr wrap="square" rtlCol="0">
            <a:spAutoFit/>
          </a:bodyPr>
          <a:lstStyle/>
          <a:p>
            <a:r>
              <a:rPr lang="en-US" dirty="0"/>
              <a:t>The second digit of the facility </a:t>
            </a:r>
            <a:r>
              <a:rPr lang="en-US" dirty="0" smtClean="0"/>
              <a:t>codes </a:t>
            </a:r>
            <a:r>
              <a:rPr lang="en-US" dirty="0"/>
              <a:t>are as follows:</a:t>
            </a:r>
          </a:p>
        </p:txBody>
      </p:sp>
    </p:spTree>
    <p:extLst>
      <p:ext uri="{BB962C8B-B14F-4D97-AF65-F5344CB8AC3E}">
        <p14:creationId xmlns:p14="http://schemas.microsoft.com/office/powerpoint/2010/main" val="35403841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Facility Code Search</a:t>
            </a:r>
            <a:endParaRPr lang="en-US" dirty="0"/>
          </a:p>
        </p:txBody>
      </p:sp>
      <p:sp>
        <p:nvSpPr>
          <p:cNvPr id="3" name="Content Placeholder 2"/>
          <p:cNvSpPr>
            <a:spLocks noGrp="1"/>
          </p:cNvSpPr>
          <p:nvPr>
            <p:ph idx="1"/>
          </p:nvPr>
        </p:nvSpPr>
        <p:spPr>
          <a:xfrm>
            <a:off x="365761" y="1444752"/>
            <a:ext cx="8229600" cy="1371600"/>
          </a:xfrm>
        </p:spPr>
        <p:txBody>
          <a:bodyPr>
            <a:normAutofit/>
          </a:bodyPr>
          <a:lstStyle/>
          <a:p>
            <a:pPr marL="0" indent="0">
              <a:buNone/>
            </a:pPr>
            <a:r>
              <a:rPr lang="en-US" dirty="0" smtClean="0"/>
              <a:t>School approval </a:t>
            </a:r>
            <a:r>
              <a:rPr lang="en-US" dirty="0"/>
              <a:t>information </a:t>
            </a:r>
            <a:r>
              <a:rPr lang="en-US" dirty="0" smtClean="0"/>
              <a:t>can be located by </a:t>
            </a:r>
            <a:r>
              <a:rPr lang="en-US" dirty="0"/>
              <a:t>searching the 8 character alphanumeric facility code shown on </a:t>
            </a:r>
            <a:r>
              <a:rPr lang="en-US" dirty="0" smtClean="0"/>
              <a:t>VA </a:t>
            </a:r>
            <a:r>
              <a:rPr lang="en-US" dirty="0"/>
              <a:t>F</a:t>
            </a:r>
            <a:r>
              <a:rPr lang="en-US" dirty="0" smtClean="0"/>
              <a:t>orm </a:t>
            </a:r>
            <a:r>
              <a:rPr lang="en-US" dirty="0"/>
              <a:t>22-1999 in TIMS.</a:t>
            </a:r>
          </a:p>
        </p:txBody>
      </p:sp>
      <p:sp>
        <p:nvSpPr>
          <p:cNvPr id="4" name="Slide Number Placeholder 3"/>
          <p:cNvSpPr>
            <a:spLocks noGrp="1"/>
          </p:cNvSpPr>
          <p:nvPr>
            <p:ph type="sldNum" sz="quarter" idx="12"/>
          </p:nvPr>
        </p:nvSpPr>
        <p:spPr/>
        <p:txBody>
          <a:bodyPr/>
          <a:lstStyle/>
          <a:p>
            <a:fld id="{3FE40F6C-36E6-4965-9D21-698197C3108F}" type="slidenum">
              <a:rPr lang="en-US" smtClean="0"/>
              <a:pPr/>
              <a:t>16</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pic>
        <p:nvPicPr>
          <p:cNvPr id="4098" name="Picture 2" descr="Dual image showing the search field for the facility code and the results." title="Facility Code Search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659" y="3048000"/>
            <a:ext cx="7824941"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17913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Organization’s </a:t>
            </a:r>
            <a:r>
              <a:rPr lang="en-US" dirty="0"/>
              <a:t>Name Hyperlink</a:t>
            </a:r>
          </a:p>
        </p:txBody>
      </p:sp>
      <p:sp>
        <p:nvSpPr>
          <p:cNvPr id="3" name="Content Placeholder 2"/>
          <p:cNvSpPr>
            <a:spLocks noGrp="1"/>
          </p:cNvSpPr>
          <p:nvPr>
            <p:ph idx="1"/>
          </p:nvPr>
        </p:nvSpPr>
        <p:spPr>
          <a:xfrm>
            <a:off x="365761" y="1444752"/>
            <a:ext cx="8229600" cy="1371600"/>
          </a:xfrm>
        </p:spPr>
        <p:txBody>
          <a:bodyPr>
            <a:normAutofit fontScale="92500" lnSpcReduction="20000"/>
          </a:bodyPr>
          <a:lstStyle/>
          <a:p>
            <a:pPr marL="0" indent="0">
              <a:buNone/>
            </a:pPr>
            <a:r>
              <a:rPr lang="en-US" sz="2600" dirty="0"/>
              <a:t>When </a:t>
            </a:r>
            <a:r>
              <a:rPr lang="en-US" sz="2600" dirty="0" smtClean="0"/>
              <a:t>conducting a search, the organization’s </a:t>
            </a:r>
            <a:r>
              <a:rPr lang="en-US" sz="2600" dirty="0"/>
              <a:t>name </a:t>
            </a:r>
            <a:r>
              <a:rPr lang="en-US" sz="2600" dirty="0" smtClean="0"/>
              <a:t>will appear as a hyperlink. Select the </a:t>
            </a:r>
            <a:r>
              <a:rPr lang="en-US" sz="2600" dirty="0"/>
              <a:t>hyperlink to </a:t>
            </a:r>
            <a:r>
              <a:rPr lang="en-US" sz="2600" dirty="0" smtClean="0"/>
              <a:t>view </a:t>
            </a:r>
            <a:r>
              <a:rPr lang="en-US" sz="2600" dirty="0"/>
              <a:t>specific approval information. </a:t>
            </a:r>
            <a:r>
              <a:rPr lang="en-US" dirty="0" smtClean="0"/>
              <a:t/>
            </a:r>
            <a:br>
              <a:rPr lang="en-US" dirty="0" smtClean="0"/>
            </a:br>
            <a:endParaRPr lang="en-US"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17</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pic>
        <p:nvPicPr>
          <p:cNvPr id="5122" name="Picture 2" descr="An image with a yellow arrpw showing the organization's name as a hyperlink. " title="Organization's Name Hyperlin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150" y="2819400"/>
            <a:ext cx="8214935" cy="306527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04139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VCE Program View</a:t>
            </a:r>
            <a:endParaRPr lang="en-US" dirty="0"/>
          </a:p>
        </p:txBody>
      </p:sp>
      <p:sp>
        <p:nvSpPr>
          <p:cNvPr id="3" name="Content Placeholder 2" descr="Image shows the program description information." title="Organization Profile screen shot"/>
          <p:cNvSpPr>
            <a:spLocks noGrp="1"/>
          </p:cNvSpPr>
          <p:nvPr>
            <p:ph idx="1"/>
          </p:nvPr>
        </p:nvSpPr>
        <p:spPr>
          <a:xfrm>
            <a:off x="228600" y="1225296"/>
            <a:ext cx="3657600" cy="4946904"/>
          </a:xfrm>
        </p:spPr>
        <p:txBody>
          <a:bodyPr>
            <a:normAutofit fontScale="92500"/>
          </a:bodyPr>
          <a:lstStyle/>
          <a:p>
            <a:pPr marL="0" indent="0">
              <a:buNone/>
            </a:pPr>
            <a:r>
              <a:rPr lang="en-US" sz="2200" dirty="0"/>
              <a:t>On the organization </a:t>
            </a:r>
            <a:r>
              <a:rPr lang="en-US" sz="2200" dirty="0" smtClean="0"/>
              <a:t>profile screen, select the “VCE </a:t>
            </a:r>
            <a:r>
              <a:rPr lang="en-US" sz="2200" dirty="0"/>
              <a:t>Program View” menu to verify school information such as</a:t>
            </a:r>
            <a:r>
              <a:rPr lang="en-US" sz="2200" dirty="0" smtClean="0"/>
              <a:t>:</a:t>
            </a:r>
            <a:br>
              <a:rPr lang="en-US" sz="2200" dirty="0" smtClean="0"/>
            </a:br>
            <a:endParaRPr lang="en-US" sz="2200" dirty="0"/>
          </a:p>
          <a:p>
            <a:r>
              <a:rPr lang="en-US" sz="2200" dirty="0" smtClean="0"/>
              <a:t>Number </a:t>
            </a:r>
            <a:r>
              <a:rPr lang="en-US" sz="2200" dirty="0"/>
              <a:t>of hours required for full time </a:t>
            </a:r>
            <a:r>
              <a:rPr lang="en-US" sz="2200" dirty="0" smtClean="0"/>
              <a:t>undergraduate</a:t>
            </a:r>
            <a:br>
              <a:rPr lang="en-US" sz="2200" dirty="0" smtClean="0"/>
            </a:br>
            <a:endParaRPr lang="en-US" sz="2200" dirty="0"/>
          </a:p>
          <a:p>
            <a:r>
              <a:rPr lang="en-US" sz="2200" dirty="0" smtClean="0"/>
              <a:t>Full time modifier</a:t>
            </a:r>
          </a:p>
          <a:p>
            <a:pPr lvl="0"/>
            <a:endParaRPr lang="en-US" sz="2000" dirty="0" smtClean="0"/>
          </a:p>
          <a:p>
            <a:pPr lvl="0"/>
            <a:r>
              <a:rPr lang="en-US" sz="2000" dirty="0" smtClean="0"/>
              <a:t>Number </a:t>
            </a:r>
            <a:r>
              <a:rPr lang="en-US" sz="2000" dirty="0"/>
              <a:t>of hours or “As Certified” for full time graduate </a:t>
            </a:r>
            <a:r>
              <a:rPr lang="en-US" sz="2200" dirty="0" smtClean="0"/>
              <a:t/>
            </a:r>
            <a:br>
              <a:rPr lang="en-US" sz="2200" dirty="0" smtClean="0"/>
            </a:br>
            <a:endParaRPr lang="en-US" sz="2200" dirty="0"/>
          </a:p>
          <a:p>
            <a:r>
              <a:rPr lang="en-US" sz="2200" dirty="0" smtClean="0"/>
              <a:t>List </a:t>
            </a:r>
            <a:r>
              <a:rPr lang="en-US" sz="2200" dirty="0"/>
              <a:t>of approved programs</a:t>
            </a:r>
          </a:p>
        </p:txBody>
      </p:sp>
      <p:sp>
        <p:nvSpPr>
          <p:cNvPr id="4" name="Slide Number Placeholder 3"/>
          <p:cNvSpPr>
            <a:spLocks noGrp="1"/>
          </p:cNvSpPr>
          <p:nvPr>
            <p:ph type="sldNum" sz="quarter" idx="12"/>
          </p:nvPr>
        </p:nvSpPr>
        <p:spPr/>
        <p:txBody>
          <a:bodyPr/>
          <a:lstStyle/>
          <a:p>
            <a:fld id="{3FE40F6C-36E6-4965-9D21-698197C3108F}" type="slidenum">
              <a:rPr lang="en-US" smtClean="0"/>
              <a:pPr/>
              <a:t>18</a:t>
            </a:fld>
            <a:endParaRPr lang="en-US" dirty="0"/>
          </a:p>
        </p:txBody>
      </p:sp>
      <p:sp>
        <p:nvSpPr>
          <p:cNvPr id="5" name="Footer Placeholder 4"/>
          <p:cNvSpPr>
            <a:spLocks noGrp="1"/>
          </p:cNvSpPr>
          <p:nvPr>
            <p:ph type="ftr" sz="quarter" idx="3"/>
          </p:nvPr>
        </p:nvSpPr>
        <p:spPr>
          <a:xfrm>
            <a:off x="0" y="6553200"/>
            <a:ext cx="4272643" cy="229001"/>
          </a:xfrm>
        </p:spPr>
        <p:txBody>
          <a:bodyPr/>
          <a:lstStyle/>
          <a:p>
            <a:r>
              <a:rPr lang="en-US" sz="1400" dirty="0" smtClean="0">
                <a:solidFill>
                  <a:schemeClr val="bg1"/>
                </a:solidFill>
              </a:rPr>
              <a:t>Web Enabled Approval Management System (WEAMS)</a:t>
            </a:r>
            <a:endParaRPr lang="en-US" sz="1400" dirty="0">
              <a:solidFill>
                <a:schemeClr val="bg1"/>
              </a:solidFill>
            </a:endParaRPr>
          </a:p>
        </p:txBody>
      </p:sp>
      <p:pic>
        <p:nvPicPr>
          <p:cNvPr id="2050" name="Picture 2" descr="An image with yellow highlights on the number of hours required, full time modifier, number of hours or as certified for full time graduate, and list of approved programs. " title="VCE Program View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6700" y="3086100"/>
            <a:ext cx="4705350" cy="33909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1" name="Picture 3" descr="An image with a yellow highlight on the VCE Program View menu. " title="VCE Program Vie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066800"/>
            <a:ext cx="4883595" cy="1880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descr="Selecting Programs" title="Selecting Programs"/>
          <p:cNvSpPr/>
          <p:nvPr/>
        </p:nvSpPr>
        <p:spPr>
          <a:xfrm>
            <a:off x="4064000" y="5461000"/>
            <a:ext cx="4692650" cy="10160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descr="Selcted Full Time Modifier: Semester" title="Selcted Full Time Modifier: Semester"/>
          <p:cNvSpPr/>
          <p:nvPr/>
        </p:nvSpPr>
        <p:spPr>
          <a:xfrm>
            <a:off x="7086600" y="3200400"/>
            <a:ext cx="1447800" cy="337012"/>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descr="Selected VCE Program View" title="Selected VCE Program View"/>
          <p:cNvSpPr/>
          <p:nvPr/>
        </p:nvSpPr>
        <p:spPr>
          <a:xfrm>
            <a:off x="4038600" y="2617287"/>
            <a:ext cx="1143000" cy="17145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descr="Selected Full Time Undergraduate: 12 and Graduate Remarks: As Certified" title="Selected Full Time Undergraduate: 12 and Graduate Remarks: As Certified"/>
          <p:cNvSpPr/>
          <p:nvPr/>
        </p:nvSpPr>
        <p:spPr>
          <a:xfrm>
            <a:off x="4724400" y="3200400"/>
            <a:ext cx="1755997" cy="3810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8235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VCE </a:t>
            </a:r>
            <a:r>
              <a:rPr lang="en-US" dirty="0" smtClean="0"/>
              <a:t>Program View - Program </a:t>
            </a:r>
            <a:r>
              <a:rPr lang="en-US" dirty="0"/>
              <a:t>Detail</a:t>
            </a:r>
          </a:p>
        </p:txBody>
      </p:sp>
      <p:sp>
        <p:nvSpPr>
          <p:cNvPr id="3" name="Content Placeholder 2"/>
          <p:cNvSpPr>
            <a:spLocks noGrp="1"/>
          </p:cNvSpPr>
          <p:nvPr>
            <p:ph idx="1"/>
          </p:nvPr>
        </p:nvSpPr>
        <p:spPr>
          <a:xfrm>
            <a:off x="457200" y="1444752"/>
            <a:ext cx="8534400" cy="1136904"/>
          </a:xfrm>
        </p:spPr>
        <p:txBody>
          <a:bodyPr>
            <a:normAutofit/>
          </a:bodyPr>
          <a:lstStyle/>
          <a:p>
            <a:pPr marL="0" indent="0">
              <a:buNone/>
            </a:pPr>
            <a:r>
              <a:rPr lang="en-US" dirty="0"/>
              <a:t>Check the Full Time Hours and the Full Time Modifier (Clock Hours) for the NCD Automotive Mechanic </a:t>
            </a:r>
            <a:r>
              <a:rPr lang="en-US" dirty="0" smtClean="0"/>
              <a:t>Program.</a:t>
            </a:r>
            <a:endParaRPr lang="en-US"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19</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sp>
        <p:nvSpPr>
          <p:cNvPr id="8" name="TextBox 7"/>
          <p:cNvSpPr txBox="1"/>
          <p:nvPr/>
        </p:nvSpPr>
        <p:spPr>
          <a:xfrm rot="16200000">
            <a:off x="657120" y="4852645"/>
            <a:ext cx="2238999" cy="400110"/>
          </a:xfrm>
          <a:prstGeom prst="rect">
            <a:avLst/>
          </a:prstGeom>
          <a:noFill/>
        </p:spPr>
        <p:txBody>
          <a:bodyPr wrap="square" rtlCol="0">
            <a:spAutoFit/>
          </a:bodyPr>
          <a:lstStyle/>
          <a:p>
            <a:r>
              <a:rPr lang="en-US" sz="2000" b="1" dirty="0" smtClean="0">
                <a:solidFill>
                  <a:schemeClr val="bg1"/>
                </a:solidFill>
                <a:latin typeface="Arial Black" panose="020B0A04020102020204" pitchFamily="34" charset="0"/>
              </a:rPr>
              <a:t>Not Important</a:t>
            </a:r>
            <a:endParaRPr lang="en-US" sz="2000" b="1" dirty="0">
              <a:solidFill>
                <a:schemeClr val="bg1"/>
              </a:solidFill>
              <a:latin typeface="Arial Black" panose="020B0A04020102020204" pitchFamily="34" charset="0"/>
            </a:endParaRPr>
          </a:p>
        </p:txBody>
      </p:sp>
      <p:pic>
        <p:nvPicPr>
          <p:cNvPr id="7170" name="Picture 2" descr="An image with yellow highlights on Full Time and FT Modifier. " title="VCE Program View - Program Det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9264" y="2425700"/>
            <a:ext cx="6096907" cy="3962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8235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WEAMS </a:t>
            </a:r>
            <a:r>
              <a:rPr lang="en-US" dirty="0" smtClean="0"/>
              <a:t>- Review </a:t>
            </a:r>
            <a:r>
              <a:rPr lang="en-US" dirty="0"/>
              <a:t>of Information</a:t>
            </a:r>
          </a:p>
        </p:txBody>
      </p:sp>
      <p:sp>
        <p:nvSpPr>
          <p:cNvPr id="3" name="Content Placeholder 2"/>
          <p:cNvSpPr>
            <a:spLocks noGrp="1"/>
          </p:cNvSpPr>
          <p:nvPr>
            <p:ph idx="1"/>
          </p:nvPr>
        </p:nvSpPr>
        <p:spPr>
          <a:xfrm>
            <a:off x="457200" y="1444751"/>
            <a:ext cx="8229600" cy="1069849"/>
          </a:xfrm>
        </p:spPr>
        <p:txBody>
          <a:bodyPr>
            <a:normAutofit fontScale="92500" lnSpcReduction="10000"/>
          </a:bodyPr>
          <a:lstStyle/>
          <a:p>
            <a:pPr marL="0" indent="0">
              <a:buNone/>
            </a:pPr>
            <a:r>
              <a:rPr lang="en-US" dirty="0" smtClean="0"/>
              <a:t>If </a:t>
            </a:r>
            <a:r>
              <a:rPr lang="en-US" dirty="0"/>
              <a:t>the Enrollment Certification indicates that Advance Payment is requested, you must </a:t>
            </a:r>
            <a:r>
              <a:rPr lang="en-US" dirty="0" smtClean="0"/>
              <a:t>verify </a:t>
            </a:r>
            <a:r>
              <a:rPr lang="en-US" dirty="0"/>
              <a:t>if the school participates in the Advance Payment program.  </a:t>
            </a:r>
          </a:p>
          <a:p>
            <a:endParaRPr lang="en-US"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20</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pic>
        <p:nvPicPr>
          <p:cNvPr id="8194" name="Picture 2" descr="An image with yellow highlights on Advanced Payments and payment note at the bottom of the screen. " title="WEAMS - Review of Infom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074" y="3200400"/>
            <a:ext cx="8333607"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59042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Yellow Ribbon Processing</a:t>
            </a:r>
            <a:endParaRPr lang="en-US" dirty="0"/>
          </a:p>
        </p:txBody>
      </p:sp>
      <p:sp>
        <p:nvSpPr>
          <p:cNvPr id="3" name="Content Placeholder 2"/>
          <p:cNvSpPr>
            <a:spLocks noGrp="1"/>
          </p:cNvSpPr>
          <p:nvPr>
            <p:ph idx="1"/>
          </p:nvPr>
        </p:nvSpPr>
        <p:spPr>
          <a:xfrm>
            <a:off x="457200" y="990600"/>
            <a:ext cx="8229600" cy="4980432"/>
          </a:xfrm>
        </p:spPr>
        <p:txBody>
          <a:bodyPr>
            <a:noAutofit/>
          </a:bodyPr>
          <a:lstStyle/>
          <a:p>
            <a:pPr marL="0" indent="0">
              <a:buNone/>
            </a:pPr>
            <a:r>
              <a:rPr lang="en-US" dirty="0"/>
              <a:t>RPOs </a:t>
            </a:r>
            <a:r>
              <a:rPr lang="en-US" dirty="0" smtClean="0"/>
              <a:t>must verify </a:t>
            </a:r>
            <a:r>
              <a:rPr lang="en-US" dirty="0"/>
              <a:t>if a school is a Yellow Ribbon program participant before processing </a:t>
            </a:r>
            <a:r>
              <a:rPr lang="en-US" dirty="0" smtClean="0"/>
              <a:t>an enrollment certification containing Yellow Ribbon amounts. </a:t>
            </a:r>
          </a:p>
          <a:p>
            <a:pPr marL="0" indent="0">
              <a:buNone/>
            </a:pPr>
            <a:endParaRPr lang="en-US" dirty="0"/>
          </a:p>
          <a:p>
            <a:pPr marL="0" indent="0">
              <a:buNone/>
            </a:pPr>
            <a:r>
              <a:rPr lang="en-US" dirty="0"/>
              <a:t>If </a:t>
            </a:r>
            <a:r>
              <a:rPr lang="en-US" dirty="0" smtClean="0"/>
              <a:t>the school is not </a:t>
            </a:r>
            <a:r>
              <a:rPr lang="en-US" dirty="0"/>
              <a:t>a Yellow Ribbon </a:t>
            </a:r>
            <a:r>
              <a:rPr lang="en-US" dirty="0" smtClean="0"/>
              <a:t>participant, do the following: </a:t>
            </a:r>
          </a:p>
          <a:p>
            <a:pPr marL="857250" lvl="1" indent="-457200">
              <a:buFont typeface="+mj-lt"/>
              <a:buAutoNum type="arabicPeriod"/>
            </a:pPr>
            <a:r>
              <a:rPr lang="en-US" dirty="0" smtClean="0"/>
              <a:t>Process </a:t>
            </a:r>
            <a:r>
              <a:rPr lang="en-US" dirty="0"/>
              <a:t>the certification without the Yellow Ribbon Program benefits. </a:t>
            </a:r>
            <a:r>
              <a:rPr lang="en-US" dirty="0" smtClean="0"/>
              <a:t/>
            </a:r>
            <a:br>
              <a:rPr lang="en-US" dirty="0" smtClean="0"/>
            </a:br>
            <a:endParaRPr lang="en-US" dirty="0" smtClean="0"/>
          </a:p>
          <a:p>
            <a:pPr marL="857250" lvl="1" indent="-457200">
              <a:buFont typeface="+mj-lt"/>
              <a:buAutoNum type="arabicPeriod"/>
            </a:pPr>
            <a:r>
              <a:rPr lang="en-US" dirty="0" smtClean="0"/>
              <a:t>Send a </a:t>
            </a:r>
            <a:r>
              <a:rPr lang="en-US" dirty="0"/>
              <a:t>letter </a:t>
            </a:r>
            <a:r>
              <a:rPr lang="en-US" dirty="0" smtClean="0"/>
              <a:t>to </a:t>
            </a:r>
            <a:r>
              <a:rPr lang="en-US" dirty="0"/>
              <a:t>both the school and individual indicating that the school is not a Yellow Program participant</a:t>
            </a:r>
            <a:r>
              <a:rPr lang="en-US" dirty="0" smtClean="0"/>
              <a:t>.</a:t>
            </a:r>
            <a:endParaRPr lang="en-US" dirty="0"/>
          </a:p>
          <a:p>
            <a:endParaRPr lang="en-US"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21</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spTree>
    <p:extLst>
      <p:ext uri="{BB962C8B-B14F-4D97-AF65-F5344CB8AC3E}">
        <p14:creationId xmlns:p14="http://schemas.microsoft.com/office/powerpoint/2010/main" val="39245328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Yellow Ribbon Verification</a:t>
            </a:r>
          </a:p>
        </p:txBody>
      </p:sp>
      <p:sp>
        <p:nvSpPr>
          <p:cNvPr id="3" name="Content Placeholder 2"/>
          <p:cNvSpPr>
            <a:spLocks noGrp="1"/>
          </p:cNvSpPr>
          <p:nvPr>
            <p:ph idx="1"/>
          </p:nvPr>
        </p:nvSpPr>
        <p:spPr>
          <a:xfrm>
            <a:off x="457200" y="1444751"/>
            <a:ext cx="8229600" cy="2040668"/>
          </a:xfrm>
        </p:spPr>
        <p:txBody>
          <a:bodyPr>
            <a:normAutofit/>
          </a:bodyPr>
          <a:lstStyle/>
          <a:p>
            <a:pPr marL="0" indent="0">
              <a:buNone/>
            </a:pPr>
            <a:r>
              <a:rPr lang="en-US" dirty="0" smtClean="0"/>
              <a:t>Verify </a:t>
            </a:r>
            <a:r>
              <a:rPr lang="en-US" dirty="0"/>
              <a:t>Yellow Ribbon </a:t>
            </a:r>
            <a:r>
              <a:rPr lang="en-US" dirty="0" smtClean="0"/>
              <a:t>participation in the following ways: </a:t>
            </a:r>
            <a:endParaRPr lang="en-US" dirty="0"/>
          </a:p>
          <a:p>
            <a:pPr lvl="1">
              <a:buFont typeface="Arial" pitchFamily="34" charset="0"/>
              <a:buChar char="•"/>
            </a:pPr>
            <a:r>
              <a:rPr lang="en-US" dirty="0"/>
              <a:t>Program Specific Org </a:t>
            </a:r>
            <a:r>
              <a:rPr lang="en-US" dirty="0" smtClean="0"/>
              <a:t>Info &gt; </a:t>
            </a:r>
            <a:r>
              <a:rPr lang="en-US" dirty="0"/>
              <a:t>Issues and Remarks tab</a:t>
            </a:r>
          </a:p>
          <a:p>
            <a:pPr lvl="1">
              <a:buFont typeface="Arial" pitchFamily="34" charset="0"/>
              <a:buChar char="•"/>
            </a:pPr>
            <a:r>
              <a:rPr lang="en-US" dirty="0"/>
              <a:t>Advanced </a:t>
            </a:r>
            <a:r>
              <a:rPr lang="en-US" dirty="0" smtClean="0"/>
              <a:t>Search &gt; </a:t>
            </a:r>
            <a:r>
              <a:rPr lang="en-US" dirty="0"/>
              <a:t>Yellow Ribbon School </a:t>
            </a:r>
            <a:r>
              <a:rPr lang="en-US" dirty="0" smtClean="0"/>
              <a:t>Year</a:t>
            </a:r>
            <a:endParaRPr lang="en-US"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22</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pic>
        <p:nvPicPr>
          <p:cNvPr id="9218" name="Picture 2" descr="An image with yellow highlights on Issues and Remarks and Yellow Ribon School Year sections. " title="Yellow Ribbon Verif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462" y="3048000"/>
            <a:ext cx="8886104" cy="3429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26355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WEAMS User Guide</a:t>
            </a:r>
            <a:endParaRPr lang="en-US" dirty="0"/>
          </a:p>
        </p:txBody>
      </p:sp>
      <p:sp>
        <p:nvSpPr>
          <p:cNvPr id="3" name="Content Placeholder 2"/>
          <p:cNvSpPr>
            <a:spLocks noGrp="1"/>
          </p:cNvSpPr>
          <p:nvPr>
            <p:ph idx="1"/>
          </p:nvPr>
        </p:nvSpPr>
        <p:spPr>
          <a:xfrm>
            <a:off x="457200" y="1295400"/>
            <a:ext cx="8229600" cy="2040668"/>
          </a:xfrm>
        </p:spPr>
        <p:txBody>
          <a:bodyPr>
            <a:normAutofit/>
          </a:bodyPr>
          <a:lstStyle/>
          <a:p>
            <a:pPr marL="0" indent="0">
              <a:buNone/>
            </a:pPr>
            <a:r>
              <a:rPr lang="en-US" dirty="0"/>
              <a:t>The </a:t>
            </a:r>
            <a:r>
              <a:rPr lang="en-US" dirty="0" smtClean="0"/>
              <a:t>WEAMS User Guide </a:t>
            </a:r>
            <a:r>
              <a:rPr lang="en-US" dirty="0"/>
              <a:t>can be accessed via the WEAMS-22-4, Guides Tab by selecting WEAMS or </a:t>
            </a:r>
            <a:r>
              <a:rPr lang="en-US" dirty="0" smtClean="0"/>
              <a:t>@:</a:t>
            </a:r>
            <a:endParaRPr lang="en-US" dirty="0"/>
          </a:p>
          <a:p>
            <a:pPr marL="0" indent="0">
              <a:buNone/>
            </a:pPr>
            <a:r>
              <a:rPr lang="en-US" u="sng" dirty="0">
                <a:hlinkClick r:id="rId3"/>
              </a:rPr>
              <a:t>http://vbaw.vba.va.gov/bl/22/ref/guides/index.html</a:t>
            </a:r>
            <a:r>
              <a:rPr lang="en-US" dirty="0"/>
              <a:t> </a:t>
            </a:r>
          </a:p>
          <a:p>
            <a:endParaRPr lang="en-US"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23</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pic>
        <p:nvPicPr>
          <p:cNvPr id="10242" name="Picture 2" descr="An image of the home screen for the WEAMS User Guide with yellow highlights on M22-4, Guides, and WEAMS CSUM User. " title="WEAMS User Guid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115148"/>
            <a:ext cx="7696200" cy="326132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88883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Comprehension Check</a:t>
            </a:r>
            <a:endParaRPr lang="en-US" dirty="0"/>
          </a:p>
        </p:txBody>
      </p:sp>
      <p:sp>
        <p:nvSpPr>
          <p:cNvPr id="3" name="Content Placeholder 2"/>
          <p:cNvSpPr>
            <a:spLocks noGrp="1"/>
          </p:cNvSpPr>
          <p:nvPr>
            <p:ph idx="1"/>
          </p:nvPr>
        </p:nvSpPr>
        <p:spPr>
          <a:xfrm>
            <a:off x="533400" y="1066800"/>
            <a:ext cx="8229600" cy="4906963"/>
          </a:xfrm>
        </p:spPr>
        <p:txBody>
          <a:bodyPr/>
          <a:lstStyle/>
          <a:p>
            <a:pPr marL="0" indent="0">
              <a:buNone/>
            </a:pPr>
            <a:r>
              <a:rPr lang="en-US" dirty="0" smtClean="0"/>
              <a:t>Question:</a:t>
            </a:r>
          </a:p>
          <a:p>
            <a:pPr marL="0" indent="0">
              <a:buNone/>
            </a:pPr>
            <a:endParaRPr lang="en-US" dirty="0" smtClean="0"/>
          </a:p>
          <a:p>
            <a:pPr marL="0" indent="0">
              <a:buNone/>
            </a:pPr>
            <a:r>
              <a:rPr lang="en-US" dirty="0" smtClean="0"/>
              <a:t>If a school does not participate in the Yellow Ribbon program, what process is the RPO required to follow? </a:t>
            </a:r>
            <a:endParaRPr lang="en-US"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24</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spTree>
    <p:extLst>
      <p:ext uri="{BB962C8B-B14F-4D97-AF65-F5344CB8AC3E}">
        <p14:creationId xmlns:p14="http://schemas.microsoft.com/office/powerpoint/2010/main" val="30381624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a:xfrm>
            <a:off x="457200" y="838200"/>
            <a:ext cx="8610600" cy="5791200"/>
          </a:xfrm>
        </p:spPr>
        <p:txBody>
          <a:bodyPr>
            <a:noAutofit/>
          </a:bodyPr>
          <a:lstStyle/>
          <a:p>
            <a:pPr marL="0" indent="0">
              <a:buNone/>
            </a:pPr>
            <a:r>
              <a:rPr lang="en-US" dirty="0"/>
              <a:t>You have completed the </a:t>
            </a:r>
            <a:r>
              <a:rPr lang="en-US" dirty="0" smtClean="0"/>
              <a:t>WEAMS </a:t>
            </a:r>
            <a:r>
              <a:rPr lang="en-US" dirty="0"/>
              <a:t>training. You should be able to: </a:t>
            </a:r>
          </a:p>
          <a:p>
            <a:pPr lvl="1">
              <a:buFont typeface="Arial" pitchFamily="34" charset="0"/>
              <a:buChar char="•"/>
            </a:pPr>
            <a:r>
              <a:rPr lang="en-US" sz="2200" dirty="0"/>
              <a:t>Using available references, define the purpose of </a:t>
            </a:r>
            <a:r>
              <a:rPr lang="en-US" sz="2200" dirty="0" smtClean="0"/>
              <a:t>WEAMS</a:t>
            </a:r>
            <a:endParaRPr lang="en-US" sz="2200" dirty="0"/>
          </a:p>
          <a:p>
            <a:pPr lvl="1">
              <a:buFont typeface="Arial" pitchFamily="34" charset="0"/>
              <a:buChar char="•"/>
            </a:pPr>
            <a:r>
              <a:rPr lang="en-US" sz="2200" dirty="0"/>
              <a:t>Using available resources and the WEAMS program, perform basic WEAMS functions, including accessing the program, logging in, and basic search </a:t>
            </a:r>
            <a:r>
              <a:rPr lang="en-US" sz="2200" dirty="0" smtClean="0"/>
              <a:t>functions</a:t>
            </a:r>
            <a:br>
              <a:rPr lang="en-US" sz="2200" dirty="0" smtClean="0"/>
            </a:br>
            <a:endParaRPr lang="en-US" sz="2200" dirty="0"/>
          </a:p>
          <a:p>
            <a:pPr lvl="1">
              <a:buFont typeface="Arial" pitchFamily="34" charset="0"/>
              <a:buChar char="•"/>
            </a:pPr>
            <a:r>
              <a:rPr lang="en-US" sz="2200" dirty="0"/>
              <a:t>Using the WEAMS website, perform advanced WEAMS functionality, including advanced, facility code, and school verification </a:t>
            </a:r>
            <a:r>
              <a:rPr lang="en-US" sz="2200" dirty="0" smtClean="0"/>
              <a:t>searches</a:t>
            </a:r>
            <a:br>
              <a:rPr lang="en-US" sz="2200" dirty="0" smtClean="0"/>
            </a:br>
            <a:endParaRPr lang="en-US" sz="2200" dirty="0"/>
          </a:p>
          <a:p>
            <a:pPr lvl="1">
              <a:buFont typeface="Arial" pitchFamily="34" charset="0"/>
              <a:buChar char="•"/>
            </a:pPr>
            <a:r>
              <a:rPr lang="en-US" sz="2200" dirty="0"/>
              <a:t>Using the WEAMS website, identify approval information and an organization’s Yellow Ribbon </a:t>
            </a:r>
            <a:r>
              <a:rPr lang="en-US" sz="2200" dirty="0" smtClean="0"/>
              <a:t>participation</a:t>
            </a:r>
            <a:endParaRPr lang="en-US" sz="2200" dirty="0"/>
          </a:p>
        </p:txBody>
      </p:sp>
      <p:sp>
        <p:nvSpPr>
          <p:cNvPr id="4" name="Slide Number Placeholder 3"/>
          <p:cNvSpPr>
            <a:spLocks noGrp="1"/>
          </p:cNvSpPr>
          <p:nvPr>
            <p:ph type="sldNum" sz="quarter" idx="12"/>
          </p:nvPr>
        </p:nvSpPr>
        <p:spPr/>
        <p:txBody>
          <a:bodyPr/>
          <a:lstStyle/>
          <a:p>
            <a:fld id="{3FE40F6C-36E6-4965-9D21-698197C3108F}" type="slidenum">
              <a:rPr lang="en-US" smtClean="0"/>
              <a:pPr/>
              <a:t>25</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spTree>
    <p:extLst>
      <p:ext uri="{BB962C8B-B14F-4D97-AF65-F5344CB8AC3E}">
        <p14:creationId xmlns:p14="http://schemas.microsoft.com/office/powerpoint/2010/main" val="280456500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4" name="Slide Number Placeholder 3"/>
          <p:cNvSpPr>
            <a:spLocks noGrp="1"/>
          </p:cNvSpPr>
          <p:nvPr>
            <p:ph type="sldNum" sz="quarter" idx="12"/>
          </p:nvPr>
        </p:nvSpPr>
        <p:spPr/>
        <p:txBody>
          <a:bodyPr/>
          <a:lstStyle/>
          <a:p>
            <a:fld id="{3FE40F6C-36E6-4965-9D21-698197C3108F}" type="slidenum">
              <a:rPr lang="en-US" smtClean="0"/>
              <a:pPr/>
              <a:t>26</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spTree>
    <p:extLst>
      <p:ext uri="{BB962C8B-B14F-4D97-AF65-F5344CB8AC3E}">
        <p14:creationId xmlns:p14="http://schemas.microsoft.com/office/powerpoint/2010/main" val="40070851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TMS Assessment and Survey</a:t>
            </a:r>
          </a:p>
        </p:txBody>
      </p:sp>
      <p:sp>
        <p:nvSpPr>
          <p:cNvPr id="3" name="Content Placeholder 2"/>
          <p:cNvSpPr>
            <a:spLocks noGrp="1"/>
          </p:cNvSpPr>
          <p:nvPr>
            <p:ph idx="1"/>
          </p:nvPr>
        </p:nvSpPr>
        <p:spPr>
          <a:xfrm>
            <a:off x="533400" y="990600"/>
            <a:ext cx="8229600" cy="4983163"/>
          </a:xfrm>
        </p:spPr>
        <p:txBody>
          <a:bodyPr/>
          <a:lstStyle/>
          <a:p>
            <a:r>
              <a:rPr lang="en-US" dirty="0">
                <a:latin typeface="Arial" panose="020B0604020202020204" pitchFamily="34" charset="0"/>
              </a:rPr>
              <a:t>The assessment and survey have been assigned to you in </a:t>
            </a:r>
            <a:r>
              <a:rPr lang="en-US" dirty="0" smtClean="0">
                <a:latin typeface="Arial" panose="020B0604020202020204" pitchFamily="34" charset="0"/>
              </a:rPr>
              <a:t>TMS</a:t>
            </a:r>
            <a:endParaRPr lang="en-US" dirty="0">
              <a:latin typeface="Arial" panose="020B0604020202020204" pitchFamily="34" charset="0"/>
            </a:endParaRPr>
          </a:p>
          <a:p>
            <a:r>
              <a:rPr lang="en-US" dirty="0">
                <a:latin typeface="Arial" panose="020B0604020202020204" pitchFamily="34" charset="0"/>
              </a:rPr>
              <a:t>The assessment is comprised of </a:t>
            </a:r>
            <a:r>
              <a:rPr lang="en-US" dirty="0" smtClean="0">
                <a:latin typeface="Arial" panose="020B0604020202020204" pitchFamily="34" charset="0"/>
              </a:rPr>
              <a:t>multiple choice questions</a:t>
            </a:r>
            <a:endParaRPr lang="en-US" dirty="0">
              <a:latin typeface="Arial" panose="020B0604020202020204" pitchFamily="34" charset="0"/>
            </a:endParaRPr>
          </a:p>
          <a:p>
            <a:r>
              <a:rPr lang="en-US" dirty="0">
                <a:latin typeface="Arial" panose="020B0604020202020204" pitchFamily="34" charset="0"/>
              </a:rPr>
              <a:t>The questions are based on the information you learned </a:t>
            </a:r>
            <a:r>
              <a:rPr lang="en-US" dirty="0" smtClean="0">
                <a:latin typeface="Arial" panose="020B0604020202020204" pitchFamily="34" charset="0"/>
              </a:rPr>
              <a:t>today</a:t>
            </a:r>
            <a:endParaRPr lang="en-US" dirty="0">
              <a:latin typeface="Arial" panose="020B0604020202020204" pitchFamily="34" charset="0"/>
            </a:endParaRPr>
          </a:p>
          <a:p>
            <a:r>
              <a:rPr lang="en-US" dirty="0" smtClean="0">
                <a:latin typeface="Arial" panose="020B0604020202020204" pitchFamily="34" charset="0"/>
              </a:rPr>
              <a:t>The assessment should take approximately 30 minutes</a:t>
            </a:r>
          </a:p>
          <a:p>
            <a:r>
              <a:rPr lang="en-US" dirty="0" smtClean="0"/>
              <a:t>Be</a:t>
            </a:r>
            <a:r>
              <a:rPr lang="en-US" dirty="0" smtClean="0">
                <a:latin typeface="Arial" panose="020B0604020202020204" pitchFamily="34" charset="0"/>
              </a:rPr>
              <a:t> </a:t>
            </a:r>
            <a:r>
              <a:rPr lang="en-US" dirty="0">
                <a:latin typeface="Arial" panose="020B0604020202020204" pitchFamily="34" charset="0"/>
              </a:rPr>
              <a:t>sure to complete both the assessment and the survey in TMS to receive credit for this training</a:t>
            </a:r>
            <a:r>
              <a:rPr lang="en-US" dirty="0" smtClean="0">
                <a:latin typeface="Arial" panose="020B0604020202020204" pitchFamily="34" charset="0"/>
              </a:rPr>
              <a:t>.</a:t>
            </a:r>
            <a:endParaRPr lang="en-US" dirty="0">
              <a:latin typeface="Arial" panose="020B0604020202020204" pitchFamily="34" charset="0"/>
            </a:endParaRPr>
          </a:p>
        </p:txBody>
      </p:sp>
      <p:sp>
        <p:nvSpPr>
          <p:cNvPr id="4" name="Slide Number Placeholder 3"/>
          <p:cNvSpPr>
            <a:spLocks noGrp="1"/>
          </p:cNvSpPr>
          <p:nvPr>
            <p:ph type="sldNum" sz="quarter" idx="12"/>
          </p:nvPr>
        </p:nvSpPr>
        <p:spPr/>
        <p:txBody>
          <a:bodyPr/>
          <a:lstStyle/>
          <a:p>
            <a:fld id="{3FE40F6C-36E6-4965-9D21-698197C3108F}" type="slidenum">
              <a:rPr lang="en-US" smtClean="0"/>
              <a:pPr/>
              <a:t>27</a:t>
            </a:fld>
            <a:endParaRPr lang="en-US" dirty="0"/>
          </a:p>
        </p:txBody>
      </p:sp>
      <p:sp>
        <p:nvSpPr>
          <p:cNvPr id="5" name="Footer Placeholder 4"/>
          <p:cNvSpPr>
            <a:spLocks noGrp="1"/>
          </p:cNvSpPr>
          <p:nvPr>
            <p:ph type="ftr" sz="quarter" idx="3"/>
          </p:nvPr>
        </p:nvSpPr>
        <p:spPr/>
        <p:txBody>
          <a:bodyPr/>
          <a:lstStyle/>
          <a:p>
            <a:r>
              <a:rPr lang="en-US" sz="1400" dirty="0" smtClean="0">
                <a:solidFill>
                  <a:schemeClr val="bg1"/>
                </a:solidFill>
              </a:rPr>
              <a:t>Web Enabled Approval Management System (WEAMS)</a:t>
            </a:r>
            <a:endParaRPr lang="en-US" sz="1400" dirty="0">
              <a:solidFill>
                <a:schemeClr val="bg1"/>
              </a:solidFill>
            </a:endParaRPr>
          </a:p>
        </p:txBody>
      </p:sp>
    </p:spTree>
    <p:extLst>
      <p:ext uri="{BB962C8B-B14F-4D97-AF65-F5344CB8AC3E}">
        <p14:creationId xmlns:p14="http://schemas.microsoft.com/office/powerpoint/2010/main" val="130914274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2 - &amp;quot;Overview of Today’s Training&amp;quot;&quot;/&gt;&lt;property id=&quot;20307&quot; value=&quot;319&quot;/&gt;&lt;/object&gt;&lt;object type=&quot;3&quot; unique_id=&quot;10006&quot;&gt;&lt;property id=&quot;20148&quot; value=&quot;5&quot;/&gt;&lt;property id=&quot;20300&quot; value=&quot;Slide 3 - &amp;quot;Icebreaker Activity&amp;quot;&quot;/&gt;&lt;property id=&quot;20307&quot; value=&quot;287&quot;/&gt;&lt;/object&gt;&lt;object type=&quot;3&quot; unique_id=&quot;10007&quot;&gt;&lt;property id=&quot;20148&quot; value=&quot;5&quot;/&gt;&lt;property id=&quot;20300&quot; value=&quot;Slide 4 - &amp;quot;Lesson Objectives&amp;quot;&quot;/&gt;&lt;property id=&quot;20307&quot; value=&quot;288&quot;/&gt;&lt;/object&gt;&lt;object type=&quot;3&quot; unique_id=&quot;10008&quot;&gt;&lt;property id=&quot;20148&quot; value=&quot;5&quot;/&gt;&lt;property id=&quot;20300&quot; value=&quot;Slide 5 - &amp;quot;WEAMS Overview&amp;quot;&quot;/&gt;&lt;property id=&quot;20307&quot; value=&quot;289&quot;/&gt;&lt;/object&gt;&lt;object type=&quot;3&quot; unique_id=&quot;10009&quot;&gt;&lt;property id=&quot;20148&quot; value=&quot;5&quot;/&gt;&lt;property id=&quot;20300&quot; value=&quot;Slide 6 - &amp;quot;VA/VBA Use of WEAMS&amp;quot;&quot;/&gt;&lt;property id=&quot;20307&quot; value=&quot;290&quot;/&gt;&lt;/object&gt;&lt;object type=&quot;3&quot; unique_id=&quot;10010&quot;&gt;&lt;property id=&quot;20148&quot; value=&quot;5&quot;/&gt;&lt;property id=&quot;20300&quot; value=&quot;Slide 7 - &amp;quot;Comprehension Check&amp;quot;&quot;/&gt;&lt;property id=&quot;20307&quot; value=&quot;299&quot;/&gt;&lt;/object&gt;&lt;object type=&quot;3&quot; unique_id=&quot;10011&quot;&gt;&lt;property id=&quot;20148&quot; value=&quot;5&quot;/&gt;&lt;property id=&quot;20300&quot; value=&quot;Slide 8 - &amp;quot;WEAMS - Access&amp;quot;&quot;/&gt;&lt;property id=&quot;20307&quot; value=&quot;291&quot;/&gt;&lt;/object&gt;&lt;object type=&quot;3&quot; unique_id=&quot;10012&quot;&gt;&lt;property id=&quot;20148&quot; value=&quot;5&quot;/&gt;&lt;property id=&quot;20300&quot; value=&quot;Slide 9 - &amp;quot;WEAMS - Login&amp;quot;&quot;/&gt;&lt;property id=&quot;20307&quot; value=&quot;301&quot;/&gt;&lt;/object&gt;&lt;object type=&quot;3&quot; unique_id=&quot;10014&quot;&gt;&lt;property id=&quot;20148&quot; value=&quot;5&quot;/&gt;&lt;property id=&quot;20300&quot; value=&quot;Slide 12 - &amp;quot;Practice Exercise&amp;#x0D;&amp;#x0A;WEAMS Login/Search&amp;quot;&quot;/&gt;&lt;property id=&quot;20307&quot; value=&quot;302&quot;/&gt;&lt;/object&gt;&lt;object type=&quot;3&quot; unique_id=&quot;10015&quot;&gt;&lt;property id=&quot;20148&quot; value=&quot;5&quot;/&gt;&lt;property id=&quot;20300&quot; value=&quot;Slide 13 - &amp;quot;Facility Code&amp;quot;&quot;/&gt;&lt;property id=&quot;20307&quot; value=&quot;303&quot;/&gt;&lt;/object&gt;&lt;object type=&quot;3&quot; unique_id=&quot;10016&quot;&gt;&lt;property id=&quot;20148&quot; value=&quot;5&quot;/&gt;&lt;property id=&quot;20300&quot; value=&quot;Slide 14 - &amp;quot;Facility Code - Deemed Approved&amp;quot;&quot;/&gt;&lt;property id=&quot;20307&quot; value=&quot;305&quot;/&gt;&lt;/object&gt;&lt;object type=&quot;3&quot; unique_id=&quot;10017&quot;&gt;&lt;property id=&quot;20148&quot; value=&quot;5&quot;/&gt;&lt;property id=&quot;20300&quot; value=&quot;Slide 15 - &amp;quot;Facility Code - First Digit&amp;quot;&quot;/&gt;&lt;property id=&quot;20307&quot; value=&quot;306&quot;/&gt;&lt;/object&gt;&lt;object type=&quot;3&quot; unique_id=&quot;10018&quot;&gt;&lt;property id=&quot;20148&quot; value=&quot;5&quot;/&gt;&lt;property id=&quot;20300&quot; value=&quot;Slide 16 - &amp;quot;Facility Code - Second Digit&amp;quot;&quot;/&gt;&lt;property id=&quot;20307&quot; value=&quot;307&quot;/&gt;&lt;/object&gt;&lt;object type=&quot;3&quot; unique_id=&quot;10019&quot;&gt;&lt;property id=&quot;20148&quot; value=&quot;5&quot;/&gt;&lt;property id=&quot;20300&quot; value=&quot;Slide 17 - &amp;quot;Comprehension Check&amp;quot;&quot;/&gt;&lt;property id=&quot;20307&quot; value=&quot;292&quot;/&gt;&lt;/object&gt;&lt;object type=&quot;3&quot; unique_id=&quot;10020&quot;&gt;&lt;property id=&quot;20148&quot; value=&quot;5&quot;/&gt;&lt;property id=&quot;20300&quot; value=&quot;Slide 18 - &amp;quot;Facility Code Search&amp;quot;&quot;/&gt;&lt;property id=&quot;20307&quot; value=&quot;310&quot;/&gt;&lt;/object&gt;&lt;object type=&quot;3&quot; unique_id=&quot;10021&quot;&gt;&lt;property id=&quot;20148&quot; value=&quot;5&quot;/&gt;&lt;property id=&quot;20300&quot; value=&quot;Slide 19 - &amp;quot;Organization’s Name Hyperlink&amp;quot;&quot;/&gt;&lt;property id=&quot;20307&quot; value=&quot;311&quot;/&gt;&lt;/object&gt;&lt;object type=&quot;3&quot; unique_id=&quot;10022&quot;&gt;&lt;property id=&quot;20148&quot; value=&quot;5&quot;/&gt;&lt;property id=&quot;20300&quot; value=&quot;Slide 20 - &amp;quot;VCE Program View&amp;quot;&quot;/&gt;&lt;property id=&quot;20307&quot; value=&quot;312&quot;/&gt;&lt;/object&gt;&lt;object type=&quot;3&quot; unique_id=&quot;10023&quot;&gt;&lt;property id=&quot;20148&quot; value=&quot;5&quot;/&gt;&lt;property id=&quot;20300&quot; value=&quot;Slide 21 - &amp;quot;VCE Program View - Program Detail&amp;quot;&quot;/&gt;&lt;property id=&quot;20307&quot; value=&quot;313&quot;/&gt;&lt;/object&gt;&lt;object type=&quot;3&quot; unique_id=&quot;10025&quot;&gt;&lt;property id=&quot;20148&quot; value=&quot;5&quot;/&gt;&lt;property id=&quot;20300&quot; value=&quot;Slide 22 - &amp;quot;WEAMS - Review of Information&amp;quot;&quot;/&gt;&lt;property id=&quot;20307&quot; value=&quot;315&quot;/&gt;&lt;/object&gt;&lt;object type=&quot;3&quot; unique_id=&quot;10026&quot;&gt;&lt;property id=&quot;20148&quot; value=&quot;5&quot;/&gt;&lt;property id=&quot;20300&quot; value=&quot;Slide 23 - &amp;quot;Yellow Ribbon Processing&amp;quot;&quot;/&gt;&lt;property id=&quot;20307&quot; value=&quot;316&quot;/&gt;&lt;/object&gt;&lt;object type=&quot;3&quot; unique_id=&quot;10027&quot;&gt;&lt;property id=&quot;20148&quot; value=&quot;5&quot;/&gt;&lt;property id=&quot;20300&quot; value=&quot;Slide 24 - &amp;quot;Yellow Ribbon Verification&amp;quot;&quot;/&gt;&lt;property id=&quot;20307&quot; value=&quot;317&quot;/&gt;&lt;/object&gt;&lt;object type=&quot;3&quot; unique_id=&quot;10028&quot;&gt;&lt;property id=&quot;20148&quot; value=&quot;5&quot;/&gt;&lt;property id=&quot;20300&quot; value=&quot;Slide 25 - &amp;quot;WEAMS User Guide&amp;quot;&quot;/&gt;&lt;property id=&quot;20307&quot; value=&quot;318&quot;/&gt;&lt;/object&gt;&lt;object type=&quot;3&quot; unique_id=&quot;10029&quot;&gt;&lt;property id=&quot;20148&quot; value=&quot;5&quot;/&gt;&lt;property id=&quot;20300&quot; value=&quot;Slide 26 - &amp;quot;Comprehension Check&amp;quot;&quot;/&gt;&lt;property id=&quot;20307&quot; value=&quot;294&quot;/&gt;&lt;/object&gt;&lt;object type=&quot;3&quot; unique_id=&quot;10030&quot;&gt;&lt;property id=&quot;20148&quot; value=&quot;5&quot;/&gt;&lt;property id=&quot;20300&quot; value=&quot;Slide 27 - &amp;quot;Summary&amp;quot;&quot;/&gt;&lt;property id=&quot;20307&quot; value=&quot;296&quot;/&gt;&lt;/object&gt;&lt;object type=&quot;3&quot; unique_id=&quot;10031&quot;&gt;&lt;property id=&quot;20148&quot; value=&quot;5&quot;/&gt;&lt;property id=&quot;20300&quot; value=&quot;Slide 28 - &amp;quot;Questions?&amp;quot;&quot;/&gt;&lt;property id=&quot;20307&quot; value=&quot;297&quot;/&gt;&lt;/object&gt;&lt;object type=&quot;3&quot; unique_id=&quot;10032&quot;&gt;&lt;property id=&quot;20148&quot; value=&quot;5&quot;/&gt;&lt;property id=&quot;20300&quot; value=&quot;Slide 29 - &amp;quot;TMS Assessment and Survey&amp;quot;&quot;/&gt;&lt;property id=&quot;20307&quot; value=&quot;298&quot;/&gt;&lt;/object&gt;&lt;object type=&quot;3&quot; unique_id=&quot;10317&quot;&gt;&lt;property id=&quot;20148&quot; value=&quot;5&quot;/&gt;&lt;property id=&quot;20300&quot; value=&quot;Slide 10 - &amp;quot;WEAMS - Main Page&amp;#x0D;&amp;#x0A;Search Options&amp;quot;&quot;/&gt;&lt;property id=&quot;20307&quot; value=&quot;320&quot;/&gt;&lt;/object&gt;&lt;object type=&quot;3&quot; unique_id=&quot;10318&quot;&gt;&lt;property id=&quot;20148&quot; value=&quot;5&quot;/&gt;&lt;property id=&quot;20300&quot; value=&quot;Slide 11 - &amp;quot;WEAMS - Main Page&amp;#x0D;&amp;#x0A;Search Options (Continued)&amp;quot;&quot;/&gt;&lt;property id=&quot;20307&quot; value=&quot;321&quot;/&gt;&lt;/object&gt;&lt;object type=&quot;3&quot; unique_id=&quot;16399&quot;&gt;&lt;property id=&quot;20148&quot; value=&quot;5&quot;/&gt;&lt;property id=&quot;20300&quot; value=&quot;Slide 1&quot;/&gt;&lt;property id=&quot;20307&quot; value=&quot;322&quot;/&gt;&lt;/object&gt;&lt;/object&gt;&lt;/object&gt;&lt;/database&gt;"/>
  <p:tag name="SECTOMILLISECCONVERTED" val="1"/>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ced1f988-d16c-4eb7-9443-312b8723c36c">EDUSHARE-305-666</_dlc_DocId>
    <_dlc_DocIdUrl xmlns="ced1f988-d16c-4eb7-9443-312b8723c36c">
      <Url>http://vaww.infoshare.va.gov/sites/educationservice/225/225A/_layouts/DocIdRedir.aspx?ID=EDUSHARE-305-666</Url>
      <Description>EDUSHARE-305-666</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E4CC919667E7F640A1A551220B66E1DD" ma:contentTypeVersion="0" ma:contentTypeDescription="Create a new document." ma:contentTypeScope="" ma:versionID="8896d82f8ccc3cc9dcdf2780e0b81e9a">
  <xsd:schema xmlns:xsd="http://www.w3.org/2001/XMLSchema" xmlns:xs="http://www.w3.org/2001/XMLSchema" xmlns:p="http://schemas.microsoft.com/office/2006/metadata/properties" xmlns:ns2="ced1f988-d16c-4eb7-9443-312b8723c36c" targetNamespace="http://schemas.microsoft.com/office/2006/metadata/properties" ma:root="true" ma:fieldsID="1d673b042d7c1ef98ca4e77565e1a0f7" ns2:_="">
    <xsd:import namespace="ced1f988-d16c-4eb7-9443-312b8723c36c"/>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d1f988-d16c-4eb7-9443-312b8723c36c"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3FFBF52-CA27-49CE-BC0D-6472A767BE02}">
  <ds:schemaRefs>
    <ds:schemaRef ds:uri="http://schemas.microsoft.com/sharepoint/v3/contenttype/forms"/>
  </ds:schemaRefs>
</ds:datastoreItem>
</file>

<file path=customXml/itemProps2.xml><?xml version="1.0" encoding="utf-8"?>
<ds:datastoreItem xmlns:ds="http://schemas.openxmlformats.org/officeDocument/2006/customXml" ds:itemID="{DB3B1424-2B7B-4C13-990A-1197A002E8E5}">
  <ds:schemaRefs>
    <ds:schemaRef ds:uri="http://schemas.microsoft.com/sharepoint/events"/>
  </ds:schemaRefs>
</ds:datastoreItem>
</file>

<file path=customXml/itemProps3.xml><?xml version="1.0" encoding="utf-8"?>
<ds:datastoreItem xmlns:ds="http://schemas.openxmlformats.org/officeDocument/2006/customXml" ds:itemID="{EE589B4C-95E5-4A69-A5B6-12ACA6FFF17A}">
  <ds:schemaRefs>
    <ds:schemaRef ds:uri="http://purl.org/dc/dcmitype/"/>
    <ds:schemaRef ds:uri="http://schemas.microsoft.com/office/2006/documentManagement/types"/>
    <ds:schemaRef ds:uri="http://www.w3.org/XML/1998/namespace"/>
    <ds:schemaRef ds:uri="http://schemas.openxmlformats.org/package/2006/metadata/core-properties"/>
    <ds:schemaRef ds:uri="http://schemas.microsoft.com/office/2006/metadata/properties"/>
    <ds:schemaRef ds:uri="http://purl.org/dc/terms/"/>
    <ds:schemaRef ds:uri="http://purl.org/dc/elements/1.1/"/>
    <ds:schemaRef ds:uri="http://schemas.microsoft.com/office/infopath/2007/PartnerControls"/>
    <ds:schemaRef ds:uri="ced1f988-d16c-4eb7-9443-312b8723c36c"/>
  </ds:schemaRefs>
</ds:datastoreItem>
</file>

<file path=customXml/itemProps4.xml><?xml version="1.0" encoding="utf-8"?>
<ds:datastoreItem xmlns:ds="http://schemas.openxmlformats.org/officeDocument/2006/customXml" ds:itemID="{55681BE6-059D-4A2C-8C69-C2235851CA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ed1f988-d16c-4eb7-9443-312b8723c36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21519</TotalTime>
  <Words>1168</Words>
  <Application>Microsoft Office PowerPoint</Application>
  <PresentationFormat>On-screen Show (4:3)</PresentationFormat>
  <Paragraphs>234</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2_Office Theme</vt:lpstr>
      <vt:lpstr>Web Enabled Approval Management System (WEAMS)</vt:lpstr>
      <vt:lpstr>Overview of Today’s Training</vt:lpstr>
      <vt:lpstr>Icebreaker Activity</vt:lpstr>
      <vt:lpstr>Lesson Objectives</vt:lpstr>
      <vt:lpstr>WEAMS Overview</vt:lpstr>
      <vt:lpstr>VA/VBA Use of WEAMS</vt:lpstr>
      <vt:lpstr>Comprehension Check</vt:lpstr>
      <vt:lpstr>WEAMS - Access</vt:lpstr>
      <vt:lpstr>WEAMS - Login</vt:lpstr>
      <vt:lpstr>WEAMS - Main Page Search Options</vt:lpstr>
      <vt:lpstr>WEAMS - Main Page Search Options (Continued)</vt:lpstr>
      <vt:lpstr>Practice Exercise WEAMS Login/Search</vt:lpstr>
      <vt:lpstr>Facility Code</vt:lpstr>
      <vt:lpstr>Facility Code - First Digit</vt:lpstr>
      <vt:lpstr>Facility Code - Second Digit</vt:lpstr>
      <vt:lpstr>Facility Code Search</vt:lpstr>
      <vt:lpstr>Organization’s Name Hyperlink</vt:lpstr>
      <vt:lpstr>VCE Program View</vt:lpstr>
      <vt:lpstr>VCE Program View - Program Detail</vt:lpstr>
      <vt:lpstr>WEAMS - Review of Information</vt:lpstr>
      <vt:lpstr>Yellow Ribbon Processing</vt:lpstr>
      <vt:lpstr>Yellow Ribbon Verification</vt:lpstr>
      <vt:lpstr>WEAMS User Guide</vt:lpstr>
      <vt:lpstr>Comprehension Check</vt:lpstr>
      <vt:lpstr>Summary</vt:lpstr>
      <vt:lpstr>Questions?</vt:lpstr>
      <vt:lpstr>TMS Assessment and Survey</vt:lpstr>
    </vt:vector>
  </TitlesOfParts>
  <Company>Veterans Benefits Administration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Enabled Approval Management System (WEAMS) PowerPoint Presentation</dc:title>
  <dc:subject>VCE</dc:subject>
  <dc:creator>Department of Veterans Affairs, Veterans Benefits Administration, Education Service, STAFF</dc:creator>
  <cp:keywords>web enabled approval management system,WEAMS,Yellow Ribbon participation,facility code,school verification search,deemed approved</cp:keywords>
  <dc:description>This lesson defines the purpose of WEAMS and provides employees with the steps for logging into WEAMS, locating and searching for school approval information, and the information required to verify whether the school participates in the Yellow Ribbon programs, which is required to process educational awards.</dc:description>
  <cp:lastModifiedBy>Kathleen Poole</cp:lastModifiedBy>
  <cp:revision>432</cp:revision>
  <cp:lastPrinted>2016-09-28T17:17:46Z</cp:lastPrinted>
  <dcterms:created xsi:type="dcterms:W3CDTF">2014-09-26T18:35:36Z</dcterms:created>
  <dcterms:modified xsi:type="dcterms:W3CDTF">2016-10-31T15:06:58Z</dcterms:modified>
  <cp:category>NTC Curriculum</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0x010100E4CC919667E7F640A1A551220B66E1DD</vt:lpwstr>
  </property>
  <property fmtid="{D5CDD505-2E9C-101B-9397-08002B2CF9AE}" pid="3" name="_dlc_DocIdItemGuid">
    <vt:lpwstr>5fff38a9-9ed8-41be-b8fe-3e5ba4291b4c</vt:lpwstr>
  </property>
  <property fmtid="{D5CDD505-2E9C-101B-9397-08002B2CF9AE}" pid="4" name="Language">
    <vt:lpwstr>en</vt:lpwstr>
  </property>
  <property fmtid="{D5CDD505-2E9C-101B-9397-08002B2CF9AE}" pid="5" name="Type">
    <vt:lpwstr>Presentation</vt:lpwstr>
  </property>
</Properties>
</file>