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29"/>
  </p:notesMasterIdLst>
  <p:sldIdLst>
    <p:sldId id="474" r:id="rId5"/>
    <p:sldId id="267" r:id="rId6"/>
    <p:sldId id="256" r:id="rId7"/>
    <p:sldId id="257" r:id="rId8"/>
    <p:sldId id="449" r:id="rId9"/>
    <p:sldId id="462" r:id="rId10"/>
    <p:sldId id="258" r:id="rId11"/>
    <p:sldId id="463" r:id="rId12"/>
    <p:sldId id="464" r:id="rId13"/>
    <p:sldId id="269" r:id="rId14"/>
    <p:sldId id="465" r:id="rId15"/>
    <p:sldId id="466" r:id="rId16"/>
    <p:sldId id="467" r:id="rId17"/>
    <p:sldId id="468" r:id="rId18"/>
    <p:sldId id="469" r:id="rId19"/>
    <p:sldId id="426" r:id="rId20"/>
    <p:sldId id="470" r:id="rId21"/>
    <p:sldId id="471" r:id="rId22"/>
    <p:sldId id="472" r:id="rId23"/>
    <p:sldId id="473" r:id="rId24"/>
    <p:sldId id="317" r:id="rId25"/>
    <p:sldId id="318" r:id="rId26"/>
    <p:sldId id="319" r:id="rId27"/>
    <p:sldId id="320"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OHNSON, Robert, VBAVACO" initials="JRV" lastIdx="1" clrIdx="0">
    <p:extLst>
      <p:ext uri="{19B8F6BF-5375-455C-9EA6-DF929625EA0E}">
        <p15:presenceInfo xmlns:p15="http://schemas.microsoft.com/office/powerpoint/2012/main" userId="S::Robert.JOHNSON4@va.gov::ba96dda2-b07f-4711-9aae-c65fdb1dec4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233864"/>
    <a:srgbClr val="1464F4"/>
    <a:srgbClr val="E7E6E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98" d="100"/>
          <a:sy n="98" d="100"/>
        </p:scale>
        <p:origin x="102" y="246"/>
      </p:cViewPr>
      <p:guideLst/>
    </p:cSldViewPr>
  </p:slideViewPr>
  <p:notesTextViewPr>
    <p:cViewPr>
      <p:scale>
        <a:sx n="3" d="2"/>
        <a:sy n="3" d="2"/>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commentAuthors" Target="commentAuthors.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F0F81DB-963F-400C-BFE8-622A4894276A}" type="datetimeFigureOut">
              <a:rPr lang="en-US" smtClean="0"/>
              <a:t>9/20/2021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38EBD59-495F-4441-B39C-2DC25E0CCFFC}" type="slidenum">
              <a:rPr lang="en-US" smtClean="0"/>
              <a:t>‹#›</a:t>
            </a:fld>
            <a:endParaRPr lang="en-US" dirty="0"/>
          </a:p>
        </p:txBody>
      </p:sp>
    </p:spTree>
    <p:extLst>
      <p:ext uri="{BB962C8B-B14F-4D97-AF65-F5344CB8AC3E}">
        <p14:creationId xmlns:p14="http://schemas.microsoft.com/office/powerpoint/2010/main" val="38938674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644ED75C-4A45-4E19-8866-C3251C5E7B77}"/>
              </a:ext>
            </a:extLst>
          </p:cNvPr>
          <p:cNvPicPr>
            <a:picLocks noChangeAspect="1"/>
          </p:cNvPicPr>
          <p:nvPr userDrawn="1"/>
        </p:nvPicPr>
        <p:blipFill>
          <a:blip r:embed="rId2">
            <a:alphaModFix amt="35000"/>
            <a:extLst>
              <a:ext uri="{28A0092B-C50C-407E-A947-70E740481C1C}">
                <a14:useLocalDpi xmlns:a14="http://schemas.microsoft.com/office/drawing/2010/main" val="0"/>
              </a:ext>
            </a:extLst>
          </a:blip>
          <a:stretch>
            <a:fillRect/>
          </a:stretch>
        </p:blipFill>
        <p:spPr>
          <a:xfrm>
            <a:off x="0" y="-698500"/>
            <a:ext cx="12192000" cy="7708900"/>
          </a:xfrm>
          <a:prstGeom prst="rect">
            <a:avLst/>
          </a:prstGeom>
        </p:spPr>
      </p:pic>
      <p:sp>
        <p:nvSpPr>
          <p:cNvPr id="2" name="Title 1">
            <a:extLst>
              <a:ext uri="{FF2B5EF4-FFF2-40B4-BE49-F238E27FC236}">
                <a16:creationId xmlns:a16="http://schemas.microsoft.com/office/drawing/2014/main" id="{018CE028-C90A-4A9F-9BE4-92663FCD738E}"/>
              </a:ext>
            </a:extLst>
          </p:cNvPr>
          <p:cNvSpPr>
            <a:spLocks noGrp="1"/>
          </p:cNvSpPr>
          <p:nvPr>
            <p:ph type="ctrTitle"/>
          </p:nvPr>
        </p:nvSpPr>
        <p:spPr>
          <a:xfrm>
            <a:off x="1524000" y="1122363"/>
            <a:ext cx="9144000" cy="2387600"/>
          </a:xfrm>
          <a:effectLst>
            <a:innerShdw blurRad="63500" dist="50800" dir="13500000">
              <a:prstClr val="black">
                <a:alpha val="50000"/>
              </a:prstClr>
            </a:innerShdw>
          </a:effectLst>
        </p:spPr>
        <p:txBody>
          <a:bodyPr anchor="b">
            <a:normAutofit/>
          </a:bodyPr>
          <a:lstStyle>
            <a:lvl1pPr algn="ctr">
              <a:defRPr sz="6000" b="1" i="0" cap="small" baseline="0">
                <a:solidFill>
                  <a:schemeClr val="accent1">
                    <a:lumMod val="50000"/>
                  </a:schemeClr>
                </a:solidFill>
                <a:effectLst>
                  <a:outerShdw blurRad="50800" dist="38100" dir="8100000" algn="tr" rotWithShape="0">
                    <a:prstClr val="black">
                      <a:alpha val="40000"/>
                    </a:prstClr>
                  </a:outerShdw>
                </a:effectLst>
              </a:defRPr>
            </a:lvl1pPr>
          </a:lstStyle>
          <a:p>
            <a:r>
              <a:rPr lang="en-US" dirty="0"/>
              <a:t>Click to edit Master title style</a:t>
            </a:r>
          </a:p>
        </p:txBody>
      </p:sp>
      <p:sp>
        <p:nvSpPr>
          <p:cNvPr id="3" name="Subtitle 2">
            <a:extLst>
              <a:ext uri="{FF2B5EF4-FFF2-40B4-BE49-F238E27FC236}">
                <a16:creationId xmlns:a16="http://schemas.microsoft.com/office/drawing/2014/main" id="{7F8A6EFB-4239-4847-8EF9-B813350813B5}"/>
              </a:ext>
            </a:extLst>
          </p:cNvPr>
          <p:cNvSpPr>
            <a:spLocks noGrp="1"/>
          </p:cNvSpPr>
          <p:nvPr>
            <p:ph type="subTitle" idx="1"/>
          </p:nvPr>
        </p:nvSpPr>
        <p:spPr>
          <a:xfrm>
            <a:off x="1524000" y="3602038"/>
            <a:ext cx="9144000" cy="1655762"/>
          </a:xfrm>
        </p:spPr>
        <p:txBody>
          <a:bodyPr>
            <a:normAutofit/>
          </a:bodyPr>
          <a:lstStyle>
            <a:lvl1pPr marL="0" indent="0" algn="ctr">
              <a:buNone/>
              <a:defRPr sz="4000" i="0" cap="small" baseline="0">
                <a:solidFill>
                  <a:srgbClr val="C00000"/>
                </a:solidFill>
                <a:effectLst>
                  <a:outerShdw blurRad="38100" dist="38100" dir="2700000" algn="tl">
                    <a:srgbClr val="000000">
                      <a:alpha val="43137"/>
                    </a:srgbClr>
                  </a:outerShdw>
                </a:effectLs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31956654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2CA3E2-3B83-4987-96C9-E555EA54F3E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570B58F-1294-4428-91E2-779F3B052C4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5B8B642-4D2F-492A-8D01-3D3DFCD02CC5}"/>
              </a:ext>
            </a:extLst>
          </p:cNvPr>
          <p:cNvSpPr>
            <a:spLocks noGrp="1"/>
          </p:cNvSpPr>
          <p:nvPr>
            <p:ph type="dt" sz="half" idx="10"/>
          </p:nvPr>
        </p:nvSpPr>
        <p:spPr/>
        <p:txBody>
          <a:bodyPr/>
          <a:lstStyle/>
          <a:p>
            <a:r>
              <a:rPr lang="en-US"/>
              <a:t>January 2021</a:t>
            </a:r>
            <a:endParaRPr lang="en-US" dirty="0"/>
          </a:p>
        </p:txBody>
      </p:sp>
      <p:sp>
        <p:nvSpPr>
          <p:cNvPr id="5" name="Footer Placeholder 4">
            <a:extLst>
              <a:ext uri="{FF2B5EF4-FFF2-40B4-BE49-F238E27FC236}">
                <a16:creationId xmlns:a16="http://schemas.microsoft.com/office/drawing/2014/main" id="{33BF4931-0EF6-4D30-B2FB-116752E73739}"/>
              </a:ext>
            </a:extLst>
          </p:cNvPr>
          <p:cNvSpPr>
            <a:spLocks noGrp="1"/>
          </p:cNvSpPr>
          <p:nvPr>
            <p:ph type="ftr" sz="quarter" idx="11"/>
          </p:nvPr>
        </p:nvSpPr>
        <p:spPr/>
        <p:txBody>
          <a:bodyPr/>
          <a:lstStyle/>
          <a:p>
            <a:r>
              <a:rPr lang="en-US" dirty="0"/>
              <a:t>Compensation Service Quality Assurance</a:t>
            </a:r>
          </a:p>
        </p:txBody>
      </p:sp>
      <p:sp>
        <p:nvSpPr>
          <p:cNvPr id="6" name="Slide Number Placeholder 5">
            <a:extLst>
              <a:ext uri="{FF2B5EF4-FFF2-40B4-BE49-F238E27FC236}">
                <a16:creationId xmlns:a16="http://schemas.microsoft.com/office/drawing/2014/main" id="{24230E0E-071D-46B0-8458-6377AFF5F9F7}"/>
              </a:ext>
            </a:extLst>
          </p:cNvPr>
          <p:cNvSpPr>
            <a:spLocks noGrp="1"/>
          </p:cNvSpPr>
          <p:nvPr>
            <p:ph type="sldNum" sz="quarter" idx="12"/>
          </p:nvPr>
        </p:nvSpPr>
        <p:spPr/>
        <p:txBody>
          <a:bodyPr/>
          <a:lstStyle/>
          <a:p>
            <a:fld id="{AF430988-647E-4517-B70E-776822506EBB}" type="slidenum">
              <a:rPr lang="en-US" smtClean="0"/>
              <a:t>‹#›</a:t>
            </a:fld>
            <a:endParaRPr lang="en-US" dirty="0"/>
          </a:p>
        </p:txBody>
      </p:sp>
    </p:spTree>
    <p:extLst>
      <p:ext uri="{BB962C8B-B14F-4D97-AF65-F5344CB8AC3E}">
        <p14:creationId xmlns:p14="http://schemas.microsoft.com/office/powerpoint/2010/main" val="12174840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A85FFBA-9D22-4DF1-8DD1-D973B858BD9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1CED8E3-C629-46AF-AD42-8ACA697DC0F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80DF024-275C-40D2-82EF-95870F0DA316}"/>
              </a:ext>
            </a:extLst>
          </p:cNvPr>
          <p:cNvSpPr>
            <a:spLocks noGrp="1"/>
          </p:cNvSpPr>
          <p:nvPr>
            <p:ph type="dt" sz="half" idx="10"/>
          </p:nvPr>
        </p:nvSpPr>
        <p:spPr/>
        <p:txBody>
          <a:bodyPr/>
          <a:lstStyle/>
          <a:p>
            <a:r>
              <a:rPr lang="en-US"/>
              <a:t>January 2021</a:t>
            </a:r>
            <a:endParaRPr lang="en-US" dirty="0"/>
          </a:p>
        </p:txBody>
      </p:sp>
      <p:sp>
        <p:nvSpPr>
          <p:cNvPr id="5" name="Footer Placeholder 4">
            <a:extLst>
              <a:ext uri="{FF2B5EF4-FFF2-40B4-BE49-F238E27FC236}">
                <a16:creationId xmlns:a16="http://schemas.microsoft.com/office/drawing/2014/main" id="{67CFA55F-D58B-4088-B127-C7F7CD9244D9}"/>
              </a:ext>
            </a:extLst>
          </p:cNvPr>
          <p:cNvSpPr>
            <a:spLocks noGrp="1"/>
          </p:cNvSpPr>
          <p:nvPr>
            <p:ph type="ftr" sz="quarter" idx="11"/>
          </p:nvPr>
        </p:nvSpPr>
        <p:spPr/>
        <p:txBody>
          <a:bodyPr/>
          <a:lstStyle/>
          <a:p>
            <a:r>
              <a:rPr lang="en-US" dirty="0"/>
              <a:t>Compensation Service Quality Assurance</a:t>
            </a:r>
          </a:p>
        </p:txBody>
      </p:sp>
      <p:sp>
        <p:nvSpPr>
          <p:cNvPr id="6" name="Slide Number Placeholder 5">
            <a:extLst>
              <a:ext uri="{FF2B5EF4-FFF2-40B4-BE49-F238E27FC236}">
                <a16:creationId xmlns:a16="http://schemas.microsoft.com/office/drawing/2014/main" id="{DA232EBC-E807-4873-8298-0353A738F0C9}"/>
              </a:ext>
            </a:extLst>
          </p:cNvPr>
          <p:cNvSpPr>
            <a:spLocks noGrp="1"/>
          </p:cNvSpPr>
          <p:nvPr>
            <p:ph type="sldNum" sz="quarter" idx="12"/>
          </p:nvPr>
        </p:nvSpPr>
        <p:spPr/>
        <p:txBody>
          <a:bodyPr/>
          <a:lstStyle/>
          <a:p>
            <a:fld id="{AF430988-647E-4517-B70E-776822506EBB}" type="slidenum">
              <a:rPr lang="en-US" smtClean="0"/>
              <a:t>‹#›</a:t>
            </a:fld>
            <a:endParaRPr lang="en-US" dirty="0"/>
          </a:p>
        </p:txBody>
      </p:sp>
    </p:spTree>
    <p:extLst>
      <p:ext uri="{BB962C8B-B14F-4D97-AF65-F5344CB8AC3E}">
        <p14:creationId xmlns:p14="http://schemas.microsoft.com/office/powerpoint/2010/main" val="15155349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3BF4C4-AD6F-44B0-8AF0-75E50D80E412}"/>
              </a:ext>
            </a:extLst>
          </p:cNvPr>
          <p:cNvSpPr>
            <a:spLocks noGrp="1"/>
          </p:cNvSpPr>
          <p:nvPr>
            <p:ph type="title"/>
          </p:nvPr>
        </p:nvSpPr>
        <p:spPr>
          <a:xfrm>
            <a:off x="2106386" y="365125"/>
            <a:ext cx="9247414" cy="1325563"/>
          </a:xfrm>
          <a:prstGeom prst="roundRect">
            <a:avLst/>
          </a:prstGeom>
          <a:effectLst>
            <a:glow rad="228600">
              <a:schemeClr val="accent1">
                <a:satMod val="175000"/>
                <a:alpha val="40000"/>
              </a:schemeClr>
            </a:glow>
          </a:effectLst>
        </p:spPr>
        <p:style>
          <a:lnRef idx="0">
            <a:scrgbClr r="0" g="0" b="0"/>
          </a:lnRef>
          <a:fillRef idx="1001">
            <a:schemeClr val="lt2"/>
          </a:fillRef>
          <a:effectRef idx="0">
            <a:scrgbClr r="0" g="0" b="0"/>
          </a:effectRef>
          <a:fontRef idx="major"/>
        </p:style>
        <p:txBody>
          <a:bodyPr/>
          <a:lstStyle>
            <a:lvl1pPr algn="ctr">
              <a:defRPr b="1">
                <a:solidFill>
                  <a:schemeClr val="accent1">
                    <a:lumMod val="50000"/>
                  </a:schemeClr>
                </a:solidFill>
                <a:effectLst>
                  <a:outerShdw blurRad="38100" dist="38100" dir="2700000" algn="tl">
                    <a:srgbClr val="000000">
                      <a:alpha val="43137"/>
                    </a:srgbClr>
                  </a:outerShdw>
                </a:effectLst>
              </a:defRPr>
            </a:lvl1pPr>
          </a:lstStyle>
          <a:p>
            <a:r>
              <a:rPr lang="en-US" dirty="0"/>
              <a:t>Click to edit Master title style</a:t>
            </a:r>
          </a:p>
        </p:txBody>
      </p:sp>
      <p:sp>
        <p:nvSpPr>
          <p:cNvPr id="3" name="Content Placeholder 2">
            <a:extLst>
              <a:ext uri="{FF2B5EF4-FFF2-40B4-BE49-F238E27FC236}">
                <a16:creationId xmlns:a16="http://schemas.microsoft.com/office/drawing/2014/main" id="{1671C417-508C-47A3-A3B8-9FAEB7996652}"/>
              </a:ext>
            </a:extLst>
          </p:cNvPr>
          <p:cNvSpPr>
            <a:spLocks noGrp="1"/>
          </p:cNvSpPr>
          <p:nvPr>
            <p:ph idx="1"/>
          </p:nvPr>
        </p:nvSpPr>
        <p:spPr>
          <a:xfrm>
            <a:off x="247135" y="1972940"/>
            <a:ext cx="11675075" cy="4371032"/>
          </a:xfrm>
        </p:spPr>
        <p:txBody>
          <a:bodyPr/>
          <a:lstStyle>
            <a:lvl1pPr marL="457200" indent="-457200">
              <a:buFont typeface="Wingdings" panose="05000000000000000000" pitchFamily="2" charset="2"/>
              <a:buChar char="§"/>
              <a:defRPr>
                <a:solidFill>
                  <a:schemeClr val="accent1">
                    <a:lumMod val="50000"/>
                  </a:schemeClr>
                </a:solidFill>
              </a:defRPr>
            </a:lvl1pPr>
            <a:lvl2pPr marL="800100" indent="-342900">
              <a:buFont typeface="Wingdings" panose="05000000000000000000" pitchFamily="2" charset="2"/>
              <a:buChar char="Ø"/>
              <a:defRPr>
                <a:solidFill>
                  <a:schemeClr val="accent1">
                    <a:lumMod val="50000"/>
                  </a:schemeClr>
                </a:solidFill>
              </a:defRPr>
            </a:lvl2pPr>
            <a:lvl3pPr marL="1257300" indent="-342900">
              <a:buFont typeface="Wingdings" panose="05000000000000000000" pitchFamily="2" charset="2"/>
              <a:buChar char="v"/>
              <a:defRPr>
                <a:solidFill>
                  <a:schemeClr val="accent1">
                    <a:lumMod val="50000"/>
                  </a:schemeClr>
                </a:solidFill>
              </a:defRPr>
            </a:lvl3pPr>
            <a:lvl4pPr marL="1600200" indent="-228600">
              <a:buFont typeface="Wingdings" panose="05000000000000000000" pitchFamily="2" charset="2"/>
              <a:buChar char="ü"/>
              <a:defRPr>
                <a:solidFill>
                  <a:schemeClr val="accent1">
                    <a:lumMod val="50000"/>
                  </a:schemeClr>
                </a:solidFill>
              </a:defRPr>
            </a:lvl4pPr>
            <a:lvl5pPr marL="2057400" indent="-228600">
              <a:buFont typeface="Courier New" panose="02070309020205020404" pitchFamily="49" charset="0"/>
              <a:buChar char="o"/>
              <a:defRPr>
                <a:solidFill>
                  <a:schemeClr val="accent1">
                    <a:lumMod val="50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659F060E-A108-46A3-BBEE-78A18C66BC98}"/>
              </a:ext>
            </a:extLst>
          </p:cNvPr>
          <p:cNvSpPr>
            <a:spLocks noGrp="1"/>
          </p:cNvSpPr>
          <p:nvPr>
            <p:ph type="dt" sz="half" idx="10"/>
          </p:nvPr>
        </p:nvSpPr>
        <p:spPr>
          <a:solidFill>
            <a:schemeClr val="tx2">
              <a:lumMod val="40000"/>
              <a:lumOff val="60000"/>
            </a:schemeClr>
          </a:solidFill>
        </p:spPr>
        <p:txBody>
          <a:bodyPr/>
          <a:lstStyle>
            <a:lvl1pPr>
              <a:defRPr b="1">
                <a:solidFill>
                  <a:schemeClr val="tx1"/>
                </a:solidFill>
              </a:defRPr>
            </a:lvl1pPr>
          </a:lstStyle>
          <a:p>
            <a:r>
              <a:rPr lang="en-US"/>
              <a:t>January 2021</a:t>
            </a:r>
            <a:endParaRPr lang="en-US" dirty="0"/>
          </a:p>
        </p:txBody>
      </p:sp>
      <p:sp>
        <p:nvSpPr>
          <p:cNvPr id="5" name="Footer Placeholder 4">
            <a:extLst>
              <a:ext uri="{FF2B5EF4-FFF2-40B4-BE49-F238E27FC236}">
                <a16:creationId xmlns:a16="http://schemas.microsoft.com/office/drawing/2014/main" id="{30178C0B-30AB-4C71-A383-26A52C065C1F}"/>
              </a:ext>
            </a:extLst>
          </p:cNvPr>
          <p:cNvSpPr>
            <a:spLocks noGrp="1"/>
          </p:cNvSpPr>
          <p:nvPr>
            <p:ph type="ftr" sz="quarter" idx="11"/>
          </p:nvPr>
        </p:nvSpPr>
        <p:spPr>
          <a:solidFill>
            <a:schemeClr val="tx2">
              <a:lumMod val="40000"/>
              <a:lumOff val="60000"/>
            </a:schemeClr>
          </a:solidFill>
        </p:spPr>
        <p:txBody>
          <a:bodyPr/>
          <a:lstStyle>
            <a:lvl1pPr>
              <a:defRPr b="1">
                <a:solidFill>
                  <a:schemeClr val="tx1"/>
                </a:solidFill>
              </a:defRPr>
            </a:lvl1pPr>
          </a:lstStyle>
          <a:p>
            <a:r>
              <a:rPr lang="en-US" dirty="0"/>
              <a:t>Compensation Service Quality Assurance</a:t>
            </a:r>
          </a:p>
        </p:txBody>
      </p:sp>
      <p:sp>
        <p:nvSpPr>
          <p:cNvPr id="6" name="Slide Number Placeholder 5">
            <a:extLst>
              <a:ext uri="{FF2B5EF4-FFF2-40B4-BE49-F238E27FC236}">
                <a16:creationId xmlns:a16="http://schemas.microsoft.com/office/drawing/2014/main" id="{A301F421-7E69-493A-90C6-D72BA65AF6DC}"/>
              </a:ext>
            </a:extLst>
          </p:cNvPr>
          <p:cNvSpPr>
            <a:spLocks noGrp="1"/>
          </p:cNvSpPr>
          <p:nvPr>
            <p:ph type="sldNum" sz="quarter" idx="12"/>
          </p:nvPr>
        </p:nvSpPr>
        <p:spPr>
          <a:solidFill>
            <a:schemeClr val="tx2">
              <a:lumMod val="40000"/>
              <a:lumOff val="60000"/>
            </a:schemeClr>
          </a:solidFill>
        </p:spPr>
        <p:txBody>
          <a:bodyPr/>
          <a:lstStyle>
            <a:lvl1pPr>
              <a:defRPr b="1">
                <a:solidFill>
                  <a:schemeClr val="tx1"/>
                </a:solidFill>
              </a:defRPr>
            </a:lvl1pPr>
          </a:lstStyle>
          <a:p>
            <a:fld id="{AF430988-647E-4517-B70E-776822506EBB}" type="slidenum">
              <a:rPr lang="en-US" smtClean="0"/>
              <a:pPr/>
              <a:t>‹#›</a:t>
            </a:fld>
            <a:endParaRPr lang="en-US" dirty="0"/>
          </a:p>
        </p:txBody>
      </p:sp>
      <p:pic>
        <p:nvPicPr>
          <p:cNvPr id="8" name="Picture 7">
            <a:extLst>
              <a:ext uri="{FF2B5EF4-FFF2-40B4-BE49-F238E27FC236}">
                <a16:creationId xmlns:a16="http://schemas.microsoft.com/office/drawing/2014/main" id="{C3231B6D-8E34-4768-8F16-BFFA28CD1E3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1600" y="73025"/>
            <a:ext cx="1752600" cy="1752600"/>
          </a:xfrm>
          <a:prstGeom prst="rect">
            <a:avLst/>
          </a:prstGeom>
        </p:spPr>
      </p:pic>
    </p:spTree>
    <p:extLst>
      <p:ext uri="{BB962C8B-B14F-4D97-AF65-F5344CB8AC3E}">
        <p14:creationId xmlns:p14="http://schemas.microsoft.com/office/powerpoint/2010/main" val="4201109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BDB526-88E3-459B-BD74-338FE654E601}"/>
              </a:ext>
            </a:extLst>
          </p:cNvPr>
          <p:cNvSpPr>
            <a:spLocks noGrp="1"/>
          </p:cNvSpPr>
          <p:nvPr>
            <p:ph type="title"/>
          </p:nvPr>
        </p:nvSpPr>
        <p:spPr>
          <a:xfrm>
            <a:off x="831850" y="1709738"/>
            <a:ext cx="10515600" cy="2852737"/>
          </a:xfrm>
          <a:solidFill>
            <a:srgbClr val="E7E6E6"/>
          </a:solidFill>
          <a:effectLst>
            <a:glow rad="228600">
              <a:srgbClr val="1464F4">
                <a:alpha val="40000"/>
              </a:srgbClr>
            </a:glow>
          </a:effectLst>
        </p:spPr>
        <p:txBody>
          <a:bodyPr anchor="b"/>
          <a:lstStyle>
            <a:lvl1pPr>
              <a:defRPr sz="6000" cap="small" baseline="0">
                <a:solidFill>
                  <a:srgbClr val="233864"/>
                </a:solidFill>
              </a:defRPr>
            </a:lvl1pPr>
          </a:lstStyle>
          <a:p>
            <a:r>
              <a:rPr lang="en-US" dirty="0"/>
              <a:t>Click to edit Master title style</a:t>
            </a:r>
          </a:p>
        </p:txBody>
      </p:sp>
      <p:sp>
        <p:nvSpPr>
          <p:cNvPr id="3" name="Text Placeholder 2">
            <a:extLst>
              <a:ext uri="{FF2B5EF4-FFF2-40B4-BE49-F238E27FC236}">
                <a16:creationId xmlns:a16="http://schemas.microsoft.com/office/drawing/2014/main" id="{E62238C9-FBB6-4FBF-9912-72B7D6EE66D1}"/>
              </a:ext>
            </a:extLst>
          </p:cNvPr>
          <p:cNvSpPr>
            <a:spLocks noGrp="1"/>
          </p:cNvSpPr>
          <p:nvPr>
            <p:ph type="body" idx="1"/>
          </p:nvPr>
        </p:nvSpPr>
        <p:spPr>
          <a:xfrm>
            <a:off x="831850" y="4827373"/>
            <a:ext cx="10515600" cy="1449859"/>
          </a:xfrm>
        </p:spPr>
        <p:txBody>
          <a:bodyPr/>
          <a:lstStyle>
            <a:lvl1pPr marL="0" indent="0">
              <a:buNone/>
              <a:defRPr sz="2400" baseline="0">
                <a:solidFill>
                  <a:srgbClr val="203864"/>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D0E1C586-CA39-4CEB-AE60-01FCDA634878}"/>
              </a:ext>
            </a:extLst>
          </p:cNvPr>
          <p:cNvSpPr>
            <a:spLocks noGrp="1"/>
          </p:cNvSpPr>
          <p:nvPr>
            <p:ph type="dt" sz="half" idx="10"/>
          </p:nvPr>
        </p:nvSpPr>
        <p:spPr>
          <a:solidFill>
            <a:schemeClr val="tx2">
              <a:lumMod val="40000"/>
              <a:lumOff val="60000"/>
            </a:schemeClr>
          </a:solidFill>
        </p:spPr>
        <p:txBody>
          <a:bodyPr/>
          <a:lstStyle>
            <a:lvl1pPr>
              <a:defRPr b="1">
                <a:solidFill>
                  <a:schemeClr val="tx1"/>
                </a:solidFill>
              </a:defRPr>
            </a:lvl1pPr>
          </a:lstStyle>
          <a:p>
            <a:r>
              <a:rPr lang="en-US"/>
              <a:t>January 2021</a:t>
            </a:r>
            <a:endParaRPr lang="en-US" dirty="0"/>
          </a:p>
        </p:txBody>
      </p:sp>
      <p:sp>
        <p:nvSpPr>
          <p:cNvPr id="5" name="Footer Placeholder 4">
            <a:extLst>
              <a:ext uri="{FF2B5EF4-FFF2-40B4-BE49-F238E27FC236}">
                <a16:creationId xmlns:a16="http://schemas.microsoft.com/office/drawing/2014/main" id="{D0CE4330-71B4-4B72-80A9-00DD73C867E6}"/>
              </a:ext>
            </a:extLst>
          </p:cNvPr>
          <p:cNvSpPr>
            <a:spLocks noGrp="1"/>
          </p:cNvSpPr>
          <p:nvPr>
            <p:ph type="ftr" sz="quarter" idx="11"/>
          </p:nvPr>
        </p:nvSpPr>
        <p:spPr>
          <a:solidFill>
            <a:schemeClr val="tx2">
              <a:lumMod val="40000"/>
              <a:lumOff val="60000"/>
            </a:schemeClr>
          </a:solidFill>
        </p:spPr>
        <p:txBody>
          <a:bodyPr/>
          <a:lstStyle>
            <a:lvl1pPr>
              <a:defRPr b="1">
                <a:solidFill>
                  <a:schemeClr val="tx1"/>
                </a:solidFill>
              </a:defRPr>
            </a:lvl1pPr>
          </a:lstStyle>
          <a:p>
            <a:r>
              <a:rPr lang="en-US" dirty="0"/>
              <a:t>Compensation Service Quality Assurance</a:t>
            </a:r>
          </a:p>
        </p:txBody>
      </p:sp>
      <p:sp>
        <p:nvSpPr>
          <p:cNvPr id="6" name="Slide Number Placeholder 5">
            <a:extLst>
              <a:ext uri="{FF2B5EF4-FFF2-40B4-BE49-F238E27FC236}">
                <a16:creationId xmlns:a16="http://schemas.microsoft.com/office/drawing/2014/main" id="{5317B6D4-5F21-49B3-A28D-865284685226}"/>
              </a:ext>
            </a:extLst>
          </p:cNvPr>
          <p:cNvSpPr>
            <a:spLocks noGrp="1"/>
          </p:cNvSpPr>
          <p:nvPr>
            <p:ph type="sldNum" sz="quarter" idx="12"/>
          </p:nvPr>
        </p:nvSpPr>
        <p:spPr>
          <a:solidFill>
            <a:schemeClr val="tx2">
              <a:lumMod val="40000"/>
              <a:lumOff val="60000"/>
            </a:schemeClr>
          </a:solidFill>
        </p:spPr>
        <p:txBody>
          <a:bodyPr/>
          <a:lstStyle>
            <a:lvl1pPr>
              <a:defRPr b="1">
                <a:solidFill>
                  <a:schemeClr val="tx1"/>
                </a:solidFill>
              </a:defRPr>
            </a:lvl1pPr>
          </a:lstStyle>
          <a:p>
            <a:fld id="{AF430988-647E-4517-B70E-776822506EBB}" type="slidenum">
              <a:rPr lang="en-US" smtClean="0"/>
              <a:pPr/>
              <a:t>‹#›</a:t>
            </a:fld>
            <a:endParaRPr lang="en-US" dirty="0"/>
          </a:p>
        </p:txBody>
      </p:sp>
    </p:spTree>
    <p:extLst>
      <p:ext uri="{BB962C8B-B14F-4D97-AF65-F5344CB8AC3E}">
        <p14:creationId xmlns:p14="http://schemas.microsoft.com/office/powerpoint/2010/main" val="39338180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74ABA2-ED38-4D16-A4B0-734E1D46227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7ED2215-2493-470B-BE19-BF21433648D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C512D86-7CD5-4B9B-A7AB-A65FE39B489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49ADBAB-03D9-4927-A177-29941912386A}"/>
              </a:ext>
            </a:extLst>
          </p:cNvPr>
          <p:cNvSpPr>
            <a:spLocks noGrp="1"/>
          </p:cNvSpPr>
          <p:nvPr>
            <p:ph type="dt" sz="half" idx="10"/>
          </p:nvPr>
        </p:nvSpPr>
        <p:spPr/>
        <p:txBody>
          <a:bodyPr/>
          <a:lstStyle/>
          <a:p>
            <a:r>
              <a:rPr lang="en-US"/>
              <a:t>January 2021</a:t>
            </a:r>
            <a:endParaRPr lang="en-US" dirty="0"/>
          </a:p>
        </p:txBody>
      </p:sp>
      <p:sp>
        <p:nvSpPr>
          <p:cNvPr id="6" name="Footer Placeholder 5">
            <a:extLst>
              <a:ext uri="{FF2B5EF4-FFF2-40B4-BE49-F238E27FC236}">
                <a16:creationId xmlns:a16="http://schemas.microsoft.com/office/drawing/2014/main" id="{D5975553-4C0F-4E81-9CAC-2309C0CF0A79}"/>
              </a:ext>
            </a:extLst>
          </p:cNvPr>
          <p:cNvSpPr>
            <a:spLocks noGrp="1"/>
          </p:cNvSpPr>
          <p:nvPr>
            <p:ph type="ftr" sz="quarter" idx="11"/>
          </p:nvPr>
        </p:nvSpPr>
        <p:spPr/>
        <p:txBody>
          <a:bodyPr/>
          <a:lstStyle/>
          <a:p>
            <a:r>
              <a:rPr lang="en-US" dirty="0"/>
              <a:t>Compensation Service Quality Assurance</a:t>
            </a:r>
          </a:p>
        </p:txBody>
      </p:sp>
      <p:sp>
        <p:nvSpPr>
          <p:cNvPr id="7" name="Slide Number Placeholder 6">
            <a:extLst>
              <a:ext uri="{FF2B5EF4-FFF2-40B4-BE49-F238E27FC236}">
                <a16:creationId xmlns:a16="http://schemas.microsoft.com/office/drawing/2014/main" id="{B0B770C7-DE92-4C5B-8D69-7E5D00B07F4B}"/>
              </a:ext>
            </a:extLst>
          </p:cNvPr>
          <p:cNvSpPr>
            <a:spLocks noGrp="1"/>
          </p:cNvSpPr>
          <p:nvPr>
            <p:ph type="sldNum" sz="quarter" idx="12"/>
          </p:nvPr>
        </p:nvSpPr>
        <p:spPr/>
        <p:txBody>
          <a:bodyPr/>
          <a:lstStyle/>
          <a:p>
            <a:fld id="{AF430988-647E-4517-B70E-776822506EBB}" type="slidenum">
              <a:rPr lang="en-US" smtClean="0"/>
              <a:t>‹#›</a:t>
            </a:fld>
            <a:endParaRPr lang="en-US" dirty="0"/>
          </a:p>
        </p:txBody>
      </p:sp>
    </p:spTree>
    <p:extLst>
      <p:ext uri="{BB962C8B-B14F-4D97-AF65-F5344CB8AC3E}">
        <p14:creationId xmlns:p14="http://schemas.microsoft.com/office/powerpoint/2010/main" val="39880668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529A74-5181-4008-B362-CFF1AD8985A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8F21025-CC80-49EE-A0A1-28CCD7BF9C6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47F95AB-61CA-4FB3-B2BF-31D3CE8571D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7D640BF-2F06-4D94-AAC3-199AC01CEFF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4409FFE-A0E6-491C-B553-88C71F9902F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8F2B8D6-4380-49DC-A9A1-8AD26FF74DA7}"/>
              </a:ext>
            </a:extLst>
          </p:cNvPr>
          <p:cNvSpPr>
            <a:spLocks noGrp="1"/>
          </p:cNvSpPr>
          <p:nvPr>
            <p:ph type="dt" sz="half" idx="10"/>
          </p:nvPr>
        </p:nvSpPr>
        <p:spPr/>
        <p:txBody>
          <a:bodyPr/>
          <a:lstStyle/>
          <a:p>
            <a:r>
              <a:rPr lang="en-US"/>
              <a:t>January 2021</a:t>
            </a:r>
            <a:endParaRPr lang="en-US" dirty="0"/>
          </a:p>
        </p:txBody>
      </p:sp>
      <p:sp>
        <p:nvSpPr>
          <p:cNvPr id="8" name="Footer Placeholder 7">
            <a:extLst>
              <a:ext uri="{FF2B5EF4-FFF2-40B4-BE49-F238E27FC236}">
                <a16:creationId xmlns:a16="http://schemas.microsoft.com/office/drawing/2014/main" id="{D5FFD472-F756-4247-8E5C-482D812CE0FE}"/>
              </a:ext>
            </a:extLst>
          </p:cNvPr>
          <p:cNvSpPr>
            <a:spLocks noGrp="1"/>
          </p:cNvSpPr>
          <p:nvPr>
            <p:ph type="ftr" sz="quarter" idx="11"/>
          </p:nvPr>
        </p:nvSpPr>
        <p:spPr/>
        <p:txBody>
          <a:bodyPr/>
          <a:lstStyle/>
          <a:p>
            <a:r>
              <a:rPr lang="en-US" dirty="0"/>
              <a:t>Compensation Service Quality Assurance</a:t>
            </a:r>
          </a:p>
        </p:txBody>
      </p:sp>
      <p:sp>
        <p:nvSpPr>
          <p:cNvPr id="9" name="Slide Number Placeholder 8">
            <a:extLst>
              <a:ext uri="{FF2B5EF4-FFF2-40B4-BE49-F238E27FC236}">
                <a16:creationId xmlns:a16="http://schemas.microsoft.com/office/drawing/2014/main" id="{527376FD-C720-4EB5-9E57-88BE645CED6B}"/>
              </a:ext>
            </a:extLst>
          </p:cNvPr>
          <p:cNvSpPr>
            <a:spLocks noGrp="1"/>
          </p:cNvSpPr>
          <p:nvPr>
            <p:ph type="sldNum" sz="quarter" idx="12"/>
          </p:nvPr>
        </p:nvSpPr>
        <p:spPr/>
        <p:txBody>
          <a:bodyPr/>
          <a:lstStyle/>
          <a:p>
            <a:fld id="{AF430988-647E-4517-B70E-776822506EBB}" type="slidenum">
              <a:rPr lang="en-US" smtClean="0"/>
              <a:t>‹#›</a:t>
            </a:fld>
            <a:endParaRPr lang="en-US" dirty="0"/>
          </a:p>
        </p:txBody>
      </p:sp>
    </p:spTree>
    <p:extLst>
      <p:ext uri="{BB962C8B-B14F-4D97-AF65-F5344CB8AC3E}">
        <p14:creationId xmlns:p14="http://schemas.microsoft.com/office/powerpoint/2010/main" val="40083832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47C629-CFE0-414F-B760-D44E17864AA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559E5A8-A207-4359-A85A-9F53A86EB06B}"/>
              </a:ext>
            </a:extLst>
          </p:cNvPr>
          <p:cNvSpPr>
            <a:spLocks noGrp="1"/>
          </p:cNvSpPr>
          <p:nvPr>
            <p:ph type="dt" sz="half" idx="10"/>
          </p:nvPr>
        </p:nvSpPr>
        <p:spPr/>
        <p:txBody>
          <a:bodyPr/>
          <a:lstStyle/>
          <a:p>
            <a:r>
              <a:rPr lang="en-US"/>
              <a:t>January 2021</a:t>
            </a:r>
            <a:endParaRPr lang="en-US" dirty="0"/>
          </a:p>
        </p:txBody>
      </p:sp>
      <p:sp>
        <p:nvSpPr>
          <p:cNvPr id="4" name="Footer Placeholder 3">
            <a:extLst>
              <a:ext uri="{FF2B5EF4-FFF2-40B4-BE49-F238E27FC236}">
                <a16:creationId xmlns:a16="http://schemas.microsoft.com/office/drawing/2014/main" id="{1FD5808F-5CD5-493D-B0D8-F8E4E7BE0426}"/>
              </a:ext>
            </a:extLst>
          </p:cNvPr>
          <p:cNvSpPr>
            <a:spLocks noGrp="1"/>
          </p:cNvSpPr>
          <p:nvPr>
            <p:ph type="ftr" sz="quarter" idx="11"/>
          </p:nvPr>
        </p:nvSpPr>
        <p:spPr/>
        <p:txBody>
          <a:bodyPr/>
          <a:lstStyle/>
          <a:p>
            <a:r>
              <a:rPr lang="en-US" dirty="0"/>
              <a:t>Compensation Service Quality Assurance</a:t>
            </a:r>
          </a:p>
        </p:txBody>
      </p:sp>
      <p:sp>
        <p:nvSpPr>
          <p:cNvPr id="5" name="Slide Number Placeholder 4">
            <a:extLst>
              <a:ext uri="{FF2B5EF4-FFF2-40B4-BE49-F238E27FC236}">
                <a16:creationId xmlns:a16="http://schemas.microsoft.com/office/drawing/2014/main" id="{41B4A56E-EFA3-4323-9B7B-054C8DC0C36B}"/>
              </a:ext>
            </a:extLst>
          </p:cNvPr>
          <p:cNvSpPr>
            <a:spLocks noGrp="1"/>
          </p:cNvSpPr>
          <p:nvPr>
            <p:ph type="sldNum" sz="quarter" idx="12"/>
          </p:nvPr>
        </p:nvSpPr>
        <p:spPr/>
        <p:txBody>
          <a:bodyPr/>
          <a:lstStyle/>
          <a:p>
            <a:fld id="{AF430988-647E-4517-B70E-776822506EBB}" type="slidenum">
              <a:rPr lang="en-US" smtClean="0"/>
              <a:t>‹#›</a:t>
            </a:fld>
            <a:endParaRPr lang="en-US" dirty="0"/>
          </a:p>
        </p:txBody>
      </p:sp>
    </p:spTree>
    <p:extLst>
      <p:ext uri="{BB962C8B-B14F-4D97-AF65-F5344CB8AC3E}">
        <p14:creationId xmlns:p14="http://schemas.microsoft.com/office/powerpoint/2010/main" val="19207792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3BC40F1-5D94-4DCE-9CC2-1400D859914F}"/>
              </a:ext>
            </a:extLst>
          </p:cNvPr>
          <p:cNvSpPr>
            <a:spLocks noGrp="1"/>
          </p:cNvSpPr>
          <p:nvPr>
            <p:ph type="dt" sz="half" idx="10"/>
          </p:nvPr>
        </p:nvSpPr>
        <p:spPr/>
        <p:txBody>
          <a:bodyPr/>
          <a:lstStyle/>
          <a:p>
            <a:r>
              <a:rPr lang="en-US"/>
              <a:t>January 2021</a:t>
            </a:r>
            <a:endParaRPr lang="en-US" dirty="0"/>
          </a:p>
        </p:txBody>
      </p:sp>
      <p:sp>
        <p:nvSpPr>
          <p:cNvPr id="3" name="Footer Placeholder 2">
            <a:extLst>
              <a:ext uri="{FF2B5EF4-FFF2-40B4-BE49-F238E27FC236}">
                <a16:creationId xmlns:a16="http://schemas.microsoft.com/office/drawing/2014/main" id="{416FC1D5-403C-4358-9EEE-68D69088E230}"/>
              </a:ext>
            </a:extLst>
          </p:cNvPr>
          <p:cNvSpPr>
            <a:spLocks noGrp="1"/>
          </p:cNvSpPr>
          <p:nvPr>
            <p:ph type="ftr" sz="quarter" idx="11"/>
          </p:nvPr>
        </p:nvSpPr>
        <p:spPr/>
        <p:txBody>
          <a:bodyPr/>
          <a:lstStyle/>
          <a:p>
            <a:r>
              <a:rPr lang="en-US" dirty="0"/>
              <a:t>Compensation Service Quality Assurance</a:t>
            </a:r>
          </a:p>
        </p:txBody>
      </p:sp>
      <p:sp>
        <p:nvSpPr>
          <p:cNvPr id="4" name="Slide Number Placeholder 3">
            <a:extLst>
              <a:ext uri="{FF2B5EF4-FFF2-40B4-BE49-F238E27FC236}">
                <a16:creationId xmlns:a16="http://schemas.microsoft.com/office/drawing/2014/main" id="{7BBF2CA5-0FEA-4C83-ADD8-F842A4ED8D49}"/>
              </a:ext>
            </a:extLst>
          </p:cNvPr>
          <p:cNvSpPr>
            <a:spLocks noGrp="1"/>
          </p:cNvSpPr>
          <p:nvPr>
            <p:ph type="sldNum" sz="quarter" idx="12"/>
          </p:nvPr>
        </p:nvSpPr>
        <p:spPr/>
        <p:txBody>
          <a:bodyPr/>
          <a:lstStyle/>
          <a:p>
            <a:fld id="{AF430988-647E-4517-B70E-776822506EBB}" type="slidenum">
              <a:rPr lang="en-US" smtClean="0"/>
              <a:t>‹#›</a:t>
            </a:fld>
            <a:endParaRPr lang="en-US" dirty="0"/>
          </a:p>
        </p:txBody>
      </p:sp>
    </p:spTree>
    <p:extLst>
      <p:ext uri="{BB962C8B-B14F-4D97-AF65-F5344CB8AC3E}">
        <p14:creationId xmlns:p14="http://schemas.microsoft.com/office/powerpoint/2010/main" val="30033115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A83FD6-896F-4F8B-A3BE-A55CBADD33B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232FCA9-A905-4DC3-A9CB-ECA0CFEF826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FC88351-F77F-472D-9854-DB80FE05801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B7A81EE-ACF5-43D7-A687-89795761C80C}"/>
              </a:ext>
            </a:extLst>
          </p:cNvPr>
          <p:cNvSpPr>
            <a:spLocks noGrp="1"/>
          </p:cNvSpPr>
          <p:nvPr>
            <p:ph type="dt" sz="half" idx="10"/>
          </p:nvPr>
        </p:nvSpPr>
        <p:spPr/>
        <p:txBody>
          <a:bodyPr/>
          <a:lstStyle/>
          <a:p>
            <a:r>
              <a:rPr lang="en-US"/>
              <a:t>January 2021</a:t>
            </a:r>
            <a:endParaRPr lang="en-US" dirty="0"/>
          </a:p>
        </p:txBody>
      </p:sp>
      <p:sp>
        <p:nvSpPr>
          <p:cNvPr id="6" name="Footer Placeholder 5">
            <a:extLst>
              <a:ext uri="{FF2B5EF4-FFF2-40B4-BE49-F238E27FC236}">
                <a16:creationId xmlns:a16="http://schemas.microsoft.com/office/drawing/2014/main" id="{28D28B29-864C-46F5-84C6-A1BC41BBBFE6}"/>
              </a:ext>
            </a:extLst>
          </p:cNvPr>
          <p:cNvSpPr>
            <a:spLocks noGrp="1"/>
          </p:cNvSpPr>
          <p:nvPr>
            <p:ph type="ftr" sz="quarter" idx="11"/>
          </p:nvPr>
        </p:nvSpPr>
        <p:spPr/>
        <p:txBody>
          <a:bodyPr/>
          <a:lstStyle/>
          <a:p>
            <a:r>
              <a:rPr lang="en-US" dirty="0"/>
              <a:t>Compensation Service Quality Assurance</a:t>
            </a:r>
          </a:p>
        </p:txBody>
      </p:sp>
      <p:sp>
        <p:nvSpPr>
          <p:cNvPr id="7" name="Slide Number Placeholder 6">
            <a:extLst>
              <a:ext uri="{FF2B5EF4-FFF2-40B4-BE49-F238E27FC236}">
                <a16:creationId xmlns:a16="http://schemas.microsoft.com/office/drawing/2014/main" id="{DB6D0F91-B9EF-4B4F-8BC7-674274A98F35}"/>
              </a:ext>
            </a:extLst>
          </p:cNvPr>
          <p:cNvSpPr>
            <a:spLocks noGrp="1"/>
          </p:cNvSpPr>
          <p:nvPr>
            <p:ph type="sldNum" sz="quarter" idx="12"/>
          </p:nvPr>
        </p:nvSpPr>
        <p:spPr/>
        <p:txBody>
          <a:bodyPr/>
          <a:lstStyle/>
          <a:p>
            <a:fld id="{AF430988-647E-4517-B70E-776822506EBB}" type="slidenum">
              <a:rPr lang="en-US" smtClean="0"/>
              <a:t>‹#›</a:t>
            </a:fld>
            <a:endParaRPr lang="en-US" dirty="0"/>
          </a:p>
        </p:txBody>
      </p:sp>
    </p:spTree>
    <p:extLst>
      <p:ext uri="{BB962C8B-B14F-4D97-AF65-F5344CB8AC3E}">
        <p14:creationId xmlns:p14="http://schemas.microsoft.com/office/powerpoint/2010/main" val="16450164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3AEFFC-670C-4D05-B5B4-3D6CAB48439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D157C0-1120-4288-A7A5-7C701066FEB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411010E7-3A27-42A8-B354-68E042A76F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6FF010C-DB6C-431F-9645-BBDEAE964150}"/>
              </a:ext>
            </a:extLst>
          </p:cNvPr>
          <p:cNvSpPr>
            <a:spLocks noGrp="1"/>
          </p:cNvSpPr>
          <p:nvPr>
            <p:ph type="dt" sz="half" idx="10"/>
          </p:nvPr>
        </p:nvSpPr>
        <p:spPr/>
        <p:txBody>
          <a:bodyPr/>
          <a:lstStyle/>
          <a:p>
            <a:r>
              <a:rPr lang="en-US"/>
              <a:t>January 2021</a:t>
            </a:r>
            <a:endParaRPr lang="en-US" dirty="0"/>
          </a:p>
        </p:txBody>
      </p:sp>
      <p:sp>
        <p:nvSpPr>
          <p:cNvPr id="6" name="Footer Placeholder 5">
            <a:extLst>
              <a:ext uri="{FF2B5EF4-FFF2-40B4-BE49-F238E27FC236}">
                <a16:creationId xmlns:a16="http://schemas.microsoft.com/office/drawing/2014/main" id="{E21AE12C-8972-47E2-8A59-AA6FFD9CEA22}"/>
              </a:ext>
            </a:extLst>
          </p:cNvPr>
          <p:cNvSpPr>
            <a:spLocks noGrp="1"/>
          </p:cNvSpPr>
          <p:nvPr>
            <p:ph type="ftr" sz="quarter" idx="11"/>
          </p:nvPr>
        </p:nvSpPr>
        <p:spPr/>
        <p:txBody>
          <a:bodyPr/>
          <a:lstStyle/>
          <a:p>
            <a:r>
              <a:rPr lang="en-US" dirty="0"/>
              <a:t>Compensation Service Quality Assurance</a:t>
            </a:r>
          </a:p>
        </p:txBody>
      </p:sp>
      <p:sp>
        <p:nvSpPr>
          <p:cNvPr id="7" name="Slide Number Placeholder 6">
            <a:extLst>
              <a:ext uri="{FF2B5EF4-FFF2-40B4-BE49-F238E27FC236}">
                <a16:creationId xmlns:a16="http://schemas.microsoft.com/office/drawing/2014/main" id="{BEA3356F-51C2-4C5D-B384-772DADF416DD}"/>
              </a:ext>
            </a:extLst>
          </p:cNvPr>
          <p:cNvSpPr>
            <a:spLocks noGrp="1"/>
          </p:cNvSpPr>
          <p:nvPr>
            <p:ph type="sldNum" sz="quarter" idx="12"/>
          </p:nvPr>
        </p:nvSpPr>
        <p:spPr/>
        <p:txBody>
          <a:bodyPr/>
          <a:lstStyle/>
          <a:p>
            <a:fld id="{AF430988-647E-4517-B70E-776822506EBB}" type="slidenum">
              <a:rPr lang="en-US" smtClean="0"/>
              <a:t>‹#›</a:t>
            </a:fld>
            <a:endParaRPr lang="en-US" dirty="0"/>
          </a:p>
        </p:txBody>
      </p:sp>
    </p:spTree>
    <p:extLst>
      <p:ext uri="{BB962C8B-B14F-4D97-AF65-F5344CB8AC3E}">
        <p14:creationId xmlns:p14="http://schemas.microsoft.com/office/powerpoint/2010/main" val="32340606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D0E2C37-2148-46CB-B2E3-EF1EA33A514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A794698-AA30-453C-95FB-1052785E2A5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6B34180-5BE8-44BB-AD68-AFC9E6800DF9}"/>
              </a:ext>
            </a:extLst>
          </p:cNvPr>
          <p:cNvSpPr>
            <a:spLocks noGrp="1"/>
          </p:cNvSpPr>
          <p:nvPr>
            <p:ph type="dt" sz="half" idx="2"/>
          </p:nvPr>
        </p:nvSpPr>
        <p:spPr>
          <a:xfrm>
            <a:off x="838200" y="6356350"/>
            <a:ext cx="2743200" cy="365125"/>
          </a:xfrm>
          <a:prstGeom prst="rect">
            <a:avLst/>
          </a:prstGeom>
          <a:solidFill>
            <a:schemeClr val="tx2">
              <a:lumMod val="40000"/>
              <a:lumOff val="60000"/>
            </a:schemeClr>
          </a:solidFill>
        </p:spPr>
        <p:txBody>
          <a:bodyPr vert="horz" lIns="91440" tIns="45720" rIns="91440" bIns="45720" rtlCol="0" anchor="ctr"/>
          <a:lstStyle>
            <a:lvl1pPr algn="l">
              <a:defRPr sz="1200" b="1">
                <a:solidFill>
                  <a:schemeClr val="tx1"/>
                </a:solidFill>
              </a:defRPr>
            </a:lvl1pPr>
          </a:lstStyle>
          <a:p>
            <a:r>
              <a:rPr lang="en-US"/>
              <a:t>January 2021</a:t>
            </a:r>
            <a:endParaRPr lang="en-US" dirty="0"/>
          </a:p>
        </p:txBody>
      </p:sp>
      <p:sp>
        <p:nvSpPr>
          <p:cNvPr id="5" name="Footer Placeholder 4">
            <a:extLst>
              <a:ext uri="{FF2B5EF4-FFF2-40B4-BE49-F238E27FC236}">
                <a16:creationId xmlns:a16="http://schemas.microsoft.com/office/drawing/2014/main" id="{260A9962-6EEF-4B2E-BEDF-E0E2D353859A}"/>
              </a:ext>
            </a:extLst>
          </p:cNvPr>
          <p:cNvSpPr>
            <a:spLocks noGrp="1"/>
          </p:cNvSpPr>
          <p:nvPr>
            <p:ph type="ftr" sz="quarter" idx="3"/>
          </p:nvPr>
        </p:nvSpPr>
        <p:spPr>
          <a:xfrm>
            <a:off x="4038600" y="6356350"/>
            <a:ext cx="4114800" cy="365125"/>
          </a:xfrm>
          <a:prstGeom prst="rect">
            <a:avLst/>
          </a:prstGeom>
          <a:solidFill>
            <a:schemeClr val="tx2">
              <a:lumMod val="40000"/>
              <a:lumOff val="60000"/>
            </a:schemeClr>
          </a:solidFill>
        </p:spPr>
        <p:txBody>
          <a:bodyPr vert="horz" lIns="91440" tIns="45720" rIns="91440" bIns="45720" rtlCol="0" anchor="ctr"/>
          <a:lstStyle>
            <a:lvl1pPr algn="ctr">
              <a:defRPr sz="1200" b="1">
                <a:solidFill>
                  <a:schemeClr val="tx1"/>
                </a:solidFill>
              </a:defRPr>
            </a:lvl1pPr>
          </a:lstStyle>
          <a:p>
            <a:r>
              <a:rPr lang="en-US" dirty="0"/>
              <a:t>Compensation Service Quality Assurance</a:t>
            </a:r>
          </a:p>
        </p:txBody>
      </p:sp>
      <p:sp>
        <p:nvSpPr>
          <p:cNvPr id="6" name="Slide Number Placeholder 5">
            <a:extLst>
              <a:ext uri="{FF2B5EF4-FFF2-40B4-BE49-F238E27FC236}">
                <a16:creationId xmlns:a16="http://schemas.microsoft.com/office/drawing/2014/main" id="{1D9EA4E5-BBB9-44A1-A329-A7313E172320}"/>
              </a:ext>
            </a:extLst>
          </p:cNvPr>
          <p:cNvSpPr>
            <a:spLocks noGrp="1"/>
          </p:cNvSpPr>
          <p:nvPr>
            <p:ph type="sldNum" sz="quarter" idx="4"/>
          </p:nvPr>
        </p:nvSpPr>
        <p:spPr>
          <a:xfrm>
            <a:off x="8610600" y="6356350"/>
            <a:ext cx="2743200" cy="365125"/>
          </a:xfrm>
          <a:prstGeom prst="rect">
            <a:avLst/>
          </a:prstGeom>
          <a:solidFill>
            <a:schemeClr val="tx2">
              <a:lumMod val="40000"/>
              <a:lumOff val="60000"/>
            </a:schemeClr>
          </a:solidFill>
        </p:spPr>
        <p:txBody>
          <a:bodyPr vert="horz" lIns="91440" tIns="45720" rIns="91440" bIns="45720" rtlCol="0" anchor="ctr"/>
          <a:lstStyle>
            <a:lvl1pPr algn="r">
              <a:defRPr sz="1200" b="1">
                <a:solidFill>
                  <a:schemeClr val="tx1"/>
                </a:solidFill>
              </a:defRPr>
            </a:lvl1pPr>
          </a:lstStyle>
          <a:p>
            <a:fld id="{AF430988-647E-4517-B70E-776822506EBB}" type="slidenum">
              <a:rPr lang="en-US" smtClean="0"/>
              <a:pPr/>
              <a:t>‹#›</a:t>
            </a:fld>
            <a:endParaRPr lang="en-US" dirty="0"/>
          </a:p>
        </p:txBody>
      </p:sp>
    </p:spTree>
    <p:extLst>
      <p:ext uri="{BB962C8B-B14F-4D97-AF65-F5344CB8AC3E}">
        <p14:creationId xmlns:p14="http://schemas.microsoft.com/office/powerpoint/2010/main" val="6305207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gcc02.safelinks.protection.outlook.com/?url=https%3A%2F%2Fvaww.vrm.km.va.gov%2Fsystem%2Ftemplates%2Fselfservice%2Fva_kanew%2Fhelp%2Fagent%2Flocale%2Fen-US%2Fportal%2F554400000001034&amp;data=04%7C01%7C%7C0eb9721efcba4ce12aee08d9108bc0f0%7Ce95f1b23abaf45ee821db7ab251ab3bf%7C0%7C0%7C637559014678527265%7CUnknown%7CTWFpbGZsb3d8eyJWIjoiMC4wLjAwMDAiLCJQIjoiV2luMzIiLCJBTiI6Ik1haWwiLCJXVCI6Mn0%3D%7C1000&amp;sdata=JVoK5Yh%2BCfh2e0%2FfHAXWKoNa0cGcd8WcNPgjbYd5V4M%3D&amp;reserved=0" TargetMode="External"/><Relationship Id="rId2" Type="http://schemas.openxmlformats.org/officeDocument/2006/relationships/hyperlink" Target="https://vaww.vrm.km.va.gov/system/templates/selfservice/va_kanew/help/agent/locale/en-US/portal/554400000001034/content/554400000173132/M21-1-Adjudication-Procedures-Manual-FY21-Reorganization-Guide" TargetMode="External"/><Relationship Id="rId1" Type="http://schemas.openxmlformats.org/officeDocument/2006/relationships/slideLayout" Target="../slideLayouts/slideLayout2.xml"/><Relationship Id="rId5" Type="http://schemas.openxmlformats.org/officeDocument/2006/relationships/hyperlink" Target="https://gcc02.safelinks.protection.outlook.com/?url=http%3A%2F%2Fvbacoweb03.dva.va.gov%2Fbl%2F21%2FCalendar%2Fcal_week.asp&amp;data=04%7C01%7C%7C0eb9721efcba4ce12aee08d9108bc0f0%7Ce95f1b23abaf45ee821db7ab251ab3bf%7C0%7C0%7C637559014678537210%7CUnknown%7CTWFpbGZsb3d8eyJWIjoiMC4wLjAwMDAiLCJQIjoiV2luMzIiLCJBTiI6Ik1haWwiLCJXVCI6Mn0%3D%7C1000&amp;sdata=ftgruT0PTqMn2N9ARqi0cqMgnkx%2BC4lo%2BrPlRzIgV0g%3D&amp;reserved=0" TargetMode="External"/><Relationship Id="rId4" Type="http://schemas.openxmlformats.org/officeDocument/2006/relationships/hyperlink" Target="https://gcc02.safelinks.protection.outlook.com/?url=https%3A%2F%2Fvaww.vrm.km.va.gov%2Fsystem%2Ftemplates%2Fselfservice%2Fva_kanew%2Fhelp%2Fagent%2Flocale%2Fen-US%2Fportal%2F554400000001034%2Ftopic%2F554400000003277%2FCompensation-Service-Bulletin-CSB&amp;data=04%7C01%7C%7C0eb9721efcba4ce12aee08d9108bc0f0%7Ce95f1b23abaf45ee821db7ab251ab3bf%7C0%7C0%7C637559014678532234%7CUnknown%7CTWFpbGZsb3d8eyJWIjoiMC4wLjAwMDAiLCJQIjoiV2luMzIiLCJBTiI6Ik1haWwiLCJXVCI6Mn0%3D%7C1000&amp;sdata=v5s130zUWUpEJfbYC4NWOMCPF2CL2cLtRTueJry0%2BAU%3D&amp;reserved=0"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081232-6F64-40A6-AEED-2FF5F9156825}"/>
              </a:ext>
            </a:extLst>
          </p:cNvPr>
          <p:cNvSpPr>
            <a:spLocks noGrp="1"/>
          </p:cNvSpPr>
          <p:nvPr>
            <p:ph type="title"/>
          </p:nvPr>
        </p:nvSpPr>
        <p:spPr/>
        <p:txBody>
          <a:bodyPr>
            <a:normAutofit/>
          </a:bodyPr>
          <a:lstStyle/>
          <a:p>
            <a:r>
              <a:rPr lang="en-US" dirty="0">
                <a:solidFill>
                  <a:srgbClr val="C00000"/>
                </a:solidFill>
              </a:rPr>
              <a:t>For TMS Training Credit</a:t>
            </a:r>
          </a:p>
        </p:txBody>
      </p:sp>
      <p:sp>
        <p:nvSpPr>
          <p:cNvPr id="3" name="Content Placeholder 2">
            <a:extLst>
              <a:ext uri="{FF2B5EF4-FFF2-40B4-BE49-F238E27FC236}">
                <a16:creationId xmlns:a16="http://schemas.microsoft.com/office/drawing/2014/main" id="{BE195309-6EFF-4057-B497-F4E9D87B84E9}"/>
              </a:ext>
            </a:extLst>
          </p:cNvPr>
          <p:cNvSpPr>
            <a:spLocks noGrp="1"/>
          </p:cNvSpPr>
          <p:nvPr>
            <p:ph idx="1"/>
          </p:nvPr>
        </p:nvSpPr>
        <p:spPr/>
        <p:txBody>
          <a:bodyPr/>
          <a:lstStyle/>
          <a:p>
            <a:r>
              <a:rPr lang="en-US" dirty="0"/>
              <a:t>To obtain training credit in TMS, there is </a:t>
            </a:r>
            <a:r>
              <a:rPr lang="en-US" dirty="0">
                <a:solidFill>
                  <a:srgbClr val="C00000"/>
                </a:solidFill>
                <a:effectLst>
                  <a:outerShdw blurRad="38100" dist="38100" dir="2700000" algn="tl">
                    <a:srgbClr val="000000">
                      <a:alpha val="43137"/>
                    </a:srgbClr>
                  </a:outerShdw>
                </a:effectLst>
              </a:rPr>
              <a:t>no need to review these slides at this time</a:t>
            </a:r>
            <a:r>
              <a:rPr lang="en-US" dirty="0"/>
              <a:t> – immediately close this box by using your mouse to select the </a:t>
            </a:r>
            <a:r>
              <a:rPr lang="en-US" i="1" dirty="0"/>
              <a:t>“X”</a:t>
            </a:r>
            <a:r>
              <a:rPr lang="en-US" dirty="0"/>
              <a:t> in the upper right-hand corner; select </a:t>
            </a:r>
            <a:r>
              <a:rPr lang="en-US" i="1" dirty="0"/>
              <a:t>“Return to Content Structure”</a:t>
            </a:r>
            <a:r>
              <a:rPr lang="en-US" dirty="0"/>
              <a:t> button; and, select the next link (Video) to view the audio recording of the Quality Call along with the Quality Call Bulletin</a:t>
            </a:r>
          </a:p>
          <a:p>
            <a:pPr marL="0" indent="0">
              <a:buNone/>
            </a:pPr>
            <a:endParaRPr lang="en-US" sz="1000" dirty="0"/>
          </a:p>
          <a:p>
            <a:pPr lvl="1"/>
            <a:r>
              <a:rPr lang="en-US" dirty="0"/>
              <a:t>These slides are included here only in case you want to use them later for training purposes or reference</a:t>
            </a:r>
          </a:p>
          <a:p>
            <a:pPr marL="457200" lvl="1" indent="0">
              <a:buNone/>
            </a:pPr>
            <a:endParaRPr lang="en-US" sz="1000" dirty="0"/>
          </a:p>
          <a:p>
            <a:pPr lvl="2"/>
            <a:r>
              <a:rPr lang="en-US" dirty="0"/>
              <a:t>These are the exact same slides that are shown in the audio recording</a:t>
            </a:r>
          </a:p>
          <a:p>
            <a:endParaRPr lang="en-US" dirty="0"/>
          </a:p>
        </p:txBody>
      </p:sp>
      <p:sp>
        <p:nvSpPr>
          <p:cNvPr id="4" name="Date Placeholder 3">
            <a:extLst>
              <a:ext uri="{FF2B5EF4-FFF2-40B4-BE49-F238E27FC236}">
                <a16:creationId xmlns:a16="http://schemas.microsoft.com/office/drawing/2014/main" id="{C5692EFA-F807-4418-9AEF-0FFEFE01F540}"/>
              </a:ext>
            </a:extLst>
          </p:cNvPr>
          <p:cNvSpPr>
            <a:spLocks noGrp="1"/>
          </p:cNvSpPr>
          <p:nvPr>
            <p:ph type="dt" sz="half" idx="10"/>
          </p:nvPr>
        </p:nvSpPr>
        <p:spPr/>
        <p:txBody>
          <a:bodyPr/>
          <a:lstStyle/>
          <a:p>
            <a:r>
              <a:rPr lang="en-US" dirty="0"/>
              <a:t>August 2021</a:t>
            </a:r>
          </a:p>
        </p:txBody>
      </p:sp>
      <p:sp>
        <p:nvSpPr>
          <p:cNvPr id="5" name="Footer Placeholder 4">
            <a:extLst>
              <a:ext uri="{FF2B5EF4-FFF2-40B4-BE49-F238E27FC236}">
                <a16:creationId xmlns:a16="http://schemas.microsoft.com/office/drawing/2014/main" id="{94C96449-D52C-4838-8FE4-AD50265F67BF}"/>
              </a:ext>
            </a:extLst>
          </p:cNvPr>
          <p:cNvSpPr>
            <a:spLocks noGrp="1"/>
          </p:cNvSpPr>
          <p:nvPr>
            <p:ph type="ftr" sz="quarter" idx="11"/>
          </p:nvPr>
        </p:nvSpPr>
        <p:spPr/>
        <p:txBody>
          <a:bodyPr/>
          <a:lstStyle/>
          <a:p>
            <a:r>
              <a:rPr lang="en-US" dirty="0"/>
              <a:t>Compensation Service Quality Assurance</a:t>
            </a:r>
          </a:p>
        </p:txBody>
      </p:sp>
      <p:sp>
        <p:nvSpPr>
          <p:cNvPr id="6" name="Slide Number Placeholder 5">
            <a:extLst>
              <a:ext uri="{FF2B5EF4-FFF2-40B4-BE49-F238E27FC236}">
                <a16:creationId xmlns:a16="http://schemas.microsoft.com/office/drawing/2014/main" id="{661C77F5-B2B8-44F4-A933-EAE638BDDC0E}"/>
              </a:ext>
            </a:extLst>
          </p:cNvPr>
          <p:cNvSpPr>
            <a:spLocks noGrp="1"/>
          </p:cNvSpPr>
          <p:nvPr>
            <p:ph type="sldNum" sz="quarter" idx="12"/>
          </p:nvPr>
        </p:nvSpPr>
        <p:spPr/>
        <p:txBody>
          <a:bodyPr/>
          <a:lstStyle/>
          <a:p>
            <a:fld id="{AF430988-647E-4517-B70E-776822506EBB}" type="slidenum">
              <a:rPr lang="en-US" smtClean="0"/>
              <a:pPr/>
              <a:t>1</a:t>
            </a:fld>
            <a:endParaRPr lang="en-US" dirty="0"/>
          </a:p>
        </p:txBody>
      </p:sp>
    </p:spTree>
    <p:extLst>
      <p:ext uri="{BB962C8B-B14F-4D97-AF65-F5344CB8AC3E}">
        <p14:creationId xmlns:p14="http://schemas.microsoft.com/office/powerpoint/2010/main" val="32433776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EB3A6B-DD60-4839-B133-90DEDE06F573}"/>
              </a:ext>
            </a:extLst>
          </p:cNvPr>
          <p:cNvSpPr>
            <a:spLocks noGrp="1"/>
          </p:cNvSpPr>
          <p:nvPr>
            <p:ph type="title"/>
          </p:nvPr>
        </p:nvSpPr>
        <p:spPr/>
        <p:txBody>
          <a:bodyPr>
            <a:normAutofit fontScale="90000"/>
          </a:bodyPr>
          <a:lstStyle/>
          <a:p>
            <a:r>
              <a:rPr lang="en-US" dirty="0"/>
              <a:t>Reorganization Resource Reminders – </a:t>
            </a:r>
            <a:br>
              <a:rPr lang="en-US" dirty="0"/>
            </a:br>
            <a:r>
              <a:rPr lang="en-US" sz="4200" dirty="0">
                <a:solidFill>
                  <a:srgbClr val="FF0000"/>
                </a:solidFill>
              </a:rPr>
              <a:t>M21-1 FY21 Reorganization Guide (and Matrix)</a:t>
            </a:r>
          </a:p>
        </p:txBody>
      </p:sp>
      <p:sp>
        <p:nvSpPr>
          <p:cNvPr id="4" name="Date Placeholder 3">
            <a:extLst>
              <a:ext uri="{FF2B5EF4-FFF2-40B4-BE49-F238E27FC236}">
                <a16:creationId xmlns:a16="http://schemas.microsoft.com/office/drawing/2014/main" id="{E305C685-BA72-42E4-A4BA-8C6595A12CB9}"/>
              </a:ext>
            </a:extLst>
          </p:cNvPr>
          <p:cNvSpPr>
            <a:spLocks noGrp="1"/>
          </p:cNvSpPr>
          <p:nvPr>
            <p:ph type="dt" sz="half" idx="10"/>
          </p:nvPr>
        </p:nvSpPr>
        <p:spPr/>
        <p:txBody>
          <a:bodyPr/>
          <a:lstStyle/>
          <a:p>
            <a:r>
              <a:rPr lang="en-US" dirty="0"/>
              <a:t>August 2021</a:t>
            </a:r>
          </a:p>
        </p:txBody>
      </p:sp>
      <p:sp>
        <p:nvSpPr>
          <p:cNvPr id="5" name="Footer Placeholder 4">
            <a:extLst>
              <a:ext uri="{FF2B5EF4-FFF2-40B4-BE49-F238E27FC236}">
                <a16:creationId xmlns:a16="http://schemas.microsoft.com/office/drawing/2014/main" id="{E05FC84E-0647-43FE-9637-FDF5A3B7E914}"/>
              </a:ext>
            </a:extLst>
          </p:cNvPr>
          <p:cNvSpPr>
            <a:spLocks noGrp="1"/>
          </p:cNvSpPr>
          <p:nvPr>
            <p:ph type="ftr" sz="quarter" idx="11"/>
          </p:nvPr>
        </p:nvSpPr>
        <p:spPr/>
        <p:txBody>
          <a:bodyPr/>
          <a:lstStyle/>
          <a:p>
            <a:r>
              <a:rPr lang="en-US"/>
              <a:t>Compensation Service Quality Assurance</a:t>
            </a:r>
            <a:endParaRPr lang="en-US" dirty="0"/>
          </a:p>
        </p:txBody>
      </p:sp>
      <p:sp>
        <p:nvSpPr>
          <p:cNvPr id="6" name="Slide Number Placeholder 5">
            <a:extLst>
              <a:ext uri="{FF2B5EF4-FFF2-40B4-BE49-F238E27FC236}">
                <a16:creationId xmlns:a16="http://schemas.microsoft.com/office/drawing/2014/main" id="{75F5E7C3-53DF-4757-B20A-2FA64914DD79}"/>
              </a:ext>
            </a:extLst>
          </p:cNvPr>
          <p:cNvSpPr>
            <a:spLocks noGrp="1"/>
          </p:cNvSpPr>
          <p:nvPr>
            <p:ph type="sldNum" sz="quarter" idx="12"/>
          </p:nvPr>
        </p:nvSpPr>
        <p:spPr/>
        <p:txBody>
          <a:bodyPr/>
          <a:lstStyle/>
          <a:p>
            <a:fld id="{AF430988-647E-4517-B70E-776822506EBB}" type="slidenum">
              <a:rPr lang="en-US" smtClean="0"/>
              <a:pPr/>
              <a:t>10</a:t>
            </a:fld>
            <a:endParaRPr lang="en-US" dirty="0"/>
          </a:p>
        </p:txBody>
      </p:sp>
      <p:pic>
        <p:nvPicPr>
          <p:cNvPr id="8" name="Picture 7">
            <a:extLst>
              <a:ext uri="{FF2B5EF4-FFF2-40B4-BE49-F238E27FC236}">
                <a16:creationId xmlns:a16="http://schemas.microsoft.com/office/drawing/2014/main" id="{EC9C891E-9456-416E-8A6F-7953CC8527ED}"/>
              </a:ext>
            </a:extLst>
          </p:cNvPr>
          <p:cNvPicPr>
            <a:picLocks noChangeAspect="1"/>
          </p:cNvPicPr>
          <p:nvPr/>
        </p:nvPicPr>
        <p:blipFill>
          <a:blip r:embed="rId2"/>
          <a:stretch>
            <a:fillRect/>
          </a:stretch>
        </p:blipFill>
        <p:spPr>
          <a:xfrm>
            <a:off x="781954" y="1973907"/>
            <a:ext cx="3256646" cy="4245786"/>
          </a:xfrm>
          <a:prstGeom prst="rect">
            <a:avLst/>
          </a:prstGeom>
          <a:ln w="28575">
            <a:solidFill>
              <a:schemeClr val="accent1"/>
            </a:solidFill>
          </a:ln>
        </p:spPr>
      </p:pic>
      <p:cxnSp>
        <p:nvCxnSpPr>
          <p:cNvPr id="12" name="Straight Connector 11">
            <a:extLst>
              <a:ext uri="{FF2B5EF4-FFF2-40B4-BE49-F238E27FC236}">
                <a16:creationId xmlns:a16="http://schemas.microsoft.com/office/drawing/2014/main" id="{B3BD88DF-75D9-4DAD-A490-6D70651DF5B8}"/>
              </a:ext>
            </a:extLst>
          </p:cNvPr>
          <p:cNvCxnSpPr>
            <a:cxnSpLocks/>
          </p:cNvCxnSpPr>
          <p:nvPr/>
        </p:nvCxnSpPr>
        <p:spPr>
          <a:xfrm>
            <a:off x="4706224" y="2365695"/>
            <a:ext cx="0" cy="349821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14" name="Content Placeholder 2">
            <a:extLst>
              <a:ext uri="{FF2B5EF4-FFF2-40B4-BE49-F238E27FC236}">
                <a16:creationId xmlns:a16="http://schemas.microsoft.com/office/drawing/2014/main" id="{F348C628-CB39-405D-AFEB-3AC7D752CB51}"/>
              </a:ext>
            </a:extLst>
          </p:cNvPr>
          <p:cNvSpPr>
            <a:spLocks noGrp="1"/>
          </p:cNvSpPr>
          <p:nvPr>
            <p:ph idx="1"/>
          </p:nvPr>
        </p:nvSpPr>
        <p:spPr>
          <a:xfrm>
            <a:off x="5142461" y="1915184"/>
            <a:ext cx="5863894" cy="745093"/>
          </a:xfrm>
        </p:spPr>
        <p:txBody>
          <a:bodyPr>
            <a:normAutofit fontScale="92500" lnSpcReduction="10000"/>
          </a:bodyPr>
          <a:lstStyle/>
          <a:p>
            <a:pPr marL="0" indent="0">
              <a:buNone/>
            </a:pPr>
            <a:r>
              <a:rPr lang="en-US" b="1" i="1" dirty="0"/>
              <a:t>Example</a:t>
            </a:r>
            <a:r>
              <a:rPr lang="en-US" dirty="0"/>
              <a:t>:  Former coverage of supplemental claims in M21-1 III.ii.2.D.</a:t>
            </a:r>
          </a:p>
        </p:txBody>
      </p:sp>
      <p:pic>
        <p:nvPicPr>
          <p:cNvPr id="19" name="Picture 18">
            <a:extLst>
              <a:ext uri="{FF2B5EF4-FFF2-40B4-BE49-F238E27FC236}">
                <a16:creationId xmlns:a16="http://schemas.microsoft.com/office/drawing/2014/main" id="{9F86C18C-E158-40C4-B792-9890BB1E7F76}"/>
              </a:ext>
            </a:extLst>
          </p:cNvPr>
          <p:cNvPicPr>
            <a:picLocks noChangeAspect="1"/>
          </p:cNvPicPr>
          <p:nvPr/>
        </p:nvPicPr>
        <p:blipFill rotWithShape="1">
          <a:blip r:embed="rId3"/>
          <a:srcRect b="45357"/>
          <a:stretch/>
        </p:blipFill>
        <p:spPr>
          <a:xfrm>
            <a:off x="5766907" y="2838880"/>
            <a:ext cx="4667554" cy="1400790"/>
          </a:xfrm>
          <a:prstGeom prst="rect">
            <a:avLst/>
          </a:prstGeom>
          <a:ln w="28575">
            <a:solidFill>
              <a:schemeClr val="accent1"/>
            </a:solidFill>
          </a:ln>
        </p:spPr>
      </p:pic>
      <p:sp>
        <p:nvSpPr>
          <p:cNvPr id="20" name="Oval 19">
            <a:extLst>
              <a:ext uri="{FF2B5EF4-FFF2-40B4-BE49-F238E27FC236}">
                <a16:creationId xmlns:a16="http://schemas.microsoft.com/office/drawing/2014/main" id="{F543EA52-F559-4790-AFC0-266EECA00BA5}"/>
              </a:ext>
            </a:extLst>
          </p:cNvPr>
          <p:cNvSpPr/>
          <p:nvPr/>
        </p:nvSpPr>
        <p:spPr>
          <a:xfrm>
            <a:off x="6727972" y="2894202"/>
            <a:ext cx="704674" cy="28368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1" name="Picture 20">
            <a:extLst>
              <a:ext uri="{FF2B5EF4-FFF2-40B4-BE49-F238E27FC236}">
                <a16:creationId xmlns:a16="http://schemas.microsoft.com/office/drawing/2014/main" id="{5C8443E1-8E9B-4F71-96D8-9CA1FB5D6F4C}"/>
              </a:ext>
            </a:extLst>
          </p:cNvPr>
          <p:cNvPicPr>
            <a:picLocks noChangeAspect="1"/>
          </p:cNvPicPr>
          <p:nvPr/>
        </p:nvPicPr>
        <p:blipFill>
          <a:blip r:embed="rId4"/>
          <a:stretch>
            <a:fillRect/>
          </a:stretch>
        </p:blipFill>
        <p:spPr>
          <a:xfrm>
            <a:off x="4983279" y="5076893"/>
            <a:ext cx="6772275" cy="628650"/>
          </a:xfrm>
          <a:prstGeom prst="rect">
            <a:avLst/>
          </a:prstGeom>
          <a:ln w="28575">
            <a:solidFill>
              <a:schemeClr val="accent1"/>
            </a:solidFill>
          </a:ln>
        </p:spPr>
      </p:pic>
      <p:sp>
        <p:nvSpPr>
          <p:cNvPr id="22" name="Arrow: Right 21">
            <a:extLst>
              <a:ext uri="{FF2B5EF4-FFF2-40B4-BE49-F238E27FC236}">
                <a16:creationId xmlns:a16="http://schemas.microsoft.com/office/drawing/2014/main" id="{A3716590-068D-48B7-AEAB-C4A26E305198}"/>
              </a:ext>
            </a:extLst>
          </p:cNvPr>
          <p:cNvSpPr/>
          <p:nvPr/>
        </p:nvSpPr>
        <p:spPr>
          <a:xfrm rot="5400000">
            <a:off x="7802333" y="4559400"/>
            <a:ext cx="520118" cy="184558"/>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706344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B3C3F-2939-4ABF-8C2A-E29E9CE63188}"/>
              </a:ext>
            </a:extLst>
          </p:cNvPr>
          <p:cNvSpPr>
            <a:spLocks noGrp="1"/>
          </p:cNvSpPr>
          <p:nvPr>
            <p:ph type="title"/>
          </p:nvPr>
        </p:nvSpPr>
        <p:spPr/>
        <p:txBody>
          <a:bodyPr/>
          <a:lstStyle/>
          <a:p>
            <a:r>
              <a:rPr lang="en-US" dirty="0"/>
              <a:t>New Presumptive Conditions due to Particulate Matter Exposure</a:t>
            </a:r>
          </a:p>
        </p:txBody>
      </p:sp>
      <p:sp>
        <p:nvSpPr>
          <p:cNvPr id="3" name="Text Placeholder 2">
            <a:extLst>
              <a:ext uri="{FF2B5EF4-FFF2-40B4-BE49-F238E27FC236}">
                <a16:creationId xmlns:a16="http://schemas.microsoft.com/office/drawing/2014/main" id="{4AA63EDF-6E77-48D2-9BCE-A2CE2FCF87D6}"/>
              </a:ext>
            </a:extLst>
          </p:cNvPr>
          <p:cNvSpPr>
            <a:spLocks noGrp="1"/>
          </p:cNvSpPr>
          <p:nvPr>
            <p:ph type="body" idx="1"/>
          </p:nvPr>
        </p:nvSpPr>
        <p:spPr/>
        <p:txBody>
          <a:bodyPr/>
          <a:lstStyle/>
          <a:p>
            <a:r>
              <a:rPr lang="en-US" dirty="0"/>
              <a:t>Abigail J. Werner</a:t>
            </a:r>
          </a:p>
          <a:p>
            <a:r>
              <a:rPr lang="en-US" dirty="0"/>
              <a:t>Management and Program Analyst</a:t>
            </a:r>
          </a:p>
          <a:p>
            <a:r>
              <a:rPr lang="en-US" dirty="0"/>
              <a:t>Legislative Staff, Policy and Procedures</a:t>
            </a:r>
          </a:p>
        </p:txBody>
      </p:sp>
      <p:sp>
        <p:nvSpPr>
          <p:cNvPr id="4" name="Date Placeholder 3">
            <a:extLst>
              <a:ext uri="{FF2B5EF4-FFF2-40B4-BE49-F238E27FC236}">
                <a16:creationId xmlns:a16="http://schemas.microsoft.com/office/drawing/2014/main" id="{C2CDE9BE-DD94-47BD-9E02-1D43FB78D62D}"/>
              </a:ext>
            </a:extLst>
          </p:cNvPr>
          <p:cNvSpPr>
            <a:spLocks noGrp="1"/>
          </p:cNvSpPr>
          <p:nvPr>
            <p:ph type="dt" sz="half" idx="10"/>
          </p:nvPr>
        </p:nvSpPr>
        <p:spPr/>
        <p:txBody>
          <a:bodyPr/>
          <a:lstStyle/>
          <a:p>
            <a:r>
              <a:rPr lang="en-US" dirty="0"/>
              <a:t>August 2021</a:t>
            </a:r>
          </a:p>
        </p:txBody>
      </p:sp>
      <p:sp>
        <p:nvSpPr>
          <p:cNvPr id="5" name="Footer Placeholder 4">
            <a:extLst>
              <a:ext uri="{FF2B5EF4-FFF2-40B4-BE49-F238E27FC236}">
                <a16:creationId xmlns:a16="http://schemas.microsoft.com/office/drawing/2014/main" id="{9DAF5D82-3BB3-435A-8037-00DA8621DD5F}"/>
              </a:ext>
            </a:extLst>
          </p:cNvPr>
          <p:cNvSpPr>
            <a:spLocks noGrp="1"/>
          </p:cNvSpPr>
          <p:nvPr>
            <p:ph type="ftr" sz="quarter" idx="11"/>
          </p:nvPr>
        </p:nvSpPr>
        <p:spPr/>
        <p:txBody>
          <a:bodyPr/>
          <a:lstStyle/>
          <a:p>
            <a:r>
              <a:rPr lang="en-US" dirty="0"/>
              <a:t>Compensation Service Quality Assurance</a:t>
            </a:r>
          </a:p>
        </p:txBody>
      </p:sp>
      <p:sp>
        <p:nvSpPr>
          <p:cNvPr id="6" name="Slide Number Placeholder 5">
            <a:extLst>
              <a:ext uri="{FF2B5EF4-FFF2-40B4-BE49-F238E27FC236}">
                <a16:creationId xmlns:a16="http://schemas.microsoft.com/office/drawing/2014/main" id="{4A264EE0-4418-4CB6-AC19-A2BFE1FD645D}"/>
              </a:ext>
            </a:extLst>
          </p:cNvPr>
          <p:cNvSpPr>
            <a:spLocks noGrp="1"/>
          </p:cNvSpPr>
          <p:nvPr>
            <p:ph type="sldNum" sz="quarter" idx="12"/>
          </p:nvPr>
        </p:nvSpPr>
        <p:spPr/>
        <p:txBody>
          <a:bodyPr/>
          <a:lstStyle/>
          <a:p>
            <a:fld id="{AF430988-647E-4517-B70E-776822506EBB}" type="slidenum">
              <a:rPr lang="en-US" smtClean="0"/>
              <a:pPr/>
              <a:t>11</a:t>
            </a:fld>
            <a:endParaRPr lang="en-US" dirty="0"/>
          </a:p>
        </p:txBody>
      </p:sp>
    </p:spTree>
    <p:extLst>
      <p:ext uri="{BB962C8B-B14F-4D97-AF65-F5344CB8AC3E}">
        <p14:creationId xmlns:p14="http://schemas.microsoft.com/office/powerpoint/2010/main" val="41823707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F9E7D5-6F11-48E6-965C-A1AAD082F3C1}"/>
              </a:ext>
            </a:extLst>
          </p:cNvPr>
          <p:cNvSpPr>
            <a:spLocks noGrp="1"/>
          </p:cNvSpPr>
          <p:nvPr>
            <p:ph type="title"/>
          </p:nvPr>
        </p:nvSpPr>
        <p:spPr/>
        <p:txBody>
          <a:bodyPr/>
          <a:lstStyle/>
          <a:p>
            <a:r>
              <a:rPr lang="en-US" dirty="0"/>
              <a:t>New Presumptive Conditions</a:t>
            </a:r>
          </a:p>
        </p:txBody>
      </p:sp>
      <p:sp>
        <p:nvSpPr>
          <p:cNvPr id="3" name="Content Placeholder 2">
            <a:extLst>
              <a:ext uri="{FF2B5EF4-FFF2-40B4-BE49-F238E27FC236}">
                <a16:creationId xmlns:a16="http://schemas.microsoft.com/office/drawing/2014/main" id="{746CD7D2-FEE5-406D-B009-FAABAAE4109D}"/>
              </a:ext>
            </a:extLst>
          </p:cNvPr>
          <p:cNvSpPr>
            <a:spLocks noGrp="1"/>
          </p:cNvSpPr>
          <p:nvPr>
            <p:ph idx="1"/>
          </p:nvPr>
        </p:nvSpPr>
        <p:spPr/>
        <p:txBody>
          <a:bodyPr>
            <a:normAutofit/>
          </a:bodyPr>
          <a:lstStyle/>
          <a:p>
            <a:r>
              <a:rPr lang="en-US" dirty="0"/>
              <a:t>On August 5, 2021, an interim final rule (IFR) was published in the Federal Register to amend 38 C.F.R. § 3.159 and add 38 C.F.R. § 3.320. </a:t>
            </a:r>
          </a:p>
          <a:p>
            <a:pPr marL="0" indent="0">
              <a:buNone/>
            </a:pPr>
            <a:endParaRPr lang="en-US" dirty="0"/>
          </a:p>
          <a:p>
            <a:pPr lvl="1"/>
            <a:r>
              <a:rPr lang="en-US" dirty="0"/>
              <a:t>The IFR establishes a presumption of service connection based on exposure to fine, particulate matter and the manifestation of chronic asthma, rhinitis and sinusitis, to include rhinosinusitis. </a:t>
            </a:r>
          </a:p>
          <a:p>
            <a:pPr marL="457200" lvl="1" indent="0">
              <a:buNone/>
            </a:pPr>
            <a:endParaRPr lang="en-US" dirty="0"/>
          </a:p>
          <a:p>
            <a:pPr lvl="1"/>
            <a:r>
              <a:rPr lang="en-US" dirty="0"/>
              <a:t>Exposure to particulate matter may be conceded with qualifying service, which means a period of active military, naval, or air service in the Southwest Asia theater of operations on or after August 2, 1990, or in Afghanistan, Syria, Djibouti or Uzbekistan on or after September 19, 2001, during the Persian Gulf War.</a:t>
            </a:r>
          </a:p>
        </p:txBody>
      </p:sp>
      <p:sp>
        <p:nvSpPr>
          <p:cNvPr id="4" name="Date Placeholder 3">
            <a:extLst>
              <a:ext uri="{FF2B5EF4-FFF2-40B4-BE49-F238E27FC236}">
                <a16:creationId xmlns:a16="http://schemas.microsoft.com/office/drawing/2014/main" id="{7D641E0E-3FEC-4575-8E6F-FD5BEF98DA9B}"/>
              </a:ext>
            </a:extLst>
          </p:cNvPr>
          <p:cNvSpPr>
            <a:spLocks noGrp="1"/>
          </p:cNvSpPr>
          <p:nvPr>
            <p:ph type="dt" sz="half" idx="10"/>
          </p:nvPr>
        </p:nvSpPr>
        <p:spPr/>
        <p:txBody>
          <a:bodyPr/>
          <a:lstStyle/>
          <a:p>
            <a:r>
              <a:rPr lang="en-US" dirty="0"/>
              <a:t>August 2021</a:t>
            </a:r>
          </a:p>
        </p:txBody>
      </p:sp>
      <p:sp>
        <p:nvSpPr>
          <p:cNvPr id="5" name="Footer Placeholder 4">
            <a:extLst>
              <a:ext uri="{FF2B5EF4-FFF2-40B4-BE49-F238E27FC236}">
                <a16:creationId xmlns:a16="http://schemas.microsoft.com/office/drawing/2014/main" id="{C66C3EFE-D3DF-4C7E-8D34-D1B6B3E4F97D}"/>
              </a:ext>
            </a:extLst>
          </p:cNvPr>
          <p:cNvSpPr>
            <a:spLocks noGrp="1"/>
          </p:cNvSpPr>
          <p:nvPr>
            <p:ph type="ftr" sz="quarter" idx="11"/>
          </p:nvPr>
        </p:nvSpPr>
        <p:spPr/>
        <p:txBody>
          <a:bodyPr/>
          <a:lstStyle/>
          <a:p>
            <a:r>
              <a:rPr lang="en-US" dirty="0"/>
              <a:t>Compensation Service Quality Assurance</a:t>
            </a:r>
          </a:p>
        </p:txBody>
      </p:sp>
      <p:sp>
        <p:nvSpPr>
          <p:cNvPr id="6" name="Slide Number Placeholder 5">
            <a:extLst>
              <a:ext uri="{FF2B5EF4-FFF2-40B4-BE49-F238E27FC236}">
                <a16:creationId xmlns:a16="http://schemas.microsoft.com/office/drawing/2014/main" id="{D1F40C9D-92AB-42AA-9FB1-6F5D99AF0D37}"/>
              </a:ext>
            </a:extLst>
          </p:cNvPr>
          <p:cNvSpPr>
            <a:spLocks noGrp="1"/>
          </p:cNvSpPr>
          <p:nvPr>
            <p:ph type="sldNum" sz="quarter" idx="12"/>
          </p:nvPr>
        </p:nvSpPr>
        <p:spPr/>
        <p:txBody>
          <a:bodyPr/>
          <a:lstStyle/>
          <a:p>
            <a:fld id="{AF430988-647E-4517-B70E-776822506EBB}" type="slidenum">
              <a:rPr lang="en-US" smtClean="0"/>
              <a:pPr/>
              <a:t>12</a:t>
            </a:fld>
            <a:endParaRPr lang="en-US" dirty="0"/>
          </a:p>
        </p:txBody>
      </p:sp>
    </p:spTree>
    <p:extLst>
      <p:ext uri="{BB962C8B-B14F-4D97-AF65-F5344CB8AC3E}">
        <p14:creationId xmlns:p14="http://schemas.microsoft.com/office/powerpoint/2010/main" val="177692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AA2028-AAD4-4DCF-8C79-7C511AB7D590}"/>
              </a:ext>
            </a:extLst>
          </p:cNvPr>
          <p:cNvSpPr>
            <a:spLocks noGrp="1"/>
          </p:cNvSpPr>
          <p:nvPr>
            <p:ph type="title"/>
          </p:nvPr>
        </p:nvSpPr>
        <p:spPr>
          <a:xfrm>
            <a:off x="2209800" y="514028"/>
            <a:ext cx="9247414" cy="1325563"/>
          </a:xfrm>
        </p:spPr>
        <p:txBody>
          <a:bodyPr/>
          <a:lstStyle/>
          <a:p>
            <a:r>
              <a:rPr lang="en-US" dirty="0"/>
              <a:t>New Presumptive Conditions Cont.</a:t>
            </a:r>
          </a:p>
        </p:txBody>
      </p:sp>
      <p:sp>
        <p:nvSpPr>
          <p:cNvPr id="3" name="Content Placeholder 2">
            <a:extLst>
              <a:ext uri="{FF2B5EF4-FFF2-40B4-BE49-F238E27FC236}">
                <a16:creationId xmlns:a16="http://schemas.microsoft.com/office/drawing/2014/main" id="{81351517-21D1-48E8-A8E0-69560F7BE918}"/>
              </a:ext>
            </a:extLst>
          </p:cNvPr>
          <p:cNvSpPr>
            <a:spLocks noGrp="1"/>
          </p:cNvSpPr>
          <p:nvPr>
            <p:ph idx="1"/>
          </p:nvPr>
        </p:nvSpPr>
        <p:spPr/>
        <p:txBody>
          <a:bodyPr/>
          <a:lstStyle/>
          <a:p>
            <a:r>
              <a:rPr lang="en-US" dirty="0"/>
              <a:t>There is no minimum time limit for the length of military deployment.</a:t>
            </a:r>
          </a:p>
          <a:p>
            <a:pPr marL="0" indent="0">
              <a:buNone/>
            </a:pPr>
            <a:endParaRPr lang="en-US" dirty="0"/>
          </a:p>
          <a:p>
            <a:r>
              <a:rPr lang="en-US" dirty="0"/>
              <a:t>The condition(s) may manifest to any degree of disability (i.e., non-compensable conditions qualify).</a:t>
            </a:r>
          </a:p>
          <a:p>
            <a:endParaRPr lang="en-US" dirty="0"/>
          </a:p>
          <a:p>
            <a:r>
              <a:rPr lang="en-US" dirty="0"/>
              <a:t>The condition(s) must manifest within 10 years of separation from the last period of military service. </a:t>
            </a:r>
          </a:p>
          <a:p>
            <a:endParaRPr lang="en-US" dirty="0"/>
          </a:p>
        </p:txBody>
      </p:sp>
      <p:sp>
        <p:nvSpPr>
          <p:cNvPr id="4" name="Date Placeholder 3">
            <a:extLst>
              <a:ext uri="{FF2B5EF4-FFF2-40B4-BE49-F238E27FC236}">
                <a16:creationId xmlns:a16="http://schemas.microsoft.com/office/drawing/2014/main" id="{CE062384-A6D9-43EB-ABB3-01AACE4712CE}"/>
              </a:ext>
            </a:extLst>
          </p:cNvPr>
          <p:cNvSpPr>
            <a:spLocks noGrp="1"/>
          </p:cNvSpPr>
          <p:nvPr>
            <p:ph type="dt" sz="half" idx="10"/>
          </p:nvPr>
        </p:nvSpPr>
        <p:spPr/>
        <p:txBody>
          <a:bodyPr/>
          <a:lstStyle/>
          <a:p>
            <a:r>
              <a:rPr lang="en-US" dirty="0"/>
              <a:t>August 2021</a:t>
            </a:r>
          </a:p>
        </p:txBody>
      </p:sp>
      <p:sp>
        <p:nvSpPr>
          <p:cNvPr id="5" name="Footer Placeholder 4">
            <a:extLst>
              <a:ext uri="{FF2B5EF4-FFF2-40B4-BE49-F238E27FC236}">
                <a16:creationId xmlns:a16="http://schemas.microsoft.com/office/drawing/2014/main" id="{4460DE9E-7001-4535-9E5B-9CC37EDC85CA}"/>
              </a:ext>
            </a:extLst>
          </p:cNvPr>
          <p:cNvSpPr>
            <a:spLocks noGrp="1"/>
          </p:cNvSpPr>
          <p:nvPr>
            <p:ph type="ftr" sz="quarter" idx="11"/>
          </p:nvPr>
        </p:nvSpPr>
        <p:spPr/>
        <p:txBody>
          <a:bodyPr/>
          <a:lstStyle/>
          <a:p>
            <a:r>
              <a:rPr lang="en-US" dirty="0"/>
              <a:t>Compensation Service Quality Assurance</a:t>
            </a:r>
          </a:p>
        </p:txBody>
      </p:sp>
      <p:sp>
        <p:nvSpPr>
          <p:cNvPr id="6" name="Slide Number Placeholder 5">
            <a:extLst>
              <a:ext uri="{FF2B5EF4-FFF2-40B4-BE49-F238E27FC236}">
                <a16:creationId xmlns:a16="http://schemas.microsoft.com/office/drawing/2014/main" id="{4CE0B152-8F7E-47E2-9EE2-26ED7DBC40A8}"/>
              </a:ext>
            </a:extLst>
          </p:cNvPr>
          <p:cNvSpPr>
            <a:spLocks noGrp="1"/>
          </p:cNvSpPr>
          <p:nvPr>
            <p:ph type="sldNum" sz="quarter" idx="12"/>
          </p:nvPr>
        </p:nvSpPr>
        <p:spPr/>
        <p:txBody>
          <a:bodyPr/>
          <a:lstStyle/>
          <a:p>
            <a:fld id="{AF430988-647E-4517-B70E-776822506EBB}" type="slidenum">
              <a:rPr lang="en-US" smtClean="0"/>
              <a:pPr/>
              <a:t>13</a:t>
            </a:fld>
            <a:endParaRPr lang="en-US" dirty="0"/>
          </a:p>
        </p:txBody>
      </p:sp>
    </p:spTree>
    <p:extLst>
      <p:ext uri="{BB962C8B-B14F-4D97-AF65-F5344CB8AC3E}">
        <p14:creationId xmlns:p14="http://schemas.microsoft.com/office/powerpoint/2010/main" val="131109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BB3EC4-937B-463A-BC84-5292BB333592}"/>
              </a:ext>
            </a:extLst>
          </p:cNvPr>
          <p:cNvSpPr>
            <a:spLocks noGrp="1"/>
          </p:cNvSpPr>
          <p:nvPr>
            <p:ph type="title"/>
          </p:nvPr>
        </p:nvSpPr>
        <p:spPr/>
        <p:txBody>
          <a:bodyPr/>
          <a:lstStyle/>
          <a:p>
            <a:r>
              <a:rPr lang="en-US" dirty="0"/>
              <a:t>New Presumptive Conditions Cont.</a:t>
            </a:r>
          </a:p>
        </p:txBody>
      </p:sp>
      <p:sp>
        <p:nvSpPr>
          <p:cNvPr id="3" name="Content Placeholder 2">
            <a:extLst>
              <a:ext uri="{FF2B5EF4-FFF2-40B4-BE49-F238E27FC236}">
                <a16:creationId xmlns:a16="http://schemas.microsoft.com/office/drawing/2014/main" id="{B7A1B0F8-A99E-41FC-90B2-F8F7E54608CB}"/>
              </a:ext>
            </a:extLst>
          </p:cNvPr>
          <p:cNvSpPr>
            <a:spLocks noGrp="1"/>
          </p:cNvSpPr>
          <p:nvPr>
            <p:ph idx="1"/>
          </p:nvPr>
        </p:nvSpPr>
        <p:spPr/>
        <p:txBody>
          <a:bodyPr>
            <a:normAutofit lnSpcReduction="10000"/>
          </a:bodyPr>
          <a:lstStyle/>
          <a:p>
            <a:r>
              <a:rPr lang="en-US" dirty="0"/>
              <a:t>To ensure the new presumptive conditions are properly addressed in the claim process, the relevant training course must be self-assigned and completed. </a:t>
            </a:r>
          </a:p>
          <a:p>
            <a:endParaRPr lang="en-US" dirty="0"/>
          </a:p>
          <a:p>
            <a:r>
              <a:rPr lang="en-US" dirty="0"/>
              <a:t>Additional information may be found in M21-1, VIII.ii.2.A-C and in VBA letter 20-21-12, Presumptive Service Connection for Respiratory Conditions Due to Exposure to Particulate Matter. </a:t>
            </a:r>
          </a:p>
          <a:p>
            <a:endParaRPr lang="en-US" dirty="0"/>
          </a:p>
          <a:p>
            <a:r>
              <a:rPr lang="en-US" dirty="0"/>
              <a:t>The full version of the IFR is available to review on Federal Register’s website.</a:t>
            </a:r>
          </a:p>
          <a:p>
            <a:endParaRPr lang="en-US" dirty="0"/>
          </a:p>
          <a:p>
            <a:pPr marL="0" indent="0">
              <a:buNone/>
            </a:pPr>
            <a:endParaRPr lang="en-US" dirty="0"/>
          </a:p>
          <a:p>
            <a:pPr marL="0" indent="0">
              <a:buNone/>
            </a:pPr>
            <a:endParaRPr lang="en-US" dirty="0"/>
          </a:p>
        </p:txBody>
      </p:sp>
      <p:sp>
        <p:nvSpPr>
          <p:cNvPr id="4" name="Date Placeholder 3">
            <a:extLst>
              <a:ext uri="{FF2B5EF4-FFF2-40B4-BE49-F238E27FC236}">
                <a16:creationId xmlns:a16="http://schemas.microsoft.com/office/drawing/2014/main" id="{5BAE531B-B1B5-4293-A0DE-BBD5CDF56ED4}"/>
              </a:ext>
            </a:extLst>
          </p:cNvPr>
          <p:cNvSpPr>
            <a:spLocks noGrp="1"/>
          </p:cNvSpPr>
          <p:nvPr>
            <p:ph type="dt" sz="half" idx="10"/>
          </p:nvPr>
        </p:nvSpPr>
        <p:spPr/>
        <p:txBody>
          <a:bodyPr/>
          <a:lstStyle/>
          <a:p>
            <a:r>
              <a:rPr lang="en-US" dirty="0"/>
              <a:t>August 2021</a:t>
            </a:r>
          </a:p>
        </p:txBody>
      </p:sp>
      <p:sp>
        <p:nvSpPr>
          <p:cNvPr id="5" name="Footer Placeholder 4">
            <a:extLst>
              <a:ext uri="{FF2B5EF4-FFF2-40B4-BE49-F238E27FC236}">
                <a16:creationId xmlns:a16="http://schemas.microsoft.com/office/drawing/2014/main" id="{C3762A16-B130-483E-89E2-10C1506F1711}"/>
              </a:ext>
            </a:extLst>
          </p:cNvPr>
          <p:cNvSpPr>
            <a:spLocks noGrp="1"/>
          </p:cNvSpPr>
          <p:nvPr>
            <p:ph type="ftr" sz="quarter" idx="11"/>
          </p:nvPr>
        </p:nvSpPr>
        <p:spPr/>
        <p:txBody>
          <a:bodyPr/>
          <a:lstStyle/>
          <a:p>
            <a:r>
              <a:rPr lang="en-US" dirty="0"/>
              <a:t>Compensation Service Quality Assurance</a:t>
            </a:r>
          </a:p>
        </p:txBody>
      </p:sp>
      <p:sp>
        <p:nvSpPr>
          <p:cNvPr id="6" name="Slide Number Placeholder 5">
            <a:extLst>
              <a:ext uri="{FF2B5EF4-FFF2-40B4-BE49-F238E27FC236}">
                <a16:creationId xmlns:a16="http://schemas.microsoft.com/office/drawing/2014/main" id="{B4D2B877-EE46-4965-8877-A9B4058B1740}"/>
              </a:ext>
            </a:extLst>
          </p:cNvPr>
          <p:cNvSpPr>
            <a:spLocks noGrp="1"/>
          </p:cNvSpPr>
          <p:nvPr>
            <p:ph type="sldNum" sz="quarter" idx="12"/>
          </p:nvPr>
        </p:nvSpPr>
        <p:spPr/>
        <p:txBody>
          <a:bodyPr/>
          <a:lstStyle/>
          <a:p>
            <a:fld id="{AF430988-647E-4517-B70E-776822506EBB}" type="slidenum">
              <a:rPr lang="en-US" smtClean="0"/>
              <a:pPr/>
              <a:t>14</a:t>
            </a:fld>
            <a:endParaRPr lang="en-US" dirty="0"/>
          </a:p>
        </p:txBody>
      </p:sp>
    </p:spTree>
    <p:extLst>
      <p:ext uri="{BB962C8B-B14F-4D97-AF65-F5344CB8AC3E}">
        <p14:creationId xmlns:p14="http://schemas.microsoft.com/office/powerpoint/2010/main" val="20406527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F9E7D5-6F11-48E6-965C-A1AAD082F3C1}"/>
              </a:ext>
            </a:extLst>
          </p:cNvPr>
          <p:cNvSpPr>
            <a:spLocks noGrp="1"/>
          </p:cNvSpPr>
          <p:nvPr>
            <p:ph type="title"/>
          </p:nvPr>
        </p:nvSpPr>
        <p:spPr/>
        <p:txBody>
          <a:bodyPr/>
          <a:lstStyle/>
          <a:p>
            <a:r>
              <a:rPr lang="en-US" dirty="0"/>
              <a:t>M21-1 Updates</a:t>
            </a:r>
          </a:p>
        </p:txBody>
      </p:sp>
      <p:sp>
        <p:nvSpPr>
          <p:cNvPr id="3" name="Content Placeholder 2">
            <a:extLst>
              <a:ext uri="{FF2B5EF4-FFF2-40B4-BE49-F238E27FC236}">
                <a16:creationId xmlns:a16="http://schemas.microsoft.com/office/drawing/2014/main" id="{746CD7D2-FEE5-406D-B009-FAABAAE4109D}"/>
              </a:ext>
            </a:extLst>
          </p:cNvPr>
          <p:cNvSpPr>
            <a:spLocks noGrp="1"/>
          </p:cNvSpPr>
          <p:nvPr>
            <p:ph idx="1"/>
          </p:nvPr>
        </p:nvSpPr>
        <p:spPr/>
        <p:txBody>
          <a:bodyPr/>
          <a:lstStyle/>
          <a:p>
            <a:r>
              <a:rPr lang="en-US" dirty="0"/>
              <a:t>Added three new sections pertaining to exposure to fine, particulate matter (38 CFR 3.320) in Part VIII, Subpart ii, Chapter 2</a:t>
            </a:r>
          </a:p>
          <a:p>
            <a:pPr marL="0" indent="0">
              <a:buNone/>
            </a:pPr>
            <a:endParaRPr lang="en-US" dirty="0"/>
          </a:p>
          <a:p>
            <a:pPr lvl="1"/>
            <a:r>
              <a:rPr lang="en-US" dirty="0"/>
              <a:t>VIII.ii.2.A – General Information on Claims Based on Particulate Matter Exposure</a:t>
            </a:r>
          </a:p>
          <a:p>
            <a:pPr lvl="1"/>
            <a:r>
              <a:rPr lang="en-US" dirty="0"/>
              <a:t>VIII.ii.2.B – Developing Claims Based on Particulate Matter Exposure</a:t>
            </a:r>
          </a:p>
          <a:p>
            <a:pPr lvl="1"/>
            <a:r>
              <a:rPr lang="en-US" dirty="0"/>
              <a:t>VIII.ii.2.C – Rating Claims Based on Particulate Matter Exposure</a:t>
            </a:r>
          </a:p>
          <a:p>
            <a:pPr lvl="1"/>
            <a:endParaRPr lang="en-US" dirty="0"/>
          </a:p>
          <a:p>
            <a:r>
              <a:rPr lang="en-US" dirty="0"/>
              <a:t>Manual guidance should be applied in concert with the principles of 38 CFR 3.320 and VBA letter 20-21-12, Presumptive Service Connection for Respiratory Conditions Due to Exposure to Particulate Matter. </a:t>
            </a:r>
            <a:endParaRPr lang="en-US" b="1" dirty="0">
              <a:highlight>
                <a:srgbClr val="FFFF00"/>
              </a:highlight>
            </a:endParaRPr>
          </a:p>
        </p:txBody>
      </p:sp>
      <p:sp>
        <p:nvSpPr>
          <p:cNvPr id="4" name="Date Placeholder 3">
            <a:extLst>
              <a:ext uri="{FF2B5EF4-FFF2-40B4-BE49-F238E27FC236}">
                <a16:creationId xmlns:a16="http://schemas.microsoft.com/office/drawing/2014/main" id="{7D641E0E-3FEC-4575-8E6F-FD5BEF98DA9B}"/>
              </a:ext>
            </a:extLst>
          </p:cNvPr>
          <p:cNvSpPr>
            <a:spLocks noGrp="1"/>
          </p:cNvSpPr>
          <p:nvPr>
            <p:ph type="dt" sz="half" idx="10"/>
          </p:nvPr>
        </p:nvSpPr>
        <p:spPr/>
        <p:txBody>
          <a:bodyPr/>
          <a:lstStyle/>
          <a:p>
            <a:r>
              <a:rPr lang="en-US" dirty="0"/>
              <a:t>August 2021</a:t>
            </a:r>
          </a:p>
        </p:txBody>
      </p:sp>
      <p:sp>
        <p:nvSpPr>
          <p:cNvPr id="5" name="Footer Placeholder 4">
            <a:extLst>
              <a:ext uri="{FF2B5EF4-FFF2-40B4-BE49-F238E27FC236}">
                <a16:creationId xmlns:a16="http://schemas.microsoft.com/office/drawing/2014/main" id="{C66C3EFE-D3DF-4C7E-8D34-D1B6B3E4F97D}"/>
              </a:ext>
            </a:extLst>
          </p:cNvPr>
          <p:cNvSpPr>
            <a:spLocks noGrp="1"/>
          </p:cNvSpPr>
          <p:nvPr>
            <p:ph type="ftr" sz="quarter" idx="11"/>
          </p:nvPr>
        </p:nvSpPr>
        <p:spPr/>
        <p:txBody>
          <a:bodyPr/>
          <a:lstStyle/>
          <a:p>
            <a:r>
              <a:rPr lang="en-US"/>
              <a:t>Compensation Service Quality Assurance</a:t>
            </a:r>
            <a:endParaRPr lang="en-US" dirty="0"/>
          </a:p>
        </p:txBody>
      </p:sp>
      <p:sp>
        <p:nvSpPr>
          <p:cNvPr id="6" name="Slide Number Placeholder 5">
            <a:extLst>
              <a:ext uri="{FF2B5EF4-FFF2-40B4-BE49-F238E27FC236}">
                <a16:creationId xmlns:a16="http://schemas.microsoft.com/office/drawing/2014/main" id="{D1F40C9D-92AB-42AA-9FB1-6F5D99AF0D37}"/>
              </a:ext>
            </a:extLst>
          </p:cNvPr>
          <p:cNvSpPr>
            <a:spLocks noGrp="1"/>
          </p:cNvSpPr>
          <p:nvPr>
            <p:ph type="sldNum" sz="quarter" idx="12"/>
          </p:nvPr>
        </p:nvSpPr>
        <p:spPr/>
        <p:txBody>
          <a:bodyPr/>
          <a:lstStyle/>
          <a:p>
            <a:fld id="{AF430988-647E-4517-B70E-776822506EBB}" type="slidenum">
              <a:rPr lang="en-US" smtClean="0"/>
              <a:pPr/>
              <a:t>15</a:t>
            </a:fld>
            <a:endParaRPr lang="en-US" dirty="0"/>
          </a:p>
        </p:txBody>
      </p:sp>
    </p:spTree>
    <p:extLst>
      <p:ext uri="{BB962C8B-B14F-4D97-AF65-F5344CB8AC3E}">
        <p14:creationId xmlns:p14="http://schemas.microsoft.com/office/powerpoint/2010/main" val="24016514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81F70F-E1FC-430B-B48B-2DF1F223E054}"/>
              </a:ext>
            </a:extLst>
          </p:cNvPr>
          <p:cNvSpPr>
            <a:spLocks noGrp="1"/>
          </p:cNvSpPr>
          <p:nvPr>
            <p:ph type="title"/>
          </p:nvPr>
        </p:nvSpPr>
        <p:spPr/>
        <p:txBody>
          <a:bodyPr/>
          <a:lstStyle/>
          <a:p>
            <a:r>
              <a:rPr lang="en-US" dirty="0"/>
              <a:t>Specially Adapted Housing (SAH) Eligibility Reminder</a:t>
            </a:r>
          </a:p>
        </p:txBody>
      </p:sp>
      <p:sp>
        <p:nvSpPr>
          <p:cNvPr id="3" name="Text Placeholder 2">
            <a:extLst>
              <a:ext uri="{FF2B5EF4-FFF2-40B4-BE49-F238E27FC236}">
                <a16:creationId xmlns:a16="http://schemas.microsoft.com/office/drawing/2014/main" id="{BA8543C0-4CAB-43F6-B878-2C31DCD3D69C}"/>
              </a:ext>
            </a:extLst>
          </p:cNvPr>
          <p:cNvSpPr>
            <a:spLocks noGrp="1"/>
          </p:cNvSpPr>
          <p:nvPr>
            <p:ph type="body" idx="1"/>
          </p:nvPr>
        </p:nvSpPr>
        <p:spPr/>
        <p:txBody>
          <a:bodyPr/>
          <a:lstStyle/>
          <a:p>
            <a:r>
              <a:rPr lang="en-US" dirty="0"/>
              <a:t>Bonnie Kirby</a:t>
            </a:r>
          </a:p>
        </p:txBody>
      </p:sp>
      <p:sp>
        <p:nvSpPr>
          <p:cNvPr id="4" name="Date Placeholder 3">
            <a:extLst>
              <a:ext uri="{FF2B5EF4-FFF2-40B4-BE49-F238E27FC236}">
                <a16:creationId xmlns:a16="http://schemas.microsoft.com/office/drawing/2014/main" id="{45C319EE-7AC6-439F-94C4-732C31C80F62}"/>
              </a:ext>
            </a:extLst>
          </p:cNvPr>
          <p:cNvSpPr>
            <a:spLocks noGrp="1"/>
          </p:cNvSpPr>
          <p:nvPr>
            <p:ph type="dt" sz="half" idx="10"/>
          </p:nvPr>
        </p:nvSpPr>
        <p:spPr/>
        <p:txBody>
          <a:bodyPr/>
          <a:lstStyle/>
          <a:p>
            <a:r>
              <a:rPr lang="en-US" dirty="0"/>
              <a:t>August 2021</a:t>
            </a:r>
          </a:p>
        </p:txBody>
      </p:sp>
      <p:sp>
        <p:nvSpPr>
          <p:cNvPr id="5" name="Footer Placeholder 4">
            <a:extLst>
              <a:ext uri="{FF2B5EF4-FFF2-40B4-BE49-F238E27FC236}">
                <a16:creationId xmlns:a16="http://schemas.microsoft.com/office/drawing/2014/main" id="{EC9C498F-BAC7-48EE-970D-6DA971147A9C}"/>
              </a:ext>
            </a:extLst>
          </p:cNvPr>
          <p:cNvSpPr>
            <a:spLocks noGrp="1"/>
          </p:cNvSpPr>
          <p:nvPr>
            <p:ph type="ftr" sz="quarter" idx="11"/>
          </p:nvPr>
        </p:nvSpPr>
        <p:spPr/>
        <p:txBody>
          <a:bodyPr/>
          <a:lstStyle/>
          <a:p>
            <a:r>
              <a:rPr lang="en-US"/>
              <a:t>Compensation Service Quality Assurance</a:t>
            </a:r>
            <a:endParaRPr lang="en-US" dirty="0"/>
          </a:p>
        </p:txBody>
      </p:sp>
      <p:sp>
        <p:nvSpPr>
          <p:cNvPr id="6" name="Slide Number Placeholder 5">
            <a:extLst>
              <a:ext uri="{FF2B5EF4-FFF2-40B4-BE49-F238E27FC236}">
                <a16:creationId xmlns:a16="http://schemas.microsoft.com/office/drawing/2014/main" id="{A0FB9A09-7AFF-4B88-AAEF-14AF9BFD02EC}"/>
              </a:ext>
            </a:extLst>
          </p:cNvPr>
          <p:cNvSpPr>
            <a:spLocks noGrp="1"/>
          </p:cNvSpPr>
          <p:nvPr>
            <p:ph type="sldNum" sz="quarter" idx="12"/>
          </p:nvPr>
        </p:nvSpPr>
        <p:spPr/>
        <p:txBody>
          <a:bodyPr/>
          <a:lstStyle/>
          <a:p>
            <a:fld id="{AF430988-647E-4517-B70E-776822506EBB}" type="slidenum">
              <a:rPr lang="en-US" smtClean="0"/>
              <a:pPr/>
              <a:t>16</a:t>
            </a:fld>
            <a:endParaRPr lang="en-US" dirty="0"/>
          </a:p>
        </p:txBody>
      </p:sp>
    </p:spTree>
    <p:extLst>
      <p:ext uri="{BB962C8B-B14F-4D97-AF65-F5344CB8AC3E}">
        <p14:creationId xmlns:p14="http://schemas.microsoft.com/office/powerpoint/2010/main" val="31341941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40E24D-B488-4642-91E5-2769F7BC0C63}"/>
              </a:ext>
            </a:extLst>
          </p:cNvPr>
          <p:cNvSpPr>
            <a:spLocks noGrp="1"/>
          </p:cNvSpPr>
          <p:nvPr>
            <p:ph type="title"/>
          </p:nvPr>
        </p:nvSpPr>
        <p:spPr>
          <a:xfrm>
            <a:off x="2106386" y="326624"/>
            <a:ext cx="9247414" cy="1325563"/>
          </a:xfrm>
        </p:spPr>
        <p:txBody>
          <a:bodyPr>
            <a:normAutofit fontScale="90000"/>
          </a:bodyPr>
          <a:lstStyle/>
          <a:p>
            <a:r>
              <a:rPr lang="en-US" dirty="0"/>
              <a:t>Specially Adapted Housing (SAH) Eligibility</a:t>
            </a:r>
          </a:p>
        </p:txBody>
      </p:sp>
      <p:sp>
        <p:nvSpPr>
          <p:cNvPr id="3" name="Content Placeholder 2">
            <a:extLst>
              <a:ext uri="{FF2B5EF4-FFF2-40B4-BE49-F238E27FC236}">
                <a16:creationId xmlns:a16="http://schemas.microsoft.com/office/drawing/2014/main" id="{B9B185F9-D08A-4129-86DA-5CE248B19045}"/>
              </a:ext>
            </a:extLst>
          </p:cNvPr>
          <p:cNvSpPr>
            <a:spLocks noGrp="1"/>
          </p:cNvSpPr>
          <p:nvPr>
            <p:ph idx="1"/>
          </p:nvPr>
        </p:nvSpPr>
        <p:spPr/>
        <p:txBody>
          <a:bodyPr/>
          <a:lstStyle/>
          <a:p>
            <a:r>
              <a:rPr lang="en-US" dirty="0"/>
              <a:t>PL 116-154 amended the blindness criteria for entitlement to SAH</a:t>
            </a:r>
          </a:p>
          <a:p>
            <a:pPr lvl="1"/>
            <a:endParaRPr lang="en-US" dirty="0"/>
          </a:p>
          <a:p>
            <a:pPr lvl="1"/>
            <a:r>
              <a:rPr lang="en-US" dirty="0"/>
              <a:t>Permanent bilateral (BL) blindness 20/200 or less in the better eye with the use of a correcting lens</a:t>
            </a:r>
          </a:p>
          <a:p>
            <a:pPr lvl="1"/>
            <a:r>
              <a:rPr lang="en-US" dirty="0"/>
              <a:t>Not necessarily total</a:t>
            </a:r>
          </a:p>
          <a:p>
            <a:pPr lvl="1"/>
            <a:r>
              <a:rPr lang="en-US" dirty="0"/>
              <a:t>Effective August 8, 2020</a:t>
            </a:r>
          </a:p>
          <a:p>
            <a:endParaRPr lang="en-US" dirty="0"/>
          </a:p>
          <a:p>
            <a:pPr>
              <a:buFont typeface="Wingdings" panose="05000000000000000000" pitchFamily="2" charset="2"/>
              <a:buChar char="v"/>
            </a:pPr>
            <a:r>
              <a:rPr lang="en-US" dirty="0">
                <a:solidFill>
                  <a:srgbClr val="FF0000"/>
                </a:solidFill>
              </a:rPr>
              <a:t>M21-1 XIII.i.2.B.1.c</a:t>
            </a:r>
          </a:p>
        </p:txBody>
      </p:sp>
      <p:sp>
        <p:nvSpPr>
          <p:cNvPr id="4" name="Date Placeholder 3">
            <a:extLst>
              <a:ext uri="{FF2B5EF4-FFF2-40B4-BE49-F238E27FC236}">
                <a16:creationId xmlns:a16="http://schemas.microsoft.com/office/drawing/2014/main" id="{588AAF90-254A-453F-B6D2-BD49E7C056F2}"/>
              </a:ext>
            </a:extLst>
          </p:cNvPr>
          <p:cNvSpPr>
            <a:spLocks noGrp="1"/>
          </p:cNvSpPr>
          <p:nvPr>
            <p:ph type="dt" sz="half" idx="10"/>
          </p:nvPr>
        </p:nvSpPr>
        <p:spPr/>
        <p:txBody>
          <a:bodyPr/>
          <a:lstStyle/>
          <a:p>
            <a:r>
              <a:rPr lang="en-US" dirty="0"/>
              <a:t>August 2021</a:t>
            </a:r>
          </a:p>
        </p:txBody>
      </p:sp>
      <p:sp>
        <p:nvSpPr>
          <p:cNvPr id="5" name="Footer Placeholder 4">
            <a:extLst>
              <a:ext uri="{FF2B5EF4-FFF2-40B4-BE49-F238E27FC236}">
                <a16:creationId xmlns:a16="http://schemas.microsoft.com/office/drawing/2014/main" id="{3C898386-4540-4903-8311-051F5BFAC09A}"/>
              </a:ext>
            </a:extLst>
          </p:cNvPr>
          <p:cNvSpPr>
            <a:spLocks noGrp="1"/>
          </p:cNvSpPr>
          <p:nvPr>
            <p:ph type="ftr" sz="quarter" idx="11"/>
          </p:nvPr>
        </p:nvSpPr>
        <p:spPr/>
        <p:txBody>
          <a:bodyPr/>
          <a:lstStyle/>
          <a:p>
            <a:r>
              <a:rPr lang="en-US"/>
              <a:t>Compensation Service Quality Assurance</a:t>
            </a:r>
            <a:endParaRPr lang="en-US" dirty="0"/>
          </a:p>
        </p:txBody>
      </p:sp>
      <p:sp>
        <p:nvSpPr>
          <p:cNvPr id="6" name="Slide Number Placeholder 5">
            <a:extLst>
              <a:ext uri="{FF2B5EF4-FFF2-40B4-BE49-F238E27FC236}">
                <a16:creationId xmlns:a16="http://schemas.microsoft.com/office/drawing/2014/main" id="{08398A4C-78B4-453F-A575-D7FABF124EF4}"/>
              </a:ext>
            </a:extLst>
          </p:cNvPr>
          <p:cNvSpPr>
            <a:spLocks noGrp="1"/>
          </p:cNvSpPr>
          <p:nvPr>
            <p:ph type="sldNum" sz="quarter" idx="12"/>
          </p:nvPr>
        </p:nvSpPr>
        <p:spPr/>
        <p:txBody>
          <a:bodyPr/>
          <a:lstStyle/>
          <a:p>
            <a:fld id="{AF430988-647E-4517-B70E-776822506EBB}" type="slidenum">
              <a:rPr lang="en-US" smtClean="0"/>
              <a:pPr/>
              <a:t>17</a:t>
            </a:fld>
            <a:endParaRPr lang="en-US" dirty="0"/>
          </a:p>
        </p:txBody>
      </p:sp>
    </p:spTree>
    <p:extLst>
      <p:ext uri="{BB962C8B-B14F-4D97-AF65-F5344CB8AC3E}">
        <p14:creationId xmlns:p14="http://schemas.microsoft.com/office/powerpoint/2010/main" val="40564681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02C67E-FAC8-4CFC-9C6D-BFB12E26824A}"/>
              </a:ext>
            </a:extLst>
          </p:cNvPr>
          <p:cNvSpPr>
            <a:spLocks noGrp="1"/>
          </p:cNvSpPr>
          <p:nvPr>
            <p:ph type="title"/>
          </p:nvPr>
        </p:nvSpPr>
        <p:spPr/>
        <p:txBody>
          <a:bodyPr>
            <a:normAutofit fontScale="90000"/>
          </a:bodyPr>
          <a:lstStyle/>
          <a:p>
            <a:r>
              <a:rPr lang="en-US" dirty="0"/>
              <a:t>Specially Adapted Housing (SAH) Eligibility</a:t>
            </a:r>
          </a:p>
        </p:txBody>
      </p:sp>
      <p:sp>
        <p:nvSpPr>
          <p:cNvPr id="3" name="Content Placeholder 2">
            <a:extLst>
              <a:ext uri="{FF2B5EF4-FFF2-40B4-BE49-F238E27FC236}">
                <a16:creationId xmlns:a16="http://schemas.microsoft.com/office/drawing/2014/main" id="{488B5DAA-67F4-4D6E-941B-E46C5F67635D}"/>
              </a:ext>
            </a:extLst>
          </p:cNvPr>
          <p:cNvSpPr>
            <a:spLocks noGrp="1"/>
          </p:cNvSpPr>
          <p:nvPr>
            <p:ph idx="1"/>
          </p:nvPr>
        </p:nvSpPr>
        <p:spPr/>
        <p:txBody>
          <a:bodyPr>
            <a:normAutofit lnSpcReduction="10000"/>
          </a:bodyPr>
          <a:lstStyle/>
          <a:p>
            <a:r>
              <a:rPr lang="en-US" dirty="0"/>
              <a:t>Cite 38 U.S.C. 2101 as the authority for grants on this basis until regulation (38 CFR 3.809) updated</a:t>
            </a:r>
          </a:p>
          <a:p>
            <a:endParaRPr lang="en-US" dirty="0"/>
          </a:p>
          <a:p>
            <a:r>
              <a:rPr lang="en-US" dirty="0"/>
              <a:t>Reminder: </a:t>
            </a:r>
          </a:p>
          <a:p>
            <a:pPr lvl="1"/>
            <a:r>
              <a:rPr lang="en-US" dirty="0"/>
              <a:t>SAH may be granted when Special Home Adaptation (SHA) has previously been granted.</a:t>
            </a:r>
          </a:p>
          <a:p>
            <a:pPr lvl="1"/>
            <a:r>
              <a:rPr lang="en-US" dirty="0"/>
              <a:t>SHA may </a:t>
            </a:r>
            <a:r>
              <a:rPr lang="en-US" i="1" dirty="0"/>
              <a:t>not</a:t>
            </a:r>
            <a:r>
              <a:rPr lang="en-US" dirty="0"/>
              <a:t> be granted if SAH has previously been granted.</a:t>
            </a:r>
          </a:p>
          <a:p>
            <a:endParaRPr lang="en-US" dirty="0"/>
          </a:p>
          <a:p>
            <a:pPr>
              <a:buFont typeface="Wingdings" panose="05000000000000000000" pitchFamily="2" charset="2"/>
              <a:buChar char="v"/>
            </a:pPr>
            <a:r>
              <a:rPr lang="en-US" dirty="0">
                <a:solidFill>
                  <a:srgbClr val="FF0000"/>
                </a:solidFill>
              </a:rPr>
              <a:t>38 CFR 3.809 and 3.809a</a:t>
            </a:r>
          </a:p>
          <a:p>
            <a:pPr>
              <a:buFont typeface="Wingdings" panose="05000000000000000000" pitchFamily="2" charset="2"/>
              <a:buChar char="v"/>
            </a:pPr>
            <a:r>
              <a:rPr lang="en-US" dirty="0">
                <a:solidFill>
                  <a:srgbClr val="FF0000"/>
                </a:solidFill>
              </a:rPr>
              <a:t>M21-1 XIII.i.2.B.1.d</a:t>
            </a:r>
          </a:p>
        </p:txBody>
      </p:sp>
      <p:sp>
        <p:nvSpPr>
          <p:cNvPr id="4" name="Date Placeholder 3">
            <a:extLst>
              <a:ext uri="{FF2B5EF4-FFF2-40B4-BE49-F238E27FC236}">
                <a16:creationId xmlns:a16="http://schemas.microsoft.com/office/drawing/2014/main" id="{DF81964C-3E50-4D99-B622-E1A329B6C26B}"/>
              </a:ext>
            </a:extLst>
          </p:cNvPr>
          <p:cNvSpPr>
            <a:spLocks noGrp="1"/>
          </p:cNvSpPr>
          <p:nvPr>
            <p:ph type="dt" sz="half" idx="10"/>
          </p:nvPr>
        </p:nvSpPr>
        <p:spPr/>
        <p:txBody>
          <a:bodyPr/>
          <a:lstStyle/>
          <a:p>
            <a:r>
              <a:rPr lang="en-US" dirty="0"/>
              <a:t>August 2021</a:t>
            </a:r>
          </a:p>
        </p:txBody>
      </p:sp>
      <p:sp>
        <p:nvSpPr>
          <p:cNvPr id="5" name="Footer Placeholder 4">
            <a:extLst>
              <a:ext uri="{FF2B5EF4-FFF2-40B4-BE49-F238E27FC236}">
                <a16:creationId xmlns:a16="http://schemas.microsoft.com/office/drawing/2014/main" id="{562CCD6E-07D3-4133-926C-CAEB51ABC3F3}"/>
              </a:ext>
            </a:extLst>
          </p:cNvPr>
          <p:cNvSpPr>
            <a:spLocks noGrp="1"/>
          </p:cNvSpPr>
          <p:nvPr>
            <p:ph type="ftr" sz="quarter" idx="11"/>
          </p:nvPr>
        </p:nvSpPr>
        <p:spPr/>
        <p:txBody>
          <a:bodyPr/>
          <a:lstStyle/>
          <a:p>
            <a:r>
              <a:rPr lang="en-US"/>
              <a:t>Compensation Service Quality Assurance</a:t>
            </a:r>
            <a:endParaRPr lang="en-US" dirty="0"/>
          </a:p>
        </p:txBody>
      </p:sp>
      <p:sp>
        <p:nvSpPr>
          <p:cNvPr id="6" name="Slide Number Placeholder 5">
            <a:extLst>
              <a:ext uri="{FF2B5EF4-FFF2-40B4-BE49-F238E27FC236}">
                <a16:creationId xmlns:a16="http://schemas.microsoft.com/office/drawing/2014/main" id="{1B96C4EC-E7A4-4D43-8924-6506D3AAC602}"/>
              </a:ext>
            </a:extLst>
          </p:cNvPr>
          <p:cNvSpPr>
            <a:spLocks noGrp="1"/>
          </p:cNvSpPr>
          <p:nvPr>
            <p:ph type="sldNum" sz="quarter" idx="12"/>
          </p:nvPr>
        </p:nvSpPr>
        <p:spPr/>
        <p:txBody>
          <a:bodyPr/>
          <a:lstStyle/>
          <a:p>
            <a:fld id="{AF430988-647E-4517-B70E-776822506EBB}" type="slidenum">
              <a:rPr lang="en-US" smtClean="0"/>
              <a:pPr/>
              <a:t>18</a:t>
            </a:fld>
            <a:endParaRPr lang="en-US" dirty="0"/>
          </a:p>
        </p:txBody>
      </p:sp>
    </p:spTree>
    <p:extLst>
      <p:ext uri="{BB962C8B-B14F-4D97-AF65-F5344CB8AC3E}">
        <p14:creationId xmlns:p14="http://schemas.microsoft.com/office/powerpoint/2010/main" val="37478908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B3C3F-2939-4ABF-8C2A-E29E9CE63188}"/>
              </a:ext>
            </a:extLst>
          </p:cNvPr>
          <p:cNvSpPr>
            <a:spLocks noGrp="1"/>
          </p:cNvSpPr>
          <p:nvPr>
            <p:ph type="title"/>
          </p:nvPr>
        </p:nvSpPr>
        <p:spPr/>
        <p:txBody>
          <a:bodyPr/>
          <a:lstStyle/>
          <a:p>
            <a:r>
              <a:rPr lang="en-US" dirty="0"/>
              <a:t>VBMS-A Award Effective Dates and Incorrect Payment Displays (July 26-27, 2021)</a:t>
            </a:r>
          </a:p>
        </p:txBody>
      </p:sp>
      <p:sp>
        <p:nvSpPr>
          <p:cNvPr id="3" name="Text Placeholder 2">
            <a:extLst>
              <a:ext uri="{FF2B5EF4-FFF2-40B4-BE49-F238E27FC236}">
                <a16:creationId xmlns:a16="http://schemas.microsoft.com/office/drawing/2014/main" id="{4AA63EDF-6E77-48D2-9BCE-A2CE2FCF87D6}"/>
              </a:ext>
            </a:extLst>
          </p:cNvPr>
          <p:cNvSpPr>
            <a:spLocks noGrp="1"/>
          </p:cNvSpPr>
          <p:nvPr>
            <p:ph type="body" idx="1"/>
          </p:nvPr>
        </p:nvSpPr>
        <p:spPr/>
        <p:txBody>
          <a:bodyPr/>
          <a:lstStyle/>
          <a:p>
            <a:r>
              <a:rPr lang="en-US" dirty="0"/>
              <a:t>Isabelle </a:t>
            </a:r>
            <a:r>
              <a:rPr lang="en-US" dirty="0" err="1"/>
              <a:t>Brisendine</a:t>
            </a:r>
            <a:endParaRPr lang="en-US" dirty="0"/>
          </a:p>
          <a:p>
            <a:r>
              <a:rPr lang="en-US" dirty="0"/>
              <a:t>Consultant</a:t>
            </a:r>
          </a:p>
          <a:p>
            <a:r>
              <a:rPr lang="en-US" dirty="0"/>
              <a:t>Authorization &amp; Non-Rating Team, Quality Assurance</a:t>
            </a:r>
          </a:p>
        </p:txBody>
      </p:sp>
      <p:sp>
        <p:nvSpPr>
          <p:cNvPr id="4" name="Date Placeholder 3">
            <a:extLst>
              <a:ext uri="{FF2B5EF4-FFF2-40B4-BE49-F238E27FC236}">
                <a16:creationId xmlns:a16="http://schemas.microsoft.com/office/drawing/2014/main" id="{C2CDE9BE-DD94-47BD-9E02-1D43FB78D62D}"/>
              </a:ext>
            </a:extLst>
          </p:cNvPr>
          <p:cNvSpPr>
            <a:spLocks noGrp="1"/>
          </p:cNvSpPr>
          <p:nvPr>
            <p:ph type="dt" sz="half" idx="10"/>
          </p:nvPr>
        </p:nvSpPr>
        <p:spPr/>
        <p:txBody>
          <a:bodyPr/>
          <a:lstStyle/>
          <a:p>
            <a:r>
              <a:rPr lang="en-US" dirty="0"/>
              <a:t>August 2021</a:t>
            </a:r>
          </a:p>
        </p:txBody>
      </p:sp>
      <p:sp>
        <p:nvSpPr>
          <p:cNvPr id="5" name="Footer Placeholder 4">
            <a:extLst>
              <a:ext uri="{FF2B5EF4-FFF2-40B4-BE49-F238E27FC236}">
                <a16:creationId xmlns:a16="http://schemas.microsoft.com/office/drawing/2014/main" id="{9DAF5D82-3BB3-435A-8037-00DA8621DD5F}"/>
              </a:ext>
            </a:extLst>
          </p:cNvPr>
          <p:cNvSpPr>
            <a:spLocks noGrp="1"/>
          </p:cNvSpPr>
          <p:nvPr>
            <p:ph type="ftr" sz="quarter" idx="11"/>
          </p:nvPr>
        </p:nvSpPr>
        <p:spPr/>
        <p:txBody>
          <a:bodyPr/>
          <a:lstStyle/>
          <a:p>
            <a:r>
              <a:rPr lang="en-US"/>
              <a:t>Compensation Service Quality Assurance</a:t>
            </a:r>
            <a:endParaRPr lang="en-US" dirty="0"/>
          </a:p>
        </p:txBody>
      </p:sp>
      <p:sp>
        <p:nvSpPr>
          <p:cNvPr id="6" name="Slide Number Placeholder 5">
            <a:extLst>
              <a:ext uri="{FF2B5EF4-FFF2-40B4-BE49-F238E27FC236}">
                <a16:creationId xmlns:a16="http://schemas.microsoft.com/office/drawing/2014/main" id="{4A264EE0-4418-4CB6-AC19-A2BFE1FD645D}"/>
              </a:ext>
            </a:extLst>
          </p:cNvPr>
          <p:cNvSpPr>
            <a:spLocks noGrp="1"/>
          </p:cNvSpPr>
          <p:nvPr>
            <p:ph type="sldNum" sz="quarter" idx="12"/>
          </p:nvPr>
        </p:nvSpPr>
        <p:spPr/>
        <p:txBody>
          <a:bodyPr/>
          <a:lstStyle/>
          <a:p>
            <a:fld id="{AF430988-647E-4517-B70E-776822506EBB}" type="slidenum">
              <a:rPr lang="en-US" smtClean="0"/>
              <a:pPr/>
              <a:t>19</a:t>
            </a:fld>
            <a:endParaRPr lang="en-US" dirty="0"/>
          </a:p>
        </p:txBody>
      </p:sp>
    </p:spTree>
    <p:extLst>
      <p:ext uri="{BB962C8B-B14F-4D97-AF65-F5344CB8AC3E}">
        <p14:creationId xmlns:p14="http://schemas.microsoft.com/office/powerpoint/2010/main" val="38844879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ECFB76-286C-45E9-8B36-E5040DF80E4E}"/>
              </a:ext>
            </a:extLst>
          </p:cNvPr>
          <p:cNvSpPr>
            <a:spLocks noGrp="1"/>
          </p:cNvSpPr>
          <p:nvPr>
            <p:ph type="ctrTitle"/>
          </p:nvPr>
        </p:nvSpPr>
        <p:spPr/>
        <p:txBody>
          <a:bodyPr/>
          <a:lstStyle/>
          <a:p>
            <a:r>
              <a:rPr lang="en-US" dirty="0"/>
              <a:t>Compensation Service</a:t>
            </a:r>
            <a:br>
              <a:rPr lang="en-US" dirty="0"/>
            </a:br>
            <a:r>
              <a:rPr lang="en-US" dirty="0"/>
              <a:t>Quality Call</a:t>
            </a:r>
          </a:p>
        </p:txBody>
      </p:sp>
      <p:sp>
        <p:nvSpPr>
          <p:cNvPr id="3" name="Subtitle 2">
            <a:extLst>
              <a:ext uri="{FF2B5EF4-FFF2-40B4-BE49-F238E27FC236}">
                <a16:creationId xmlns:a16="http://schemas.microsoft.com/office/drawing/2014/main" id="{6BE4F175-6778-4080-AE0D-5AE4DD78CCB8}"/>
              </a:ext>
            </a:extLst>
          </p:cNvPr>
          <p:cNvSpPr>
            <a:spLocks noGrp="1"/>
          </p:cNvSpPr>
          <p:nvPr>
            <p:ph type="subTitle" idx="1"/>
          </p:nvPr>
        </p:nvSpPr>
        <p:spPr/>
        <p:txBody>
          <a:bodyPr/>
          <a:lstStyle/>
          <a:p>
            <a:r>
              <a:rPr lang="en-US" dirty="0"/>
              <a:t>August 2021</a:t>
            </a:r>
          </a:p>
        </p:txBody>
      </p:sp>
    </p:spTree>
    <p:extLst>
      <p:ext uri="{BB962C8B-B14F-4D97-AF65-F5344CB8AC3E}">
        <p14:creationId xmlns:p14="http://schemas.microsoft.com/office/powerpoint/2010/main" val="8156414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F9E7D5-6F11-48E6-965C-A1AAD082F3C1}"/>
              </a:ext>
            </a:extLst>
          </p:cNvPr>
          <p:cNvSpPr>
            <a:spLocks noGrp="1"/>
          </p:cNvSpPr>
          <p:nvPr>
            <p:ph type="title"/>
          </p:nvPr>
        </p:nvSpPr>
        <p:spPr/>
        <p:txBody>
          <a:bodyPr>
            <a:normAutofit fontScale="90000"/>
          </a:bodyPr>
          <a:lstStyle/>
          <a:p>
            <a:r>
              <a:rPr lang="en-US" dirty="0"/>
              <a:t>VBMS-A Awards</a:t>
            </a:r>
            <a:br>
              <a:rPr lang="en-US" dirty="0"/>
            </a:br>
            <a:r>
              <a:rPr lang="en-US" dirty="0"/>
              <a:t>July 26-27, 2021</a:t>
            </a:r>
          </a:p>
        </p:txBody>
      </p:sp>
      <p:sp>
        <p:nvSpPr>
          <p:cNvPr id="3" name="Content Placeholder 2">
            <a:extLst>
              <a:ext uri="{FF2B5EF4-FFF2-40B4-BE49-F238E27FC236}">
                <a16:creationId xmlns:a16="http://schemas.microsoft.com/office/drawing/2014/main" id="{746CD7D2-FEE5-406D-B009-FAABAAE4109D}"/>
              </a:ext>
            </a:extLst>
          </p:cNvPr>
          <p:cNvSpPr>
            <a:spLocks noGrp="1"/>
          </p:cNvSpPr>
          <p:nvPr>
            <p:ph idx="1"/>
          </p:nvPr>
        </p:nvSpPr>
        <p:spPr/>
        <p:txBody>
          <a:bodyPr/>
          <a:lstStyle/>
          <a:p>
            <a:r>
              <a:rPr lang="en-US" dirty="0"/>
              <a:t>VBMS-A awards generated July 26-27, 2021, may have errors</a:t>
            </a:r>
          </a:p>
          <a:p>
            <a:pPr marL="0" indent="0">
              <a:buNone/>
            </a:pPr>
            <a:endParaRPr lang="en-US" dirty="0"/>
          </a:p>
          <a:p>
            <a:pPr lvl="1"/>
            <a:r>
              <a:rPr lang="en-US" dirty="0"/>
              <a:t>Incorrect effective dates and rates</a:t>
            </a:r>
          </a:p>
          <a:p>
            <a:pPr lvl="1"/>
            <a:r>
              <a:rPr lang="en-US" dirty="0"/>
              <a:t>Not all awards generated were incorrect</a:t>
            </a:r>
          </a:p>
          <a:p>
            <a:pPr lvl="1"/>
            <a:endParaRPr lang="en-US" dirty="0"/>
          </a:p>
          <a:p>
            <a:r>
              <a:rPr lang="en-US" dirty="0"/>
              <a:t>OFO issued reports to ROs July 30, 2021, for review and correction</a:t>
            </a:r>
          </a:p>
          <a:p>
            <a:endParaRPr lang="en-US" dirty="0"/>
          </a:p>
          <a:p>
            <a:r>
              <a:rPr lang="en-US" dirty="0"/>
              <a:t>VSRs must ensure rates/dates are correct upon promulgation of awards </a:t>
            </a:r>
          </a:p>
        </p:txBody>
      </p:sp>
      <p:sp>
        <p:nvSpPr>
          <p:cNvPr id="4" name="Date Placeholder 3">
            <a:extLst>
              <a:ext uri="{FF2B5EF4-FFF2-40B4-BE49-F238E27FC236}">
                <a16:creationId xmlns:a16="http://schemas.microsoft.com/office/drawing/2014/main" id="{7D641E0E-3FEC-4575-8E6F-FD5BEF98DA9B}"/>
              </a:ext>
            </a:extLst>
          </p:cNvPr>
          <p:cNvSpPr>
            <a:spLocks noGrp="1"/>
          </p:cNvSpPr>
          <p:nvPr>
            <p:ph type="dt" sz="half" idx="10"/>
          </p:nvPr>
        </p:nvSpPr>
        <p:spPr/>
        <p:txBody>
          <a:bodyPr/>
          <a:lstStyle/>
          <a:p>
            <a:r>
              <a:rPr lang="en-US" dirty="0"/>
              <a:t>August 2021</a:t>
            </a:r>
          </a:p>
        </p:txBody>
      </p:sp>
      <p:sp>
        <p:nvSpPr>
          <p:cNvPr id="5" name="Footer Placeholder 4">
            <a:extLst>
              <a:ext uri="{FF2B5EF4-FFF2-40B4-BE49-F238E27FC236}">
                <a16:creationId xmlns:a16="http://schemas.microsoft.com/office/drawing/2014/main" id="{C66C3EFE-D3DF-4C7E-8D34-D1B6B3E4F97D}"/>
              </a:ext>
            </a:extLst>
          </p:cNvPr>
          <p:cNvSpPr>
            <a:spLocks noGrp="1"/>
          </p:cNvSpPr>
          <p:nvPr>
            <p:ph type="ftr" sz="quarter" idx="11"/>
          </p:nvPr>
        </p:nvSpPr>
        <p:spPr/>
        <p:txBody>
          <a:bodyPr/>
          <a:lstStyle/>
          <a:p>
            <a:r>
              <a:rPr lang="en-US"/>
              <a:t>Compensation Service Quality Assurance</a:t>
            </a:r>
            <a:endParaRPr lang="en-US" dirty="0"/>
          </a:p>
        </p:txBody>
      </p:sp>
      <p:sp>
        <p:nvSpPr>
          <p:cNvPr id="6" name="Slide Number Placeholder 5">
            <a:extLst>
              <a:ext uri="{FF2B5EF4-FFF2-40B4-BE49-F238E27FC236}">
                <a16:creationId xmlns:a16="http://schemas.microsoft.com/office/drawing/2014/main" id="{D1F40C9D-92AB-42AA-9FB1-6F5D99AF0D37}"/>
              </a:ext>
            </a:extLst>
          </p:cNvPr>
          <p:cNvSpPr>
            <a:spLocks noGrp="1"/>
          </p:cNvSpPr>
          <p:nvPr>
            <p:ph type="sldNum" sz="quarter" idx="12"/>
          </p:nvPr>
        </p:nvSpPr>
        <p:spPr/>
        <p:txBody>
          <a:bodyPr/>
          <a:lstStyle/>
          <a:p>
            <a:fld id="{AF430988-647E-4517-B70E-776822506EBB}" type="slidenum">
              <a:rPr lang="en-US" smtClean="0"/>
              <a:pPr/>
              <a:t>20</a:t>
            </a:fld>
            <a:endParaRPr lang="en-US" dirty="0"/>
          </a:p>
        </p:txBody>
      </p:sp>
    </p:spTree>
    <p:extLst>
      <p:ext uri="{BB962C8B-B14F-4D97-AF65-F5344CB8AC3E}">
        <p14:creationId xmlns:p14="http://schemas.microsoft.com/office/powerpoint/2010/main" val="26231120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AE5476-0184-4BFF-9F3B-20EC94B07319}"/>
              </a:ext>
            </a:extLst>
          </p:cNvPr>
          <p:cNvSpPr>
            <a:spLocks noGrp="1"/>
          </p:cNvSpPr>
          <p:nvPr>
            <p:ph type="title"/>
          </p:nvPr>
        </p:nvSpPr>
        <p:spPr/>
        <p:txBody>
          <a:bodyPr/>
          <a:lstStyle/>
          <a:p>
            <a:r>
              <a:rPr lang="en-US" cap="small" dirty="0">
                <a:solidFill>
                  <a:srgbClr val="C00000"/>
                </a:solidFill>
                <a:effectLst>
                  <a:outerShdw blurRad="38100" dist="38100" dir="2700000" algn="tl">
                    <a:srgbClr val="000000">
                      <a:alpha val="43137"/>
                    </a:srgbClr>
                  </a:outerShdw>
                </a:effectLst>
              </a:rPr>
              <a:t>*</a:t>
            </a:r>
            <a:r>
              <a:rPr lang="en-US" cap="small" dirty="0"/>
              <a:t> Present a Topic</a:t>
            </a:r>
            <a:br>
              <a:rPr lang="en-US" cap="small" dirty="0"/>
            </a:br>
            <a:r>
              <a:rPr lang="en-US" cap="small" dirty="0"/>
              <a:t>            </a:t>
            </a:r>
            <a:r>
              <a:rPr lang="en-US" cap="small" dirty="0">
                <a:solidFill>
                  <a:srgbClr val="C00000"/>
                </a:solidFill>
                <a:effectLst>
                  <a:outerShdw blurRad="38100" dist="38100" dir="2700000" algn="tl">
                    <a:srgbClr val="000000">
                      <a:alpha val="43137"/>
                    </a:srgbClr>
                  </a:outerShdw>
                </a:effectLst>
              </a:rPr>
              <a:t>*</a:t>
            </a:r>
            <a:r>
              <a:rPr lang="en-US" cap="small" dirty="0"/>
              <a:t> Suggestions</a:t>
            </a:r>
            <a:br>
              <a:rPr lang="en-US" cap="small" dirty="0"/>
            </a:br>
            <a:r>
              <a:rPr lang="en-US" cap="small" dirty="0"/>
              <a:t>                      </a:t>
            </a:r>
            <a:r>
              <a:rPr lang="en-US" cap="small" dirty="0">
                <a:solidFill>
                  <a:srgbClr val="C00000"/>
                </a:solidFill>
                <a:effectLst>
                  <a:outerShdw blurRad="38100" dist="38100" dir="2700000" algn="tl">
                    <a:srgbClr val="000000">
                      <a:alpha val="43137"/>
                    </a:srgbClr>
                  </a:outerShdw>
                </a:effectLst>
              </a:rPr>
              <a:t>*</a:t>
            </a:r>
            <a:r>
              <a:rPr lang="en-US" cap="small" dirty="0"/>
              <a:t> Next Quality Call</a:t>
            </a:r>
          </a:p>
        </p:txBody>
      </p:sp>
      <p:sp>
        <p:nvSpPr>
          <p:cNvPr id="3" name="Text Placeholder 2">
            <a:extLst>
              <a:ext uri="{FF2B5EF4-FFF2-40B4-BE49-F238E27FC236}">
                <a16:creationId xmlns:a16="http://schemas.microsoft.com/office/drawing/2014/main" id="{2CA4F469-06EC-410C-94E7-AF359CA402FD}"/>
              </a:ext>
            </a:extLst>
          </p:cNvPr>
          <p:cNvSpPr>
            <a:spLocks noGrp="1"/>
          </p:cNvSpPr>
          <p:nvPr>
            <p:ph type="body" idx="1"/>
          </p:nvPr>
        </p:nvSpPr>
        <p:spPr/>
        <p:txBody>
          <a:bodyPr/>
          <a:lstStyle/>
          <a:p>
            <a:r>
              <a:rPr lang="en-US" dirty="0"/>
              <a:t>Bonnie Kirby</a:t>
            </a:r>
          </a:p>
        </p:txBody>
      </p:sp>
      <p:sp>
        <p:nvSpPr>
          <p:cNvPr id="5" name="Footer Placeholder 4">
            <a:extLst>
              <a:ext uri="{FF2B5EF4-FFF2-40B4-BE49-F238E27FC236}">
                <a16:creationId xmlns:a16="http://schemas.microsoft.com/office/drawing/2014/main" id="{44A5D5E6-9A1C-456C-BA4A-21A4BB735E04}"/>
              </a:ext>
            </a:extLst>
          </p:cNvPr>
          <p:cNvSpPr>
            <a:spLocks noGrp="1"/>
          </p:cNvSpPr>
          <p:nvPr>
            <p:ph type="ftr" sz="quarter" idx="11"/>
          </p:nvPr>
        </p:nvSpPr>
        <p:spPr/>
        <p:txBody>
          <a:bodyPr/>
          <a:lstStyle/>
          <a:p>
            <a:r>
              <a:rPr lang="en-US" dirty="0"/>
              <a:t>Compensation Service Quality Assurance</a:t>
            </a:r>
          </a:p>
        </p:txBody>
      </p:sp>
      <p:sp>
        <p:nvSpPr>
          <p:cNvPr id="7" name="Date Placeholder 6">
            <a:extLst>
              <a:ext uri="{FF2B5EF4-FFF2-40B4-BE49-F238E27FC236}">
                <a16:creationId xmlns:a16="http://schemas.microsoft.com/office/drawing/2014/main" id="{F8508D84-14A5-43F6-9999-0A583FBB0010}"/>
              </a:ext>
            </a:extLst>
          </p:cNvPr>
          <p:cNvSpPr>
            <a:spLocks noGrp="1"/>
          </p:cNvSpPr>
          <p:nvPr>
            <p:ph type="dt" sz="half" idx="10"/>
          </p:nvPr>
        </p:nvSpPr>
        <p:spPr/>
        <p:txBody>
          <a:bodyPr/>
          <a:lstStyle/>
          <a:p>
            <a:r>
              <a:rPr lang="en-US" dirty="0"/>
              <a:t>August 2021</a:t>
            </a:r>
          </a:p>
        </p:txBody>
      </p:sp>
      <p:sp>
        <p:nvSpPr>
          <p:cNvPr id="8" name="Slide Number Placeholder 7">
            <a:extLst>
              <a:ext uri="{FF2B5EF4-FFF2-40B4-BE49-F238E27FC236}">
                <a16:creationId xmlns:a16="http://schemas.microsoft.com/office/drawing/2014/main" id="{8EE83BA5-C0E8-4FC8-999F-44B47378F0C3}"/>
              </a:ext>
            </a:extLst>
          </p:cNvPr>
          <p:cNvSpPr>
            <a:spLocks noGrp="1"/>
          </p:cNvSpPr>
          <p:nvPr>
            <p:ph type="sldNum" sz="quarter" idx="12"/>
          </p:nvPr>
        </p:nvSpPr>
        <p:spPr/>
        <p:txBody>
          <a:bodyPr/>
          <a:lstStyle/>
          <a:p>
            <a:fld id="{AF430988-647E-4517-B70E-776822506EBB}" type="slidenum">
              <a:rPr lang="en-US" smtClean="0"/>
              <a:pPr/>
              <a:t>21</a:t>
            </a:fld>
            <a:endParaRPr lang="en-US" dirty="0"/>
          </a:p>
        </p:txBody>
      </p:sp>
    </p:spTree>
    <p:extLst>
      <p:ext uri="{BB962C8B-B14F-4D97-AF65-F5344CB8AC3E}">
        <p14:creationId xmlns:p14="http://schemas.microsoft.com/office/powerpoint/2010/main" val="372158274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FF90D3-D4DB-4C84-99D5-089F9320586F}"/>
              </a:ext>
            </a:extLst>
          </p:cNvPr>
          <p:cNvSpPr>
            <a:spLocks noGrp="1"/>
          </p:cNvSpPr>
          <p:nvPr>
            <p:ph type="title"/>
          </p:nvPr>
        </p:nvSpPr>
        <p:spPr/>
        <p:txBody>
          <a:bodyPr/>
          <a:lstStyle/>
          <a:p>
            <a:r>
              <a:rPr lang="en-US" dirty="0"/>
              <a:t>Would You Like to Present a Topic?</a:t>
            </a:r>
          </a:p>
        </p:txBody>
      </p:sp>
      <p:sp>
        <p:nvSpPr>
          <p:cNvPr id="3" name="Content Placeholder 2">
            <a:extLst>
              <a:ext uri="{FF2B5EF4-FFF2-40B4-BE49-F238E27FC236}">
                <a16:creationId xmlns:a16="http://schemas.microsoft.com/office/drawing/2014/main" id="{871E18A6-32D0-4FC8-B7F4-0CAEBAECA0A6}"/>
              </a:ext>
            </a:extLst>
          </p:cNvPr>
          <p:cNvSpPr>
            <a:spLocks noGrp="1"/>
          </p:cNvSpPr>
          <p:nvPr>
            <p:ph idx="1"/>
          </p:nvPr>
        </p:nvSpPr>
        <p:spPr/>
        <p:txBody>
          <a:bodyPr/>
          <a:lstStyle/>
          <a:p>
            <a:r>
              <a:rPr lang="en-US" dirty="0"/>
              <a:t>We are offering opportunities for RO SMEs to present topics during Compensation Service Quality Call recording sessions</a:t>
            </a:r>
          </a:p>
          <a:p>
            <a:pPr marL="0" indent="0">
              <a:buNone/>
            </a:pPr>
            <a:endParaRPr lang="en-US" sz="100" dirty="0"/>
          </a:p>
          <a:p>
            <a:pPr lvl="1"/>
            <a:r>
              <a:rPr lang="en-US" dirty="0"/>
              <a:t>Peer-to-Peer communication is optimum</a:t>
            </a:r>
          </a:p>
          <a:p>
            <a:pPr marL="457200" lvl="1" indent="0">
              <a:buNone/>
            </a:pPr>
            <a:endParaRPr lang="en-US" dirty="0"/>
          </a:p>
          <a:p>
            <a:r>
              <a:rPr lang="en-US" dirty="0"/>
              <a:t>If </a:t>
            </a:r>
            <a:r>
              <a:rPr lang="en-US" dirty="0">
                <a:effectLst>
                  <a:outerShdw blurRad="38100" dist="38100" dir="2700000" algn="tl">
                    <a:srgbClr val="000000">
                      <a:alpha val="43137"/>
                    </a:srgbClr>
                  </a:outerShdw>
                </a:effectLst>
              </a:rPr>
              <a:t>YOU</a:t>
            </a:r>
            <a:r>
              <a:rPr lang="en-US" dirty="0"/>
              <a:t> are interested in presenting a topic in a future Quality Call</a:t>
            </a:r>
          </a:p>
          <a:p>
            <a:pPr marL="0" indent="0">
              <a:buNone/>
            </a:pPr>
            <a:endParaRPr lang="en-US" sz="100" dirty="0"/>
          </a:p>
          <a:p>
            <a:pPr lvl="1"/>
            <a:r>
              <a:rPr lang="en-US" dirty="0"/>
              <a:t>Talk to your Coach or other RO management team member</a:t>
            </a:r>
          </a:p>
          <a:p>
            <a:pPr marL="457200" lvl="1" indent="0">
              <a:buNone/>
            </a:pPr>
            <a:endParaRPr lang="en-US" sz="100" dirty="0"/>
          </a:p>
          <a:p>
            <a:pPr lvl="1"/>
            <a:r>
              <a:rPr lang="en-US" dirty="0"/>
              <a:t>If okay, have management send your name and topic to</a:t>
            </a:r>
          </a:p>
          <a:p>
            <a:pPr lvl="2">
              <a:buClr>
                <a:srgbClr val="203864"/>
              </a:buClr>
              <a:buFont typeface="Wingdings" panose="05000000000000000000" pitchFamily="2" charset="2"/>
              <a:buChar char="þ"/>
            </a:pPr>
            <a:r>
              <a:rPr lang="en-US" dirty="0"/>
              <a:t>VAVBAWAS/CO/InternalQRS</a:t>
            </a:r>
          </a:p>
          <a:p>
            <a:pPr lvl="1"/>
            <a:endParaRPr lang="en-US" dirty="0"/>
          </a:p>
        </p:txBody>
      </p:sp>
      <p:sp>
        <p:nvSpPr>
          <p:cNvPr id="5" name="Footer Placeholder 4">
            <a:extLst>
              <a:ext uri="{FF2B5EF4-FFF2-40B4-BE49-F238E27FC236}">
                <a16:creationId xmlns:a16="http://schemas.microsoft.com/office/drawing/2014/main" id="{AB0F7DBA-54E2-4F65-B2EA-17F782D55262}"/>
              </a:ext>
            </a:extLst>
          </p:cNvPr>
          <p:cNvSpPr>
            <a:spLocks noGrp="1"/>
          </p:cNvSpPr>
          <p:nvPr>
            <p:ph type="ftr" sz="quarter" idx="11"/>
          </p:nvPr>
        </p:nvSpPr>
        <p:spPr/>
        <p:txBody>
          <a:bodyPr/>
          <a:lstStyle/>
          <a:p>
            <a:r>
              <a:rPr lang="en-US" dirty="0"/>
              <a:t>Compensation Service Quality Assurance</a:t>
            </a:r>
          </a:p>
        </p:txBody>
      </p:sp>
      <p:sp>
        <p:nvSpPr>
          <p:cNvPr id="7" name="Date Placeholder 6">
            <a:extLst>
              <a:ext uri="{FF2B5EF4-FFF2-40B4-BE49-F238E27FC236}">
                <a16:creationId xmlns:a16="http://schemas.microsoft.com/office/drawing/2014/main" id="{7ED7DD12-31EC-4766-A942-C29962B66B54}"/>
              </a:ext>
            </a:extLst>
          </p:cNvPr>
          <p:cNvSpPr>
            <a:spLocks noGrp="1"/>
          </p:cNvSpPr>
          <p:nvPr>
            <p:ph type="dt" sz="half" idx="10"/>
          </p:nvPr>
        </p:nvSpPr>
        <p:spPr/>
        <p:txBody>
          <a:bodyPr/>
          <a:lstStyle/>
          <a:p>
            <a:r>
              <a:rPr lang="en-US" dirty="0"/>
              <a:t>August 2021</a:t>
            </a:r>
          </a:p>
        </p:txBody>
      </p:sp>
      <p:sp>
        <p:nvSpPr>
          <p:cNvPr id="8" name="Slide Number Placeholder 7">
            <a:extLst>
              <a:ext uri="{FF2B5EF4-FFF2-40B4-BE49-F238E27FC236}">
                <a16:creationId xmlns:a16="http://schemas.microsoft.com/office/drawing/2014/main" id="{DD3E333D-CD20-45B2-A0BE-5770DCF52D4B}"/>
              </a:ext>
            </a:extLst>
          </p:cNvPr>
          <p:cNvSpPr>
            <a:spLocks noGrp="1"/>
          </p:cNvSpPr>
          <p:nvPr>
            <p:ph type="sldNum" sz="quarter" idx="12"/>
          </p:nvPr>
        </p:nvSpPr>
        <p:spPr/>
        <p:txBody>
          <a:bodyPr/>
          <a:lstStyle/>
          <a:p>
            <a:fld id="{AF430988-647E-4517-B70E-776822506EBB}" type="slidenum">
              <a:rPr lang="en-US" smtClean="0"/>
              <a:pPr/>
              <a:t>22</a:t>
            </a:fld>
            <a:endParaRPr lang="en-US" dirty="0"/>
          </a:p>
        </p:txBody>
      </p:sp>
    </p:spTree>
    <p:extLst>
      <p:ext uri="{BB962C8B-B14F-4D97-AF65-F5344CB8AC3E}">
        <p14:creationId xmlns:p14="http://schemas.microsoft.com/office/powerpoint/2010/main" val="29360763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8C1B05-72EA-4D7B-8E57-C4D0E86DF65F}"/>
              </a:ext>
            </a:extLst>
          </p:cNvPr>
          <p:cNvSpPr>
            <a:spLocks noGrp="1"/>
          </p:cNvSpPr>
          <p:nvPr>
            <p:ph type="title"/>
          </p:nvPr>
        </p:nvSpPr>
        <p:spPr/>
        <p:txBody>
          <a:bodyPr/>
          <a:lstStyle/>
          <a:p>
            <a:r>
              <a:rPr lang="en-US" dirty="0"/>
              <a:t>Do You Have Suggestions for Topics?</a:t>
            </a:r>
          </a:p>
        </p:txBody>
      </p:sp>
      <p:sp>
        <p:nvSpPr>
          <p:cNvPr id="3" name="Content Placeholder 2">
            <a:extLst>
              <a:ext uri="{FF2B5EF4-FFF2-40B4-BE49-F238E27FC236}">
                <a16:creationId xmlns:a16="http://schemas.microsoft.com/office/drawing/2014/main" id="{CEA2CE08-22B8-4B2A-BEF5-DF1BB121FCC7}"/>
              </a:ext>
            </a:extLst>
          </p:cNvPr>
          <p:cNvSpPr>
            <a:spLocks noGrp="1"/>
          </p:cNvSpPr>
          <p:nvPr>
            <p:ph idx="1"/>
          </p:nvPr>
        </p:nvSpPr>
        <p:spPr/>
        <p:txBody>
          <a:bodyPr>
            <a:normAutofit fontScale="92500" lnSpcReduction="10000"/>
          </a:bodyPr>
          <a:lstStyle/>
          <a:p>
            <a:r>
              <a:rPr lang="en-US" dirty="0"/>
              <a:t>If you have topic suggestions for a future Quality Call, please email the Quality Call Lead (</a:t>
            </a:r>
            <a:r>
              <a:rPr lang="en-US" i="1" dirty="0"/>
              <a:t>Bonnie Kirby</a:t>
            </a:r>
            <a:r>
              <a:rPr lang="en-US" dirty="0"/>
              <a:t>) at VAVBAWAS/CO/InternalQRS</a:t>
            </a:r>
          </a:p>
          <a:p>
            <a:pPr lvl="1"/>
            <a:r>
              <a:rPr lang="en-US" dirty="0"/>
              <a:t>In your email, please include</a:t>
            </a:r>
          </a:p>
          <a:p>
            <a:pPr lvl="2">
              <a:buFont typeface="Wingdings" panose="05000000000000000000" pitchFamily="2" charset="2"/>
              <a:buChar char="þ"/>
            </a:pPr>
            <a:r>
              <a:rPr lang="en-US" dirty="0"/>
              <a:t>Cc to your Coach or other RO management</a:t>
            </a:r>
          </a:p>
          <a:p>
            <a:pPr lvl="2">
              <a:buFont typeface="Wingdings" panose="05000000000000000000" pitchFamily="2" charset="2"/>
              <a:buChar char="þ"/>
            </a:pPr>
            <a:r>
              <a:rPr lang="en-US" dirty="0"/>
              <a:t>Name of topic</a:t>
            </a:r>
          </a:p>
          <a:p>
            <a:pPr lvl="2">
              <a:buFont typeface="Wingdings" panose="05000000000000000000" pitchFamily="2" charset="2"/>
              <a:buChar char="þ"/>
            </a:pPr>
            <a:r>
              <a:rPr lang="en-US" dirty="0"/>
              <a:t>Intended audience (VSR Pre or Post, RVSR, AQRS, RQRS, etc.)</a:t>
            </a:r>
          </a:p>
          <a:p>
            <a:pPr lvl="2">
              <a:buFont typeface="Wingdings" panose="05000000000000000000" pitchFamily="2" charset="2"/>
              <a:buChar char="þ"/>
            </a:pPr>
            <a:r>
              <a:rPr lang="en-US" dirty="0"/>
              <a:t>Applicable 38 CFR and/ or M21-1 references</a:t>
            </a:r>
          </a:p>
          <a:p>
            <a:pPr marL="914400" lvl="2" indent="0">
              <a:buNone/>
            </a:pPr>
            <a:endParaRPr lang="en-US" sz="500" dirty="0"/>
          </a:p>
          <a:p>
            <a:r>
              <a:rPr lang="en-US" dirty="0"/>
              <a:t>Quality Call Bulletins can be found on the STAR Home Page on the Compensation Service Intranet site, TMS, and VBA Learning Catalog</a:t>
            </a:r>
          </a:p>
          <a:p>
            <a:pPr marL="0" indent="0">
              <a:buNone/>
            </a:pPr>
            <a:endParaRPr lang="en-US" sz="500" dirty="0"/>
          </a:p>
          <a:p>
            <a:r>
              <a:rPr lang="en-US" dirty="0"/>
              <a:t>Audio recordings of the Quality Calls with separate copies of the PowerPoint slides can be found in both TMS and the VBA Learning Catalog</a:t>
            </a:r>
          </a:p>
        </p:txBody>
      </p:sp>
      <p:sp>
        <p:nvSpPr>
          <p:cNvPr id="5" name="Footer Placeholder 4">
            <a:extLst>
              <a:ext uri="{FF2B5EF4-FFF2-40B4-BE49-F238E27FC236}">
                <a16:creationId xmlns:a16="http://schemas.microsoft.com/office/drawing/2014/main" id="{C279A393-977F-475C-954D-BC8D5D83FE6F}"/>
              </a:ext>
            </a:extLst>
          </p:cNvPr>
          <p:cNvSpPr>
            <a:spLocks noGrp="1"/>
          </p:cNvSpPr>
          <p:nvPr>
            <p:ph type="ftr" sz="quarter" idx="11"/>
          </p:nvPr>
        </p:nvSpPr>
        <p:spPr/>
        <p:txBody>
          <a:bodyPr/>
          <a:lstStyle/>
          <a:p>
            <a:r>
              <a:rPr lang="en-US" dirty="0"/>
              <a:t>Compensation Service Quality Assurance</a:t>
            </a:r>
          </a:p>
        </p:txBody>
      </p:sp>
      <p:sp>
        <p:nvSpPr>
          <p:cNvPr id="7" name="Date Placeholder 6">
            <a:extLst>
              <a:ext uri="{FF2B5EF4-FFF2-40B4-BE49-F238E27FC236}">
                <a16:creationId xmlns:a16="http://schemas.microsoft.com/office/drawing/2014/main" id="{2CCAE1DC-1BF2-44A6-8B02-6D26E8EC5BCD}"/>
              </a:ext>
            </a:extLst>
          </p:cNvPr>
          <p:cNvSpPr>
            <a:spLocks noGrp="1"/>
          </p:cNvSpPr>
          <p:nvPr>
            <p:ph type="dt" sz="half" idx="10"/>
          </p:nvPr>
        </p:nvSpPr>
        <p:spPr/>
        <p:txBody>
          <a:bodyPr/>
          <a:lstStyle/>
          <a:p>
            <a:r>
              <a:rPr lang="en-US" dirty="0"/>
              <a:t>August 2021</a:t>
            </a:r>
          </a:p>
        </p:txBody>
      </p:sp>
      <p:sp>
        <p:nvSpPr>
          <p:cNvPr id="8" name="Slide Number Placeholder 7">
            <a:extLst>
              <a:ext uri="{FF2B5EF4-FFF2-40B4-BE49-F238E27FC236}">
                <a16:creationId xmlns:a16="http://schemas.microsoft.com/office/drawing/2014/main" id="{575566E3-48F2-4338-93E2-279E16FE43CC}"/>
              </a:ext>
            </a:extLst>
          </p:cNvPr>
          <p:cNvSpPr>
            <a:spLocks noGrp="1"/>
          </p:cNvSpPr>
          <p:nvPr>
            <p:ph type="sldNum" sz="quarter" idx="12"/>
          </p:nvPr>
        </p:nvSpPr>
        <p:spPr/>
        <p:txBody>
          <a:bodyPr/>
          <a:lstStyle/>
          <a:p>
            <a:fld id="{AF430988-647E-4517-B70E-776822506EBB}" type="slidenum">
              <a:rPr lang="en-US" smtClean="0"/>
              <a:pPr/>
              <a:t>23</a:t>
            </a:fld>
            <a:endParaRPr lang="en-US" dirty="0"/>
          </a:p>
        </p:txBody>
      </p:sp>
    </p:spTree>
    <p:extLst>
      <p:ext uri="{BB962C8B-B14F-4D97-AF65-F5344CB8AC3E}">
        <p14:creationId xmlns:p14="http://schemas.microsoft.com/office/powerpoint/2010/main" val="154659755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7556BD-A840-485D-B1F8-235703A5A177}"/>
              </a:ext>
            </a:extLst>
          </p:cNvPr>
          <p:cNvSpPr>
            <a:spLocks noGrp="1"/>
          </p:cNvSpPr>
          <p:nvPr>
            <p:ph type="title"/>
          </p:nvPr>
        </p:nvSpPr>
        <p:spPr/>
        <p:txBody>
          <a:bodyPr/>
          <a:lstStyle/>
          <a:p>
            <a:r>
              <a:rPr lang="en-US" dirty="0"/>
              <a:t>When is the Next Quality Call?</a:t>
            </a:r>
          </a:p>
        </p:txBody>
      </p:sp>
      <p:sp>
        <p:nvSpPr>
          <p:cNvPr id="3" name="Content Placeholder 2">
            <a:extLst>
              <a:ext uri="{FF2B5EF4-FFF2-40B4-BE49-F238E27FC236}">
                <a16:creationId xmlns:a16="http://schemas.microsoft.com/office/drawing/2014/main" id="{19DD59F6-657E-4BD3-924C-A91A0BB377F4}"/>
              </a:ext>
            </a:extLst>
          </p:cNvPr>
          <p:cNvSpPr>
            <a:spLocks noGrp="1"/>
          </p:cNvSpPr>
          <p:nvPr>
            <p:ph idx="1"/>
          </p:nvPr>
        </p:nvSpPr>
        <p:spPr>
          <a:xfrm>
            <a:off x="247135" y="1972940"/>
            <a:ext cx="11780108" cy="4371032"/>
          </a:xfrm>
        </p:spPr>
        <p:txBody>
          <a:bodyPr/>
          <a:lstStyle/>
          <a:p>
            <a:r>
              <a:rPr lang="en-US" dirty="0"/>
              <a:t>Compensation Service Quality Calls are recorded monthly, </a:t>
            </a:r>
            <a:r>
              <a:rPr lang="en-US" i="1" dirty="0"/>
              <a:t>except</a:t>
            </a:r>
            <a:r>
              <a:rPr lang="en-US" dirty="0"/>
              <a:t> September</a:t>
            </a:r>
          </a:p>
          <a:p>
            <a:pPr marL="0" indent="0">
              <a:buNone/>
            </a:pPr>
            <a:endParaRPr lang="en-US" sz="500" dirty="0"/>
          </a:p>
          <a:p>
            <a:pPr lvl="1"/>
            <a:r>
              <a:rPr lang="en-US" dirty="0"/>
              <a:t>First Quality Call of FY22 scheduled to be recorded the week of October 11</a:t>
            </a:r>
            <a:r>
              <a:rPr lang="en-US" baseline="30000" dirty="0"/>
              <a:t>th</a:t>
            </a:r>
            <a:r>
              <a:rPr lang="en-US" dirty="0"/>
              <a:t> </a:t>
            </a:r>
          </a:p>
        </p:txBody>
      </p:sp>
      <p:sp>
        <p:nvSpPr>
          <p:cNvPr id="5" name="Footer Placeholder 4">
            <a:extLst>
              <a:ext uri="{FF2B5EF4-FFF2-40B4-BE49-F238E27FC236}">
                <a16:creationId xmlns:a16="http://schemas.microsoft.com/office/drawing/2014/main" id="{B372D400-B5F2-42B9-90E7-876EB422E196}"/>
              </a:ext>
            </a:extLst>
          </p:cNvPr>
          <p:cNvSpPr>
            <a:spLocks noGrp="1"/>
          </p:cNvSpPr>
          <p:nvPr>
            <p:ph type="ftr" sz="quarter" idx="11"/>
          </p:nvPr>
        </p:nvSpPr>
        <p:spPr/>
        <p:txBody>
          <a:bodyPr/>
          <a:lstStyle/>
          <a:p>
            <a:r>
              <a:rPr lang="en-US" dirty="0"/>
              <a:t>Compensation Service Quality Assurance</a:t>
            </a:r>
          </a:p>
        </p:txBody>
      </p:sp>
      <p:pic>
        <p:nvPicPr>
          <p:cNvPr id="8" name="Picture 7">
            <a:extLst>
              <a:ext uri="{FF2B5EF4-FFF2-40B4-BE49-F238E27FC236}">
                <a16:creationId xmlns:a16="http://schemas.microsoft.com/office/drawing/2014/main" id="{20BCE927-6A86-4F1B-9D3A-8E9C409216D8}"/>
              </a:ext>
            </a:extLst>
          </p:cNvPr>
          <p:cNvPicPr>
            <a:picLocks noChangeAspect="1"/>
          </p:cNvPicPr>
          <p:nvPr/>
        </p:nvPicPr>
        <p:blipFill>
          <a:blip r:embed="rId2"/>
          <a:stretch>
            <a:fillRect/>
          </a:stretch>
        </p:blipFill>
        <p:spPr>
          <a:xfrm>
            <a:off x="8856026" y="2993053"/>
            <a:ext cx="3171217" cy="3350919"/>
          </a:xfrm>
          <a:prstGeom prst="rect">
            <a:avLst/>
          </a:prstGeom>
        </p:spPr>
      </p:pic>
      <p:sp>
        <p:nvSpPr>
          <p:cNvPr id="7" name="Date Placeholder 6">
            <a:extLst>
              <a:ext uri="{FF2B5EF4-FFF2-40B4-BE49-F238E27FC236}">
                <a16:creationId xmlns:a16="http://schemas.microsoft.com/office/drawing/2014/main" id="{F5925DC7-D684-4600-87F8-BFA4935C2DB8}"/>
              </a:ext>
            </a:extLst>
          </p:cNvPr>
          <p:cNvSpPr>
            <a:spLocks noGrp="1"/>
          </p:cNvSpPr>
          <p:nvPr>
            <p:ph type="dt" sz="half" idx="10"/>
          </p:nvPr>
        </p:nvSpPr>
        <p:spPr/>
        <p:txBody>
          <a:bodyPr/>
          <a:lstStyle/>
          <a:p>
            <a:r>
              <a:rPr lang="en-US" dirty="0"/>
              <a:t>August 2021</a:t>
            </a:r>
          </a:p>
        </p:txBody>
      </p:sp>
      <p:sp>
        <p:nvSpPr>
          <p:cNvPr id="9" name="Slide Number Placeholder 8">
            <a:extLst>
              <a:ext uri="{FF2B5EF4-FFF2-40B4-BE49-F238E27FC236}">
                <a16:creationId xmlns:a16="http://schemas.microsoft.com/office/drawing/2014/main" id="{CD2AC4B2-BDCA-4B91-9504-DFDB41AAC5F0}"/>
              </a:ext>
            </a:extLst>
          </p:cNvPr>
          <p:cNvSpPr>
            <a:spLocks noGrp="1"/>
          </p:cNvSpPr>
          <p:nvPr>
            <p:ph type="sldNum" sz="quarter" idx="12"/>
          </p:nvPr>
        </p:nvSpPr>
        <p:spPr/>
        <p:txBody>
          <a:bodyPr/>
          <a:lstStyle/>
          <a:p>
            <a:fld id="{AF430988-647E-4517-B70E-776822506EBB}" type="slidenum">
              <a:rPr lang="en-US" smtClean="0"/>
              <a:pPr/>
              <a:t>24</a:t>
            </a:fld>
            <a:endParaRPr lang="en-US" dirty="0"/>
          </a:p>
        </p:txBody>
      </p:sp>
    </p:spTree>
    <p:extLst>
      <p:ext uri="{BB962C8B-B14F-4D97-AF65-F5344CB8AC3E}">
        <p14:creationId xmlns:p14="http://schemas.microsoft.com/office/powerpoint/2010/main" val="33258988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B3C3F-2939-4ABF-8C2A-E29E9CE63188}"/>
              </a:ext>
            </a:extLst>
          </p:cNvPr>
          <p:cNvSpPr>
            <a:spLocks noGrp="1"/>
          </p:cNvSpPr>
          <p:nvPr>
            <p:ph type="title"/>
          </p:nvPr>
        </p:nvSpPr>
        <p:spPr/>
        <p:txBody>
          <a:bodyPr/>
          <a:lstStyle/>
          <a:p>
            <a:r>
              <a:rPr lang="en-US" dirty="0"/>
              <a:t>Welcome to the August 2021 Compensation Service Quality Call</a:t>
            </a:r>
          </a:p>
        </p:txBody>
      </p:sp>
      <p:sp>
        <p:nvSpPr>
          <p:cNvPr id="3" name="Text Placeholder 2">
            <a:extLst>
              <a:ext uri="{FF2B5EF4-FFF2-40B4-BE49-F238E27FC236}">
                <a16:creationId xmlns:a16="http://schemas.microsoft.com/office/drawing/2014/main" id="{4AA63EDF-6E77-48D2-9BCE-A2CE2FCF87D6}"/>
              </a:ext>
            </a:extLst>
          </p:cNvPr>
          <p:cNvSpPr>
            <a:spLocks noGrp="1"/>
          </p:cNvSpPr>
          <p:nvPr>
            <p:ph type="body" idx="1"/>
          </p:nvPr>
        </p:nvSpPr>
        <p:spPr/>
        <p:txBody>
          <a:bodyPr/>
          <a:lstStyle/>
          <a:p>
            <a:r>
              <a:rPr lang="en-US" dirty="0"/>
              <a:t>Bonnie Kirby</a:t>
            </a:r>
          </a:p>
          <a:p>
            <a:r>
              <a:rPr lang="en-US" dirty="0"/>
              <a:t>Senior Quality Review Specialist</a:t>
            </a:r>
          </a:p>
          <a:p>
            <a:r>
              <a:rPr lang="en-US" dirty="0"/>
              <a:t>Quality Review Team, Quality Assurance</a:t>
            </a:r>
          </a:p>
        </p:txBody>
      </p:sp>
      <p:sp>
        <p:nvSpPr>
          <p:cNvPr id="4" name="Date Placeholder 3">
            <a:extLst>
              <a:ext uri="{FF2B5EF4-FFF2-40B4-BE49-F238E27FC236}">
                <a16:creationId xmlns:a16="http://schemas.microsoft.com/office/drawing/2014/main" id="{C2CDE9BE-DD94-47BD-9E02-1D43FB78D62D}"/>
              </a:ext>
            </a:extLst>
          </p:cNvPr>
          <p:cNvSpPr>
            <a:spLocks noGrp="1"/>
          </p:cNvSpPr>
          <p:nvPr>
            <p:ph type="dt" sz="half" idx="10"/>
          </p:nvPr>
        </p:nvSpPr>
        <p:spPr/>
        <p:txBody>
          <a:bodyPr/>
          <a:lstStyle/>
          <a:p>
            <a:r>
              <a:rPr lang="en-US" dirty="0"/>
              <a:t>August 2021</a:t>
            </a:r>
          </a:p>
        </p:txBody>
      </p:sp>
      <p:sp>
        <p:nvSpPr>
          <p:cNvPr id="5" name="Footer Placeholder 4">
            <a:extLst>
              <a:ext uri="{FF2B5EF4-FFF2-40B4-BE49-F238E27FC236}">
                <a16:creationId xmlns:a16="http://schemas.microsoft.com/office/drawing/2014/main" id="{9DAF5D82-3BB3-435A-8037-00DA8621DD5F}"/>
              </a:ext>
            </a:extLst>
          </p:cNvPr>
          <p:cNvSpPr>
            <a:spLocks noGrp="1"/>
          </p:cNvSpPr>
          <p:nvPr>
            <p:ph type="ftr" sz="quarter" idx="11"/>
          </p:nvPr>
        </p:nvSpPr>
        <p:spPr/>
        <p:txBody>
          <a:bodyPr/>
          <a:lstStyle/>
          <a:p>
            <a:r>
              <a:rPr lang="en-US"/>
              <a:t>Compensation Service Quality Assurance</a:t>
            </a:r>
            <a:endParaRPr lang="en-US" dirty="0"/>
          </a:p>
        </p:txBody>
      </p:sp>
      <p:sp>
        <p:nvSpPr>
          <p:cNvPr id="6" name="Slide Number Placeholder 5">
            <a:extLst>
              <a:ext uri="{FF2B5EF4-FFF2-40B4-BE49-F238E27FC236}">
                <a16:creationId xmlns:a16="http://schemas.microsoft.com/office/drawing/2014/main" id="{4A264EE0-4418-4CB6-AC19-A2BFE1FD645D}"/>
              </a:ext>
            </a:extLst>
          </p:cNvPr>
          <p:cNvSpPr>
            <a:spLocks noGrp="1"/>
          </p:cNvSpPr>
          <p:nvPr>
            <p:ph type="sldNum" sz="quarter" idx="12"/>
          </p:nvPr>
        </p:nvSpPr>
        <p:spPr/>
        <p:txBody>
          <a:bodyPr/>
          <a:lstStyle/>
          <a:p>
            <a:fld id="{AF430988-647E-4517-B70E-776822506EBB}" type="slidenum">
              <a:rPr lang="en-US" smtClean="0"/>
              <a:pPr/>
              <a:t>3</a:t>
            </a:fld>
            <a:endParaRPr lang="en-US" dirty="0"/>
          </a:p>
        </p:txBody>
      </p:sp>
    </p:spTree>
    <p:extLst>
      <p:ext uri="{BB962C8B-B14F-4D97-AF65-F5344CB8AC3E}">
        <p14:creationId xmlns:p14="http://schemas.microsoft.com/office/powerpoint/2010/main" val="34939471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F9E7D5-6F11-48E6-965C-A1AAD082F3C1}"/>
              </a:ext>
            </a:extLst>
          </p:cNvPr>
          <p:cNvSpPr>
            <a:spLocks noGrp="1"/>
          </p:cNvSpPr>
          <p:nvPr>
            <p:ph type="title"/>
          </p:nvPr>
        </p:nvSpPr>
        <p:spPr/>
        <p:txBody>
          <a:bodyPr/>
          <a:lstStyle/>
          <a:p>
            <a:r>
              <a:rPr lang="en-US" dirty="0"/>
              <a:t>Agenda</a:t>
            </a:r>
          </a:p>
        </p:txBody>
      </p:sp>
      <p:sp>
        <p:nvSpPr>
          <p:cNvPr id="3" name="Content Placeholder 2">
            <a:extLst>
              <a:ext uri="{FF2B5EF4-FFF2-40B4-BE49-F238E27FC236}">
                <a16:creationId xmlns:a16="http://schemas.microsoft.com/office/drawing/2014/main" id="{746CD7D2-FEE5-406D-B009-FAABAAE4109D}"/>
              </a:ext>
            </a:extLst>
          </p:cNvPr>
          <p:cNvSpPr>
            <a:spLocks noGrp="1"/>
          </p:cNvSpPr>
          <p:nvPr>
            <p:ph idx="1"/>
          </p:nvPr>
        </p:nvSpPr>
        <p:spPr>
          <a:xfrm>
            <a:off x="247135" y="1972939"/>
            <a:ext cx="11675075" cy="4383411"/>
          </a:xfrm>
        </p:spPr>
        <p:txBody>
          <a:bodyPr>
            <a:normAutofit/>
          </a:bodyPr>
          <a:lstStyle/>
          <a:p>
            <a:r>
              <a:rPr lang="en-US" dirty="0"/>
              <a:t>What’s </a:t>
            </a:r>
            <a:r>
              <a:rPr lang="en-US" i="1" dirty="0"/>
              <a:t>New</a:t>
            </a:r>
            <a:r>
              <a:rPr lang="en-US" dirty="0"/>
              <a:t> in M21-1?</a:t>
            </a:r>
          </a:p>
          <a:p>
            <a:pPr lvl="1"/>
            <a:r>
              <a:rPr lang="en-US" dirty="0"/>
              <a:t>M21-1 Reorganization Project</a:t>
            </a:r>
          </a:p>
          <a:p>
            <a:r>
              <a:rPr lang="en-US" dirty="0"/>
              <a:t>New Presumptive Conditions Due to Particulate Matter Exposure</a:t>
            </a:r>
          </a:p>
          <a:p>
            <a:r>
              <a:rPr lang="en-US" dirty="0"/>
              <a:t>Specially Adapted Housing Reminder</a:t>
            </a:r>
          </a:p>
          <a:p>
            <a:r>
              <a:rPr lang="en-US" dirty="0"/>
              <a:t>VBMS-A Award Effective Dates and Incorrect Payment Displays </a:t>
            </a:r>
          </a:p>
          <a:p>
            <a:pPr marL="0" indent="0">
              <a:buNone/>
            </a:pPr>
            <a:r>
              <a:rPr lang="en-US" dirty="0"/>
              <a:t>      (July 26-27, 2021)</a:t>
            </a:r>
          </a:p>
        </p:txBody>
      </p:sp>
      <p:sp>
        <p:nvSpPr>
          <p:cNvPr id="4" name="Date Placeholder 3">
            <a:extLst>
              <a:ext uri="{FF2B5EF4-FFF2-40B4-BE49-F238E27FC236}">
                <a16:creationId xmlns:a16="http://schemas.microsoft.com/office/drawing/2014/main" id="{7D641E0E-3FEC-4575-8E6F-FD5BEF98DA9B}"/>
              </a:ext>
            </a:extLst>
          </p:cNvPr>
          <p:cNvSpPr>
            <a:spLocks noGrp="1"/>
          </p:cNvSpPr>
          <p:nvPr>
            <p:ph type="dt" sz="half" idx="10"/>
          </p:nvPr>
        </p:nvSpPr>
        <p:spPr/>
        <p:txBody>
          <a:bodyPr/>
          <a:lstStyle/>
          <a:p>
            <a:r>
              <a:rPr lang="en-US" dirty="0"/>
              <a:t>August 2021</a:t>
            </a:r>
          </a:p>
        </p:txBody>
      </p:sp>
      <p:sp>
        <p:nvSpPr>
          <p:cNvPr id="5" name="Footer Placeholder 4">
            <a:extLst>
              <a:ext uri="{FF2B5EF4-FFF2-40B4-BE49-F238E27FC236}">
                <a16:creationId xmlns:a16="http://schemas.microsoft.com/office/drawing/2014/main" id="{C66C3EFE-D3DF-4C7E-8D34-D1B6B3E4F97D}"/>
              </a:ext>
            </a:extLst>
          </p:cNvPr>
          <p:cNvSpPr>
            <a:spLocks noGrp="1"/>
          </p:cNvSpPr>
          <p:nvPr>
            <p:ph type="ftr" sz="quarter" idx="11"/>
          </p:nvPr>
        </p:nvSpPr>
        <p:spPr/>
        <p:txBody>
          <a:bodyPr/>
          <a:lstStyle/>
          <a:p>
            <a:r>
              <a:rPr lang="en-US"/>
              <a:t>Compensation Service Quality Assurance</a:t>
            </a:r>
            <a:endParaRPr lang="en-US" dirty="0"/>
          </a:p>
        </p:txBody>
      </p:sp>
      <p:sp>
        <p:nvSpPr>
          <p:cNvPr id="6" name="Slide Number Placeholder 5">
            <a:extLst>
              <a:ext uri="{FF2B5EF4-FFF2-40B4-BE49-F238E27FC236}">
                <a16:creationId xmlns:a16="http://schemas.microsoft.com/office/drawing/2014/main" id="{D1F40C9D-92AB-42AA-9FB1-6F5D99AF0D37}"/>
              </a:ext>
            </a:extLst>
          </p:cNvPr>
          <p:cNvSpPr>
            <a:spLocks noGrp="1"/>
          </p:cNvSpPr>
          <p:nvPr>
            <p:ph type="sldNum" sz="quarter" idx="12"/>
          </p:nvPr>
        </p:nvSpPr>
        <p:spPr/>
        <p:txBody>
          <a:bodyPr/>
          <a:lstStyle/>
          <a:p>
            <a:fld id="{AF430988-647E-4517-B70E-776822506EBB}" type="slidenum">
              <a:rPr lang="en-US" smtClean="0"/>
              <a:pPr/>
              <a:t>4</a:t>
            </a:fld>
            <a:endParaRPr lang="en-US" dirty="0"/>
          </a:p>
        </p:txBody>
      </p:sp>
    </p:spTree>
    <p:extLst>
      <p:ext uri="{BB962C8B-B14F-4D97-AF65-F5344CB8AC3E}">
        <p14:creationId xmlns:p14="http://schemas.microsoft.com/office/powerpoint/2010/main" val="40818705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B3C3F-2939-4ABF-8C2A-E29E9CE63188}"/>
              </a:ext>
            </a:extLst>
          </p:cNvPr>
          <p:cNvSpPr>
            <a:spLocks noGrp="1"/>
          </p:cNvSpPr>
          <p:nvPr>
            <p:ph type="title"/>
          </p:nvPr>
        </p:nvSpPr>
        <p:spPr/>
        <p:txBody>
          <a:bodyPr/>
          <a:lstStyle/>
          <a:p>
            <a:r>
              <a:rPr lang="en-US" dirty="0"/>
              <a:t>M21-1 Reorganization Effort Updates</a:t>
            </a:r>
          </a:p>
        </p:txBody>
      </p:sp>
      <p:sp>
        <p:nvSpPr>
          <p:cNvPr id="3" name="Text Placeholder 2">
            <a:extLst>
              <a:ext uri="{FF2B5EF4-FFF2-40B4-BE49-F238E27FC236}">
                <a16:creationId xmlns:a16="http://schemas.microsoft.com/office/drawing/2014/main" id="{4AA63EDF-6E77-48D2-9BCE-A2CE2FCF87D6}"/>
              </a:ext>
            </a:extLst>
          </p:cNvPr>
          <p:cNvSpPr>
            <a:spLocks noGrp="1"/>
          </p:cNvSpPr>
          <p:nvPr>
            <p:ph type="body" idx="1"/>
          </p:nvPr>
        </p:nvSpPr>
        <p:spPr/>
        <p:txBody>
          <a:bodyPr/>
          <a:lstStyle/>
          <a:p>
            <a:r>
              <a:rPr lang="en-US" dirty="0"/>
              <a:t>Dustin Z. Williams</a:t>
            </a:r>
          </a:p>
          <a:p>
            <a:r>
              <a:rPr lang="en-US" dirty="0"/>
              <a:t>Lead Program Analyst</a:t>
            </a:r>
          </a:p>
          <a:p>
            <a:r>
              <a:rPr lang="en-US" dirty="0"/>
              <a:t>Procedures Maintenance</a:t>
            </a:r>
          </a:p>
        </p:txBody>
      </p:sp>
      <p:sp>
        <p:nvSpPr>
          <p:cNvPr id="4" name="Date Placeholder 3">
            <a:extLst>
              <a:ext uri="{FF2B5EF4-FFF2-40B4-BE49-F238E27FC236}">
                <a16:creationId xmlns:a16="http://schemas.microsoft.com/office/drawing/2014/main" id="{C2CDE9BE-DD94-47BD-9E02-1D43FB78D62D}"/>
              </a:ext>
            </a:extLst>
          </p:cNvPr>
          <p:cNvSpPr>
            <a:spLocks noGrp="1"/>
          </p:cNvSpPr>
          <p:nvPr>
            <p:ph type="dt" sz="half" idx="10"/>
          </p:nvPr>
        </p:nvSpPr>
        <p:spPr/>
        <p:txBody>
          <a:bodyPr/>
          <a:lstStyle/>
          <a:p>
            <a:r>
              <a:rPr lang="en-US" dirty="0"/>
              <a:t>August 2021</a:t>
            </a:r>
          </a:p>
        </p:txBody>
      </p:sp>
      <p:sp>
        <p:nvSpPr>
          <p:cNvPr id="5" name="Footer Placeholder 4">
            <a:extLst>
              <a:ext uri="{FF2B5EF4-FFF2-40B4-BE49-F238E27FC236}">
                <a16:creationId xmlns:a16="http://schemas.microsoft.com/office/drawing/2014/main" id="{9DAF5D82-3BB3-435A-8037-00DA8621DD5F}"/>
              </a:ext>
            </a:extLst>
          </p:cNvPr>
          <p:cNvSpPr>
            <a:spLocks noGrp="1"/>
          </p:cNvSpPr>
          <p:nvPr>
            <p:ph type="ftr" sz="quarter" idx="11"/>
          </p:nvPr>
        </p:nvSpPr>
        <p:spPr/>
        <p:txBody>
          <a:bodyPr/>
          <a:lstStyle/>
          <a:p>
            <a:r>
              <a:rPr lang="en-US"/>
              <a:t>Compensation Service Quality Assurance</a:t>
            </a:r>
            <a:endParaRPr lang="en-US" dirty="0"/>
          </a:p>
        </p:txBody>
      </p:sp>
      <p:sp>
        <p:nvSpPr>
          <p:cNvPr id="6" name="Slide Number Placeholder 5">
            <a:extLst>
              <a:ext uri="{FF2B5EF4-FFF2-40B4-BE49-F238E27FC236}">
                <a16:creationId xmlns:a16="http://schemas.microsoft.com/office/drawing/2014/main" id="{4A264EE0-4418-4CB6-AC19-A2BFE1FD645D}"/>
              </a:ext>
            </a:extLst>
          </p:cNvPr>
          <p:cNvSpPr>
            <a:spLocks noGrp="1"/>
          </p:cNvSpPr>
          <p:nvPr>
            <p:ph type="sldNum" sz="quarter" idx="12"/>
          </p:nvPr>
        </p:nvSpPr>
        <p:spPr/>
        <p:txBody>
          <a:bodyPr/>
          <a:lstStyle/>
          <a:p>
            <a:fld id="{AF430988-647E-4517-B70E-776822506EBB}" type="slidenum">
              <a:rPr lang="en-US" smtClean="0"/>
              <a:pPr/>
              <a:t>5</a:t>
            </a:fld>
            <a:endParaRPr lang="en-US" dirty="0"/>
          </a:p>
        </p:txBody>
      </p:sp>
    </p:spTree>
    <p:extLst>
      <p:ext uri="{BB962C8B-B14F-4D97-AF65-F5344CB8AC3E}">
        <p14:creationId xmlns:p14="http://schemas.microsoft.com/office/powerpoint/2010/main" val="38676021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F9E7D5-6F11-48E6-965C-A1AAD082F3C1}"/>
              </a:ext>
            </a:extLst>
          </p:cNvPr>
          <p:cNvSpPr>
            <a:spLocks noGrp="1"/>
          </p:cNvSpPr>
          <p:nvPr>
            <p:ph type="title"/>
          </p:nvPr>
        </p:nvSpPr>
        <p:spPr/>
        <p:txBody>
          <a:bodyPr/>
          <a:lstStyle/>
          <a:p>
            <a:r>
              <a:rPr lang="en-US" dirty="0"/>
              <a:t>M21-1 Reorganization Effort</a:t>
            </a:r>
          </a:p>
        </p:txBody>
      </p:sp>
      <p:sp>
        <p:nvSpPr>
          <p:cNvPr id="3" name="Content Placeholder 2">
            <a:extLst>
              <a:ext uri="{FF2B5EF4-FFF2-40B4-BE49-F238E27FC236}">
                <a16:creationId xmlns:a16="http://schemas.microsoft.com/office/drawing/2014/main" id="{746CD7D2-FEE5-406D-B009-FAABAAE4109D}"/>
              </a:ext>
            </a:extLst>
          </p:cNvPr>
          <p:cNvSpPr>
            <a:spLocks noGrp="1"/>
          </p:cNvSpPr>
          <p:nvPr>
            <p:ph idx="1"/>
          </p:nvPr>
        </p:nvSpPr>
        <p:spPr/>
        <p:txBody>
          <a:bodyPr/>
          <a:lstStyle/>
          <a:p>
            <a:r>
              <a:rPr lang="en-US" dirty="0"/>
              <a:t>Procedures Maintenance has partially completed the third of six planned phases of M21-1 content reorganization.</a:t>
            </a:r>
            <a:br>
              <a:rPr lang="en-US" dirty="0"/>
            </a:br>
            <a:endParaRPr lang="en-US" dirty="0"/>
          </a:p>
          <a:p>
            <a:pPr lvl="1"/>
            <a:r>
              <a:rPr lang="en-US" dirty="0">
                <a:solidFill>
                  <a:srgbClr val="FF0000"/>
                </a:solidFill>
              </a:rPr>
              <a:t>July 15, 2021 </a:t>
            </a:r>
            <a:r>
              <a:rPr lang="en-US" dirty="0"/>
              <a:t>– Released new M21-1, </a:t>
            </a:r>
            <a:r>
              <a:rPr lang="en-US" dirty="0">
                <a:solidFill>
                  <a:srgbClr val="FF0000"/>
                </a:solidFill>
              </a:rPr>
              <a:t>Part VII</a:t>
            </a:r>
            <a:r>
              <a:rPr lang="en-US" dirty="0"/>
              <a:t>, </a:t>
            </a:r>
            <a:r>
              <a:rPr lang="en-US" i="1" dirty="0"/>
              <a:t>Dependency</a:t>
            </a:r>
            <a:r>
              <a:rPr lang="en-US" dirty="0"/>
              <a:t>, comprised of select content previously located in M21-1, Parts III and IV.</a:t>
            </a:r>
          </a:p>
          <a:p>
            <a:pPr lvl="1"/>
            <a:endParaRPr lang="en-US" dirty="0">
              <a:solidFill>
                <a:srgbClr val="FF0000"/>
              </a:solidFill>
            </a:endParaRPr>
          </a:p>
          <a:p>
            <a:pPr lvl="1"/>
            <a:r>
              <a:rPr lang="en-US" dirty="0">
                <a:solidFill>
                  <a:srgbClr val="FF0000"/>
                </a:solidFill>
              </a:rPr>
              <a:t>July 29, 2021 </a:t>
            </a:r>
            <a:r>
              <a:rPr lang="en-US" dirty="0"/>
              <a:t>- Released new M21-1, </a:t>
            </a:r>
            <a:r>
              <a:rPr lang="en-US" dirty="0">
                <a:solidFill>
                  <a:srgbClr val="FF0000"/>
                </a:solidFill>
              </a:rPr>
              <a:t>Part VIII</a:t>
            </a:r>
            <a:r>
              <a:rPr lang="en-US" dirty="0"/>
              <a:t>, </a:t>
            </a:r>
            <a:r>
              <a:rPr lang="en-US" i="1" dirty="0"/>
              <a:t>Special Compensation Issues</a:t>
            </a:r>
            <a:r>
              <a:rPr lang="en-US" dirty="0"/>
              <a:t>, comprised of select content previously located in M21-1, Parts III and IV, and all content previously located in M21-1, Part VI (now reserved to accommodate content yet to be reorganized).</a:t>
            </a:r>
          </a:p>
          <a:p>
            <a:pPr lvl="1"/>
            <a:endParaRPr lang="en-US" dirty="0"/>
          </a:p>
        </p:txBody>
      </p:sp>
      <p:sp>
        <p:nvSpPr>
          <p:cNvPr id="4" name="Date Placeholder 3">
            <a:extLst>
              <a:ext uri="{FF2B5EF4-FFF2-40B4-BE49-F238E27FC236}">
                <a16:creationId xmlns:a16="http://schemas.microsoft.com/office/drawing/2014/main" id="{7D641E0E-3FEC-4575-8E6F-FD5BEF98DA9B}"/>
              </a:ext>
            </a:extLst>
          </p:cNvPr>
          <p:cNvSpPr>
            <a:spLocks noGrp="1"/>
          </p:cNvSpPr>
          <p:nvPr>
            <p:ph type="dt" sz="half" idx="10"/>
          </p:nvPr>
        </p:nvSpPr>
        <p:spPr/>
        <p:txBody>
          <a:bodyPr/>
          <a:lstStyle/>
          <a:p>
            <a:r>
              <a:rPr lang="en-US" dirty="0"/>
              <a:t>August 2021</a:t>
            </a:r>
          </a:p>
        </p:txBody>
      </p:sp>
      <p:sp>
        <p:nvSpPr>
          <p:cNvPr id="5" name="Footer Placeholder 4">
            <a:extLst>
              <a:ext uri="{FF2B5EF4-FFF2-40B4-BE49-F238E27FC236}">
                <a16:creationId xmlns:a16="http://schemas.microsoft.com/office/drawing/2014/main" id="{C66C3EFE-D3DF-4C7E-8D34-D1B6B3E4F97D}"/>
              </a:ext>
            </a:extLst>
          </p:cNvPr>
          <p:cNvSpPr>
            <a:spLocks noGrp="1"/>
          </p:cNvSpPr>
          <p:nvPr>
            <p:ph type="ftr" sz="quarter" idx="11"/>
          </p:nvPr>
        </p:nvSpPr>
        <p:spPr/>
        <p:txBody>
          <a:bodyPr/>
          <a:lstStyle/>
          <a:p>
            <a:r>
              <a:rPr lang="en-US"/>
              <a:t>Compensation Service Quality Assurance</a:t>
            </a:r>
            <a:endParaRPr lang="en-US" dirty="0"/>
          </a:p>
        </p:txBody>
      </p:sp>
      <p:sp>
        <p:nvSpPr>
          <p:cNvPr id="6" name="Slide Number Placeholder 5">
            <a:extLst>
              <a:ext uri="{FF2B5EF4-FFF2-40B4-BE49-F238E27FC236}">
                <a16:creationId xmlns:a16="http://schemas.microsoft.com/office/drawing/2014/main" id="{D1F40C9D-92AB-42AA-9FB1-6F5D99AF0D37}"/>
              </a:ext>
            </a:extLst>
          </p:cNvPr>
          <p:cNvSpPr>
            <a:spLocks noGrp="1"/>
          </p:cNvSpPr>
          <p:nvPr>
            <p:ph type="sldNum" sz="quarter" idx="12"/>
          </p:nvPr>
        </p:nvSpPr>
        <p:spPr/>
        <p:txBody>
          <a:bodyPr/>
          <a:lstStyle/>
          <a:p>
            <a:fld id="{AF430988-647E-4517-B70E-776822506EBB}" type="slidenum">
              <a:rPr lang="en-US" smtClean="0"/>
              <a:pPr/>
              <a:t>6</a:t>
            </a:fld>
            <a:endParaRPr lang="en-US" dirty="0"/>
          </a:p>
        </p:txBody>
      </p:sp>
    </p:spTree>
    <p:extLst>
      <p:ext uri="{BB962C8B-B14F-4D97-AF65-F5344CB8AC3E}">
        <p14:creationId xmlns:p14="http://schemas.microsoft.com/office/powerpoint/2010/main" val="23403326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AA2028-AAD4-4DCF-8C79-7C511AB7D590}"/>
              </a:ext>
            </a:extLst>
          </p:cNvPr>
          <p:cNvSpPr>
            <a:spLocks noGrp="1"/>
          </p:cNvSpPr>
          <p:nvPr>
            <p:ph type="title"/>
          </p:nvPr>
        </p:nvSpPr>
        <p:spPr/>
        <p:txBody>
          <a:bodyPr/>
          <a:lstStyle/>
          <a:p>
            <a:r>
              <a:rPr lang="en-US" dirty="0"/>
              <a:t>M21-1 Reorganization Effort (Cont.)</a:t>
            </a:r>
          </a:p>
        </p:txBody>
      </p:sp>
      <p:sp>
        <p:nvSpPr>
          <p:cNvPr id="3" name="Content Placeholder 2">
            <a:extLst>
              <a:ext uri="{FF2B5EF4-FFF2-40B4-BE49-F238E27FC236}">
                <a16:creationId xmlns:a16="http://schemas.microsoft.com/office/drawing/2014/main" id="{81351517-21D1-48E8-A8E0-69560F7BE918}"/>
              </a:ext>
            </a:extLst>
          </p:cNvPr>
          <p:cNvSpPr>
            <a:spLocks noGrp="1"/>
          </p:cNvSpPr>
          <p:nvPr>
            <p:ph idx="1"/>
          </p:nvPr>
        </p:nvSpPr>
        <p:spPr>
          <a:xfrm>
            <a:off x="247135" y="1972939"/>
            <a:ext cx="11675075" cy="1325563"/>
          </a:xfrm>
        </p:spPr>
        <p:txBody>
          <a:bodyPr>
            <a:normAutofit fontScale="92500" lnSpcReduction="20000"/>
          </a:bodyPr>
          <a:lstStyle/>
          <a:p>
            <a:pPr marL="0" indent="0">
              <a:buNone/>
            </a:pPr>
            <a:r>
              <a:rPr lang="en-US" dirty="0"/>
              <a:t>The entirety of M21-1 content reorganization is expected to be completed by </a:t>
            </a:r>
            <a:r>
              <a:rPr lang="en-US" i="1" dirty="0">
                <a:solidFill>
                  <a:srgbClr val="FF0000"/>
                </a:solidFill>
              </a:rPr>
              <a:t>September 30, 2021</a:t>
            </a:r>
            <a:r>
              <a:rPr lang="en-US" dirty="0"/>
              <a:t>.  Still to come are releases of numerous new parts on progressive delivery dates, as outlined in the table below.</a:t>
            </a:r>
            <a:br>
              <a:rPr lang="en-US" dirty="0"/>
            </a:br>
            <a:endParaRPr lang="en-US" dirty="0"/>
          </a:p>
          <a:p>
            <a:pPr marL="0" indent="0">
              <a:buNone/>
            </a:pPr>
            <a:endParaRPr lang="en-US" dirty="0"/>
          </a:p>
        </p:txBody>
      </p:sp>
      <p:sp>
        <p:nvSpPr>
          <p:cNvPr id="4" name="Date Placeholder 3">
            <a:extLst>
              <a:ext uri="{FF2B5EF4-FFF2-40B4-BE49-F238E27FC236}">
                <a16:creationId xmlns:a16="http://schemas.microsoft.com/office/drawing/2014/main" id="{CE062384-A6D9-43EB-ABB3-01AACE4712CE}"/>
              </a:ext>
            </a:extLst>
          </p:cNvPr>
          <p:cNvSpPr>
            <a:spLocks noGrp="1"/>
          </p:cNvSpPr>
          <p:nvPr>
            <p:ph type="dt" sz="half" idx="10"/>
          </p:nvPr>
        </p:nvSpPr>
        <p:spPr/>
        <p:txBody>
          <a:bodyPr/>
          <a:lstStyle/>
          <a:p>
            <a:r>
              <a:rPr lang="en-US" dirty="0"/>
              <a:t>August 2021</a:t>
            </a:r>
          </a:p>
        </p:txBody>
      </p:sp>
      <p:sp>
        <p:nvSpPr>
          <p:cNvPr id="5" name="Footer Placeholder 4">
            <a:extLst>
              <a:ext uri="{FF2B5EF4-FFF2-40B4-BE49-F238E27FC236}">
                <a16:creationId xmlns:a16="http://schemas.microsoft.com/office/drawing/2014/main" id="{4460DE9E-7001-4535-9E5B-9CC37EDC85CA}"/>
              </a:ext>
            </a:extLst>
          </p:cNvPr>
          <p:cNvSpPr>
            <a:spLocks noGrp="1"/>
          </p:cNvSpPr>
          <p:nvPr>
            <p:ph type="ftr" sz="quarter" idx="11"/>
          </p:nvPr>
        </p:nvSpPr>
        <p:spPr/>
        <p:txBody>
          <a:bodyPr/>
          <a:lstStyle/>
          <a:p>
            <a:r>
              <a:rPr lang="en-US"/>
              <a:t>Compensation Service Quality Assurance</a:t>
            </a:r>
            <a:endParaRPr lang="en-US" dirty="0"/>
          </a:p>
        </p:txBody>
      </p:sp>
      <p:sp>
        <p:nvSpPr>
          <p:cNvPr id="6" name="Slide Number Placeholder 5">
            <a:extLst>
              <a:ext uri="{FF2B5EF4-FFF2-40B4-BE49-F238E27FC236}">
                <a16:creationId xmlns:a16="http://schemas.microsoft.com/office/drawing/2014/main" id="{4CE0B152-8F7E-47E2-9EE2-26ED7DBC40A8}"/>
              </a:ext>
            </a:extLst>
          </p:cNvPr>
          <p:cNvSpPr>
            <a:spLocks noGrp="1"/>
          </p:cNvSpPr>
          <p:nvPr>
            <p:ph type="sldNum" sz="quarter" idx="12"/>
          </p:nvPr>
        </p:nvSpPr>
        <p:spPr/>
        <p:txBody>
          <a:bodyPr/>
          <a:lstStyle/>
          <a:p>
            <a:fld id="{AF430988-647E-4517-B70E-776822506EBB}" type="slidenum">
              <a:rPr lang="en-US" smtClean="0"/>
              <a:pPr/>
              <a:t>7</a:t>
            </a:fld>
            <a:endParaRPr lang="en-US" dirty="0"/>
          </a:p>
        </p:txBody>
      </p:sp>
      <p:graphicFrame>
        <p:nvGraphicFramePr>
          <p:cNvPr id="13" name="Table 13">
            <a:extLst>
              <a:ext uri="{FF2B5EF4-FFF2-40B4-BE49-F238E27FC236}">
                <a16:creationId xmlns:a16="http://schemas.microsoft.com/office/drawing/2014/main" id="{4B3C8807-BB49-4141-82CD-C754006268C8}"/>
              </a:ext>
            </a:extLst>
          </p:cNvPr>
          <p:cNvGraphicFramePr>
            <a:graphicFrameLocks noGrp="1"/>
          </p:cNvGraphicFramePr>
          <p:nvPr/>
        </p:nvGraphicFramePr>
        <p:xfrm>
          <a:off x="830510" y="2967916"/>
          <a:ext cx="10058400" cy="3235960"/>
        </p:xfrm>
        <a:graphic>
          <a:graphicData uri="http://schemas.openxmlformats.org/drawingml/2006/table">
            <a:tbl>
              <a:tblPr firstRow="1" bandRow="1">
                <a:tableStyleId>{5C22544A-7EE6-4342-B048-85BDC9FD1C3A}</a:tableStyleId>
              </a:tblPr>
              <a:tblGrid>
                <a:gridCol w="6828639">
                  <a:extLst>
                    <a:ext uri="{9D8B030D-6E8A-4147-A177-3AD203B41FA5}">
                      <a16:colId xmlns:a16="http://schemas.microsoft.com/office/drawing/2014/main" val="2183478355"/>
                    </a:ext>
                  </a:extLst>
                </a:gridCol>
                <a:gridCol w="3229761">
                  <a:extLst>
                    <a:ext uri="{9D8B030D-6E8A-4147-A177-3AD203B41FA5}">
                      <a16:colId xmlns:a16="http://schemas.microsoft.com/office/drawing/2014/main" val="2828166069"/>
                    </a:ext>
                  </a:extLst>
                </a:gridCol>
              </a:tblGrid>
              <a:tr h="370840">
                <a:tc>
                  <a:txBody>
                    <a:bodyPr/>
                    <a:lstStyle/>
                    <a:p>
                      <a:pPr algn="ctr"/>
                      <a:r>
                        <a:rPr lang="en-US" dirty="0"/>
                        <a:t>Content</a:t>
                      </a:r>
                    </a:p>
                  </a:txBody>
                  <a:tcPr/>
                </a:tc>
                <a:tc>
                  <a:txBody>
                    <a:bodyPr/>
                    <a:lstStyle/>
                    <a:p>
                      <a:pPr algn="ctr"/>
                      <a:r>
                        <a:rPr lang="en-US" i="1" u="sng" dirty="0"/>
                        <a:t>Proposed</a:t>
                      </a:r>
                      <a:r>
                        <a:rPr lang="en-US" b="0" i="0" u="none" dirty="0"/>
                        <a:t> </a:t>
                      </a:r>
                      <a:r>
                        <a:rPr lang="en-US" b="1" i="0" u="none" dirty="0"/>
                        <a:t>Release Date</a:t>
                      </a:r>
                      <a:endParaRPr lang="en-US" b="1" i="1" u="sng" dirty="0"/>
                    </a:p>
                  </a:txBody>
                  <a:tcPr/>
                </a:tc>
                <a:extLst>
                  <a:ext uri="{0D108BD9-81ED-4DB2-BD59-A6C34878D82A}">
                    <a16:rowId xmlns:a16="http://schemas.microsoft.com/office/drawing/2014/main" val="1907584739"/>
                  </a:ext>
                </a:extLst>
              </a:tr>
              <a:tr h="370840">
                <a:tc>
                  <a:txBody>
                    <a:bodyPr/>
                    <a:lstStyle/>
                    <a:p>
                      <a:r>
                        <a:rPr lang="en-US" dirty="0">
                          <a:solidFill>
                            <a:srgbClr val="FF0000"/>
                          </a:solidFill>
                        </a:rPr>
                        <a:t>Part X</a:t>
                      </a:r>
                      <a:r>
                        <a:rPr lang="en-US" dirty="0"/>
                        <a:t>, </a:t>
                      </a:r>
                      <a:r>
                        <a:rPr lang="en-US" i="1" dirty="0"/>
                        <a:t>Benefits Administration and Oversight</a:t>
                      </a:r>
                      <a:endParaRPr lang="en-US" dirty="0"/>
                    </a:p>
                  </a:txBody>
                  <a:tcPr/>
                </a:tc>
                <a:tc>
                  <a:txBody>
                    <a:bodyPr/>
                    <a:lstStyle/>
                    <a:p>
                      <a:pPr algn="ctr"/>
                      <a:r>
                        <a:rPr lang="en-US" dirty="0"/>
                        <a:t>August 19, 2021</a:t>
                      </a:r>
                    </a:p>
                  </a:txBody>
                  <a:tcPr/>
                </a:tc>
                <a:extLst>
                  <a:ext uri="{0D108BD9-81ED-4DB2-BD59-A6C34878D82A}">
                    <a16:rowId xmlns:a16="http://schemas.microsoft.com/office/drawing/2014/main" val="672064060"/>
                  </a:ext>
                </a:extLst>
              </a:tr>
              <a:tr h="370840">
                <a:tc>
                  <a:txBody>
                    <a:bodyPr/>
                    <a:lstStyle/>
                    <a:p>
                      <a:r>
                        <a:rPr lang="en-US" dirty="0">
                          <a:solidFill>
                            <a:srgbClr val="FF0000"/>
                          </a:solidFill>
                        </a:rPr>
                        <a:t>Part IX</a:t>
                      </a:r>
                      <a:r>
                        <a:rPr lang="en-US" dirty="0"/>
                        <a:t>, </a:t>
                      </a:r>
                      <a:r>
                        <a:rPr lang="en-US" i="1" dirty="0"/>
                        <a:t>Pension, Survivors’ Pension, and Parent’s Dependency and Indemnity Compensation (DIC)</a:t>
                      </a:r>
                      <a:endParaRPr lang="en-US" dirty="0"/>
                    </a:p>
                  </a:txBody>
                  <a:tcPr/>
                </a:tc>
                <a:tc>
                  <a:txBody>
                    <a:bodyPr/>
                    <a:lstStyle/>
                    <a:p>
                      <a:pPr algn="ctr"/>
                      <a:r>
                        <a:rPr lang="en-US" dirty="0"/>
                        <a:t>September 1, 2021</a:t>
                      </a:r>
                    </a:p>
                  </a:txBody>
                  <a:tcPr/>
                </a:tc>
                <a:extLst>
                  <a:ext uri="{0D108BD9-81ED-4DB2-BD59-A6C34878D82A}">
                    <a16:rowId xmlns:a16="http://schemas.microsoft.com/office/drawing/2014/main" val="5829461"/>
                  </a:ext>
                </a:extLst>
              </a:tr>
              <a:tr h="370840">
                <a:tc>
                  <a:txBody>
                    <a:bodyPr/>
                    <a:lstStyle/>
                    <a:p>
                      <a:r>
                        <a:rPr lang="en-US" dirty="0">
                          <a:solidFill>
                            <a:srgbClr val="FF0000"/>
                          </a:solidFill>
                        </a:rPr>
                        <a:t>Part VI</a:t>
                      </a:r>
                      <a:r>
                        <a:rPr lang="en-US" dirty="0"/>
                        <a:t>, </a:t>
                      </a:r>
                      <a:r>
                        <a:rPr lang="en-US" i="1" dirty="0"/>
                        <a:t>The Authorization Process</a:t>
                      </a:r>
                      <a:endParaRPr lang="en-US" dirty="0"/>
                    </a:p>
                  </a:txBody>
                  <a:tcPr/>
                </a:tc>
                <a:tc>
                  <a:txBody>
                    <a:bodyPr/>
                    <a:lstStyle/>
                    <a:p>
                      <a:pPr algn="ctr"/>
                      <a:r>
                        <a:rPr lang="en-US" dirty="0"/>
                        <a:t>September 1, 2021</a:t>
                      </a:r>
                    </a:p>
                  </a:txBody>
                  <a:tcPr/>
                </a:tc>
                <a:extLst>
                  <a:ext uri="{0D108BD9-81ED-4DB2-BD59-A6C34878D82A}">
                    <a16:rowId xmlns:a16="http://schemas.microsoft.com/office/drawing/2014/main" val="1294536619"/>
                  </a:ext>
                </a:extLst>
              </a:tr>
              <a:tr h="370840">
                <a:tc>
                  <a:txBody>
                    <a:bodyPr/>
                    <a:lstStyle/>
                    <a:p>
                      <a:r>
                        <a:rPr lang="en-US" dirty="0">
                          <a:solidFill>
                            <a:srgbClr val="FF0000"/>
                          </a:solidFill>
                        </a:rPr>
                        <a:t>Part V</a:t>
                      </a:r>
                      <a:r>
                        <a:rPr lang="en-US" dirty="0"/>
                        <a:t>, </a:t>
                      </a:r>
                      <a:r>
                        <a:rPr lang="en-US" i="1" dirty="0"/>
                        <a:t>The Rating Process</a:t>
                      </a:r>
                      <a:endParaRPr lang="en-US" dirty="0"/>
                    </a:p>
                  </a:txBody>
                  <a:tcPr/>
                </a:tc>
                <a:tc>
                  <a:txBody>
                    <a:bodyPr/>
                    <a:lstStyle/>
                    <a:p>
                      <a:pPr algn="ctr"/>
                      <a:r>
                        <a:rPr lang="en-US" dirty="0"/>
                        <a:t>September 15, 2021</a:t>
                      </a:r>
                    </a:p>
                  </a:txBody>
                  <a:tcPr/>
                </a:tc>
                <a:extLst>
                  <a:ext uri="{0D108BD9-81ED-4DB2-BD59-A6C34878D82A}">
                    <a16:rowId xmlns:a16="http://schemas.microsoft.com/office/drawing/2014/main" val="4080844871"/>
                  </a:ext>
                </a:extLst>
              </a:tr>
              <a:tr h="370840">
                <a:tc>
                  <a:txBody>
                    <a:bodyPr/>
                    <a:lstStyle/>
                    <a:p>
                      <a:r>
                        <a:rPr lang="en-US" dirty="0">
                          <a:solidFill>
                            <a:srgbClr val="FF0000"/>
                          </a:solidFill>
                        </a:rPr>
                        <a:t>Part IV</a:t>
                      </a:r>
                      <a:r>
                        <a:rPr lang="en-US" dirty="0"/>
                        <a:t>, </a:t>
                      </a:r>
                      <a:r>
                        <a:rPr lang="en-US" i="1" dirty="0"/>
                        <a:t>Examinations</a:t>
                      </a:r>
                      <a:endParaRPr lang="en-US" dirty="0"/>
                    </a:p>
                  </a:txBody>
                  <a:tcPr/>
                </a:tc>
                <a:tc>
                  <a:txBody>
                    <a:bodyPr/>
                    <a:lstStyle/>
                    <a:p>
                      <a:pPr algn="ctr"/>
                      <a:r>
                        <a:rPr lang="en-US" dirty="0"/>
                        <a:t>September 15, 2021</a:t>
                      </a:r>
                    </a:p>
                  </a:txBody>
                  <a:tcPr/>
                </a:tc>
                <a:extLst>
                  <a:ext uri="{0D108BD9-81ED-4DB2-BD59-A6C34878D82A}">
                    <a16:rowId xmlns:a16="http://schemas.microsoft.com/office/drawing/2014/main" val="404161241"/>
                  </a:ext>
                </a:extLst>
              </a:tr>
              <a:tr h="370840">
                <a:tc>
                  <a:txBody>
                    <a:bodyPr/>
                    <a:lstStyle/>
                    <a:p>
                      <a:r>
                        <a:rPr lang="en-US" dirty="0">
                          <a:solidFill>
                            <a:srgbClr val="FF0000"/>
                          </a:solidFill>
                        </a:rPr>
                        <a:t>Part III</a:t>
                      </a:r>
                      <a:r>
                        <a:rPr lang="en-US" dirty="0"/>
                        <a:t>, </a:t>
                      </a:r>
                      <a:r>
                        <a:rPr lang="en-US" i="1" dirty="0"/>
                        <a:t>The Development Process</a:t>
                      </a:r>
                      <a:endParaRPr lang="en-US" dirty="0"/>
                    </a:p>
                  </a:txBody>
                  <a:tcPr/>
                </a:tc>
                <a:tc>
                  <a:txBody>
                    <a:bodyPr/>
                    <a:lstStyle/>
                    <a:p>
                      <a:pPr algn="ctr"/>
                      <a:r>
                        <a:rPr lang="en-US" dirty="0"/>
                        <a:t>September 30, 2021</a:t>
                      </a:r>
                    </a:p>
                  </a:txBody>
                  <a:tcPr/>
                </a:tc>
                <a:extLst>
                  <a:ext uri="{0D108BD9-81ED-4DB2-BD59-A6C34878D82A}">
                    <a16:rowId xmlns:a16="http://schemas.microsoft.com/office/drawing/2014/main" val="1931594854"/>
                  </a:ext>
                </a:extLst>
              </a:tr>
              <a:tr h="370840">
                <a:tc>
                  <a:txBody>
                    <a:bodyPr/>
                    <a:lstStyle/>
                    <a:p>
                      <a:r>
                        <a:rPr lang="en-US" dirty="0">
                          <a:solidFill>
                            <a:srgbClr val="FF0000"/>
                          </a:solidFill>
                        </a:rPr>
                        <a:t>Part I</a:t>
                      </a:r>
                      <a:r>
                        <a:rPr lang="en-US" dirty="0"/>
                        <a:t>, </a:t>
                      </a:r>
                      <a:r>
                        <a:rPr lang="en-US" i="1" dirty="0"/>
                        <a:t>Claimants’ Rights and Claims Processing Centers and Programs</a:t>
                      </a:r>
                      <a:endParaRPr lang="en-US" dirty="0"/>
                    </a:p>
                  </a:txBody>
                  <a:tcPr/>
                </a:tc>
                <a:tc>
                  <a:txBody>
                    <a:bodyPr/>
                    <a:lstStyle/>
                    <a:p>
                      <a:pPr algn="ctr"/>
                      <a:r>
                        <a:rPr lang="en-US" dirty="0"/>
                        <a:t>September 30, 2021</a:t>
                      </a:r>
                    </a:p>
                  </a:txBody>
                  <a:tcPr/>
                </a:tc>
                <a:extLst>
                  <a:ext uri="{0D108BD9-81ED-4DB2-BD59-A6C34878D82A}">
                    <a16:rowId xmlns:a16="http://schemas.microsoft.com/office/drawing/2014/main" val="1862971547"/>
                  </a:ext>
                </a:extLst>
              </a:tr>
            </a:tbl>
          </a:graphicData>
        </a:graphic>
      </p:graphicFrame>
    </p:spTree>
    <p:extLst>
      <p:ext uri="{BB962C8B-B14F-4D97-AF65-F5344CB8AC3E}">
        <p14:creationId xmlns:p14="http://schemas.microsoft.com/office/powerpoint/2010/main" val="39329155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AA2028-AAD4-4DCF-8C79-7C511AB7D590}"/>
              </a:ext>
            </a:extLst>
          </p:cNvPr>
          <p:cNvSpPr>
            <a:spLocks noGrp="1"/>
          </p:cNvSpPr>
          <p:nvPr>
            <p:ph type="title"/>
          </p:nvPr>
        </p:nvSpPr>
        <p:spPr/>
        <p:txBody>
          <a:bodyPr/>
          <a:lstStyle/>
          <a:p>
            <a:r>
              <a:rPr lang="en-US" dirty="0"/>
              <a:t>M21-1 Reorganization Effort</a:t>
            </a:r>
          </a:p>
        </p:txBody>
      </p:sp>
      <p:sp>
        <p:nvSpPr>
          <p:cNvPr id="3" name="Content Placeholder 2">
            <a:extLst>
              <a:ext uri="{FF2B5EF4-FFF2-40B4-BE49-F238E27FC236}">
                <a16:creationId xmlns:a16="http://schemas.microsoft.com/office/drawing/2014/main" id="{81351517-21D1-48E8-A8E0-69560F7BE918}"/>
              </a:ext>
            </a:extLst>
          </p:cNvPr>
          <p:cNvSpPr>
            <a:spLocks noGrp="1"/>
          </p:cNvSpPr>
          <p:nvPr>
            <p:ph idx="1"/>
          </p:nvPr>
        </p:nvSpPr>
        <p:spPr/>
        <p:txBody>
          <a:bodyPr/>
          <a:lstStyle/>
          <a:p>
            <a:pPr marL="0" indent="0">
              <a:spcBef>
                <a:spcPts val="0"/>
              </a:spcBef>
              <a:buNone/>
            </a:pPr>
            <a:r>
              <a:rPr lang="en-US" dirty="0"/>
              <a:t>Compensation Service will continue to provide updates on M21-1 reorganization using previously discussed media, including</a:t>
            </a:r>
            <a:br>
              <a:rPr lang="en-US" dirty="0"/>
            </a:br>
            <a:r>
              <a:rPr lang="en-US" sz="1200" dirty="0"/>
              <a:t> </a:t>
            </a:r>
            <a:endParaRPr lang="en-US" dirty="0"/>
          </a:p>
          <a:p>
            <a:pPr lvl="0"/>
            <a:r>
              <a:rPr lang="en-US" dirty="0"/>
              <a:t>the </a:t>
            </a:r>
            <a:r>
              <a:rPr lang="en-US" u="sng" dirty="0">
                <a:hlinkClick r:id="rId2"/>
              </a:rPr>
              <a:t>M21-1, Adjudication Procedures Manual, FY21 Reorganization Guide</a:t>
            </a:r>
            <a:r>
              <a:rPr lang="en-US" dirty="0"/>
              <a:t> </a:t>
            </a:r>
          </a:p>
          <a:p>
            <a:pPr lvl="0"/>
            <a:r>
              <a:rPr lang="en-US" dirty="0"/>
              <a:t>the </a:t>
            </a:r>
            <a:r>
              <a:rPr lang="en-US" u="sng" dirty="0">
                <a:hlinkClick r:id="rId3"/>
              </a:rPr>
              <a:t>Compensation Pension Knowledge Management Portal (CPKM)</a:t>
            </a:r>
            <a:r>
              <a:rPr lang="en-US" dirty="0">
                <a:hlinkClick r:id="rId3"/>
              </a:rPr>
              <a:t> </a:t>
            </a:r>
            <a:r>
              <a:rPr lang="en-US" dirty="0"/>
              <a:t>landing page under the Breaking News header</a:t>
            </a:r>
          </a:p>
          <a:p>
            <a:pPr lvl="0"/>
            <a:r>
              <a:rPr lang="en-US" dirty="0">
                <a:hlinkClick r:id="rId4"/>
              </a:rPr>
              <a:t>Compensation Service Bulletins</a:t>
            </a:r>
            <a:r>
              <a:rPr lang="en-US" dirty="0"/>
              <a:t>, and</a:t>
            </a:r>
          </a:p>
          <a:p>
            <a:pPr lvl="0"/>
            <a:r>
              <a:rPr lang="en-US" dirty="0">
                <a:hlinkClick r:id="rId5"/>
              </a:rPr>
              <a:t>Compensation Service Calendar</a:t>
            </a:r>
            <a:r>
              <a:rPr lang="en-US" dirty="0"/>
              <a:t> updates, normally occurring on Fridays, identifying M21-1 content published during the week.</a:t>
            </a:r>
          </a:p>
          <a:p>
            <a:endParaRPr lang="en-US" dirty="0"/>
          </a:p>
        </p:txBody>
      </p:sp>
      <p:sp>
        <p:nvSpPr>
          <p:cNvPr id="4" name="Date Placeholder 3">
            <a:extLst>
              <a:ext uri="{FF2B5EF4-FFF2-40B4-BE49-F238E27FC236}">
                <a16:creationId xmlns:a16="http://schemas.microsoft.com/office/drawing/2014/main" id="{CE062384-A6D9-43EB-ABB3-01AACE4712CE}"/>
              </a:ext>
            </a:extLst>
          </p:cNvPr>
          <p:cNvSpPr>
            <a:spLocks noGrp="1"/>
          </p:cNvSpPr>
          <p:nvPr>
            <p:ph type="dt" sz="half" idx="10"/>
          </p:nvPr>
        </p:nvSpPr>
        <p:spPr/>
        <p:txBody>
          <a:bodyPr/>
          <a:lstStyle/>
          <a:p>
            <a:r>
              <a:rPr lang="en-US" dirty="0"/>
              <a:t>August 2021</a:t>
            </a:r>
          </a:p>
        </p:txBody>
      </p:sp>
      <p:sp>
        <p:nvSpPr>
          <p:cNvPr id="5" name="Footer Placeholder 4">
            <a:extLst>
              <a:ext uri="{FF2B5EF4-FFF2-40B4-BE49-F238E27FC236}">
                <a16:creationId xmlns:a16="http://schemas.microsoft.com/office/drawing/2014/main" id="{4460DE9E-7001-4535-9E5B-9CC37EDC85CA}"/>
              </a:ext>
            </a:extLst>
          </p:cNvPr>
          <p:cNvSpPr>
            <a:spLocks noGrp="1"/>
          </p:cNvSpPr>
          <p:nvPr>
            <p:ph type="ftr" sz="quarter" idx="11"/>
          </p:nvPr>
        </p:nvSpPr>
        <p:spPr/>
        <p:txBody>
          <a:bodyPr/>
          <a:lstStyle/>
          <a:p>
            <a:r>
              <a:rPr lang="en-US"/>
              <a:t>Compensation Service Quality Assurance</a:t>
            </a:r>
            <a:endParaRPr lang="en-US" dirty="0"/>
          </a:p>
        </p:txBody>
      </p:sp>
      <p:sp>
        <p:nvSpPr>
          <p:cNvPr id="6" name="Slide Number Placeholder 5">
            <a:extLst>
              <a:ext uri="{FF2B5EF4-FFF2-40B4-BE49-F238E27FC236}">
                <a16:creationId xmlns:a16="http://schemas.microsoft.com/office/drawing/2014/main" id="{4CE0B152-8F7E-47E2-9EE2-26ED7DBC40A8}"/>
              </a:ext>
            </a:extLst>
          </p:cNvPr>
          <p:cNvSpPr>
            <a:spLocks noGrp="1"/>
          </p:cNvSpPr>
          <p:nvPr>
            <p:ph type="sldNum" sz="quarter" idx="12"/>
          </p:nvPr>
        </p:nvSpPr>
        <p:spPr/>
        <p:txBody>
          <a:bodyPr/>
          <a:lstStyle/>
          <a:p>
            <a:fld id="{AF430988-647E-4517-B70E-776822506EBB}" type="slidenum">
              <a:rPr lang="en-US" smtClean="0"/>
              <a:pPr/>
              <a:t>8</a:t>
            </a:fld>
            <a:endParaRPr lang="en-US" dirty="0"/>
          </a:p>
        </p:txBody>
      </p:sp>
    </p:spTree>
    <p:extLst>
      <p:ext uri="{BB962C8B-B14F-4D97-AF65-F5344CB8AC3E}">
        <p14:creationId xmlns:p14="http://schemas.microsoft.com/office/powerpoint/2010/main" val="11978110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B3D42D-6E9E-4DFE-A519-02DEA3D3F733}"/>
              </a:ext>
            </a:extLst>
          </p:cNvPr>
          <p:cNvSpPr>
            <a:spLocks noGrp="1"/>
          </p:cNvSpPr>
          <p:nvPr>
            <p:ph type="title"/>
          </p:nvPr>
        </p:nvSpPr>
        <p:spPr/>
        <p:txBody>
          <a:bodyPr>
            <a:normAutofit fontScale="90000"/>
          </a:bodyPr>
          <a:lstStyle/>
          <a:p>
            <a:r>
              <a:rPr lang="en-US" dirty="0"/>
              <a:t>Reorganization Resource Reminders – </a:t>
            </a:r>
            <a:br>
              <a:rPr lang="en-US" dirty="0"/>
            </a:br>
            <a:r>
              <a:rPr lang="en-US" dirty="0">
                <a:solidFill>
                  <a:srgbClr val="FF0000"/>
                </a:solidFill>
              </a:rPr>
              <a:t>CPKM Breaking News Article</a:t>
            </a:r>
          </a:p>
        </p:txBody>
      </p:sp>
      <p:sp>
        <p:nvSpPr>
          <p:cNvPr id="4" name="Date Placeholder 3">
            <a:extLst>
              <a:ext uri="{FF2B5EF4-FFF2-40B4-BE49-F238E27FC236}">
                <a16:creationId xmlns:a16="http://schemas.microsoft.com/office/drawing/2014/main" id="{4B6FE82A-9D3A-423C-9625-05268A107983}"/>
              </a:ext>
            </a:extLst>
          </p:cNvPr>
          <p:cNvSpPr>
            <a:spLocks noGrp="1"/>
          </p:cNvSpPr>
          <p:nvPr>
            <p:ph type="dt" sz="half" idx="10"/>
          </p:nvPr>
        </p:nvSpPr>
        <p:spPr/>
        <p:txBody>
          <a:bodyPr/>
          <a:lstStyle/>
          <a:p>
            <a:r>
              <a:rPr lang="en-US" dirty="0"/>
              <a:t>August 2021</a:t>
            </a:r>
          </a:p>
        </p:txBody>
      </p:sp>
      <p:sp>
        <p:nvSpPr>
          <p:cNvPr id="5" name="Footer Placeholder 4">
            <a:extLst>
              <a:ext uri="{FF2B5EF4-FFF2-40B4-BE49-F238E27FC236}">
                <a16:creationId xmlns:a16="http://schemas.microsoft.com/office/drawing/2014/main" id="{AB483C9E-2937-43E1-904F-3A2497D4B36E}"/>
              </a:ext>
            </a:extLst>
          </p:cNvPr>
          <p:cNvSpPr>
            <a:spLocks noGrp="1"/>
          </p:cNvSpPr>
          <p:nvPr>
            <p:ph type="ftr" sz="quarter" idx="11"/>
          </p:nvPr>
        </p:nvSpPr>
        <p:spPr/>
        <p:txBody>
          <a:bodyPr/>
          <a:lstStyle/>
          <a:p>
            <a:r>
              <a:rPr lang="en-US"/>
              <a:t>Compensation Service Quality Assurance</a:t>
            </a:r>
            <a:endParaRPr lang="en-US" dirty="0"/>
          </a:p>
        </p:txBody>
      </p:sp>
      <p:sp>
        <p:nvSpPr>
          <p:cNvPr id="6" name="Slide Number Placeholder 5">
            <a:extLst>
              <a:ext uri="{FF2B5EF4-FFF2-40B4-BE49-F238E27FC236}">
                <a16:creationId xmlns:a16="http://schemas.microsoft.com/office/drawing/2014/main" id="{7AA11472-FA8F-490B-9740-F048CD26D22A}"/>
              </a:ext>
            </a:extLst>
          </p:cNvPr>
          <p:cNvSpPr>
            <a:spLocks noGrp="1"/>
          </p:cNvSpPr>
          <p:nvPr>
            <p:ph type="sldNum" sz="quarter" idx="12"/>
          </p:nvPr>
        </p:nvSpPr>
        <p:spPr/>
        <p:txBody>
          <a:bodyPr/>
          <a:lstStyle/>
          <a:p>
            <a:fld id="{AF430988-647E-4517-B70E-776822506EBB}" type="slidenum">
              <a:rPr lang="en-US" smtClean="0"/>
              <a:pPr/>
              <a:t>9</a:t>
            </a:fld>
            <a:endParaRPr lang="en-US" dirty="0"/>
          </a:p>
        </p:txBody>
      </p:sp>
      <p:pic>
        <p:nvPicPr>
          <p:cNvPr id="7" name="Picture 6">
            <a:extLst>
              <a:ext uri="{FF2B5EF4-FFF2-40B4-BE49-F238E27FC236}">
                <a16:creationId xmlns:a16="http://schemas.microsoft.com/office/drawing/2014/main" id="{F69E6B30-854B-4422-8274-EB47F1E50373}"/>
              </a:ext>
            </a:extLst>
          </p:cNvPr>
          <p:cNvPicPr>
            <a:picLocks noChangeAspect="1"/>
          </p:cNvPicPr>
          <p:nvPr/>
        </p:nvPicPr>
        <p:blipFill>
          <a:blip r:embed="rId2"/>
          <a:stretch>
            <a:fillRect/>
          </a:stretch>
        </p:blipFill>
        <p:spPr>
          <a:xfrm>
            <a:off x="223706" y="2573323"/>
            <a:ext cx="4910137" cy="2457450"/>
          </a:xfrm>
          <a:prstGeom prst="rect">
            <a:avLst/>
          </a:prstGeom>
          <a:ln w="28575">
            <a:solidFill>
              <a:schemeClr val="accent1"/>
            </a:solidFill>
          </a:ln>
        </p:spPr>
      </p:pic>
      <p:sp>
        <p:nvSpPr>
          <p:cNvPr id="8" name="Oval 7">
            <a:extLst>
              <a:ext uri="{FF2B5EF4-FFF2-40B4-BE49-F238E27FC236}">
                <a16:creationId xmlns:a16="http://schemas.microsoft.com/office/drawing/2014/main" id="{8C5066FB-FCC4-43B3-8822-C10816175A24}"/>
              </a:ext>
            </a:extLst>
          </p:cNvPr>
          <p:cNvSpPr/>
          <p:nvPr/>
        </p:nvSpPr>
        <p:spPr>
          <a:xfrm>
            <a:off x="226503" y="3934437"/>
            <a:ext cx="1871494" cy="365125"/>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noFill/>
            </a:endParaRPr>
          </a:p>
        </p:txBody>
      </p:sp>
      <p:pic>
        <p:nvPicPr>
          <p:cNvPr id="9" name="Picture 8">
            <a:extLst>
              <a:ext uri="{FF2B5EF4-FFF2-40B4-BE49-F238E27FC236}">
                <a16:creationId xmlns:a16="http://schemas.microsoft.com/office/drawing/2014/main" id="{6BE9330C-4CAC-438E-8FB8-02FE578027E9}"/>
              </a:ext>
            </a:extLst>
          </p:cNvPr>
          <p:cNvPicPr>
            <a:picLocks noChangeAspect="1"/>
          </p:cNvPicPr>
          <p:nvPr/>
        </p:nvPicPr>
        <p:blipFill>
          <a:blip r:embed="rId3"/>
          <a:stretch>
            <a:fillRect/>
          </a:stretch>
        </p:blipFill>
        <p:spPr>
          <a:xfrm>
            <a:off x="6096000" y="1934624"/>
            <a:ext cx="5874252" cy="1899145"/>
          </a:xfrm>
          <a:prstGeom prst="rect">
            <a:avLst/>
          </a:prstGeom>
          <a:ln w="28575">
            <a:solidFill>
              <a:schemeClr val="accent1"/>
            </a:solidFill>
          </a:ln>
        </p:spPr>
      </p:pic>
      <p:pic>
        <p:nvPicPr>
          <p:cNvPr id="10" name="Picture 9">
            <a:extLst>
              <a:ext uri="{FF2B5EF4-FFF2-40B4-BE49-F238E27FC236}">
                <a16:creationId xmlns:a16="http://schemas.microsoft.com/office/drawing/2014/main" id="{BBA649C6-DC0D-4E28-8975-FDC3D88B57DF}"/>
              </a:ext>
            </a:extLst>
          </p:cNvPr>
          <p:cNvPicPr>
            <a:picLocks noChangeAspect="1"/>
          </p:cNvPicPr>
          <p:nvPr/>
        </p:nvPicPr>
        <p:blipFill rotWithShape="1">
          <a:blip r:embed="rId4"/>
          <a:srcRect l="143" r="-1" b="6722"/>
          <a:stretch/>
        </p:blipFill>
        <p:spPr>
          <a:xfrm>
            <a:off x="6087610" y="3957506"/>
            <a:ext cx="5882641" cy="2292292"/>
          </a:xfrm>
          <a:prstGeom prst="rect">
            <a:avLst/>
          </a:prstGeom>
          <a:ln w="28575">
            <a:solidFill>
              <a:schemeClr val="accent1"/>
            </a:solidFill>
          </a:ln>
        </p:spPr>
      </p:pic>
      <p:sp>
        <p:nvSpPr>
          <p:cNvPr id="11" name="Arrow: Right 10">
            <a:extLst>
              <a:ext uri="{FF2B5EF4-FFF2-40B4-BE49-F238E27FC236}">
                <a16:creationId xmlns:a16="http://schemas.microsoft.com/office/drawing/2014/main" id="{E2821E87-98C4-4B98-953B-D544B2C9EA3A}"/>
              </a:ext>
            </a:extLst>
          </p:cNvPr>
          <p:cNvSpPr/>
          <p:nvPr/>
        </p:nvSpPr>
        <p:spPr>
          <a:xfrm rot="20247551">
            <a:off x="5318620" y="3330429"/>
            <a:ext cx="520118" cy="184558"/>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Arrow: Right 11">
            <a:extLst>
              <a:ext uri="{FF2B5EF4-FFF2-40B4-BE49-F238E27FC236}">
                <a16:creationId xmlns:a16="http://schemas.microsoft.com/office/drawing/2014/main" id="{74AAA6DD-A38B-4D48-9849-A6365A2A45A5}"/>
              </a:ext>
            </a:extLst>
          </p:cNvPr>
          <p:cNvSpPr/>
          <p:nvPr/>
        </p:nvSpPr>
        <p:spPr>
          <a:xfrm>
            <a:off x="5318620" y="4469337"/>
            <a:ext cx="520118" cy="184558"/>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72272453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17BC273D991D8B4F842A13ABA0213F79" ma:contentTypeVersion="5" ma:contentTypeDescription="Create a new document." ma:contentTypeScope="" ma:versionID="f2d6b333baec443af91ddf54377c9f9f">
  <xsd:schema xmlns:xsd="http://www.w3.org/2001/XMLSchema" xmlns:xs="http://www.w3.org/2001/XMLSchema" xmlns:p="http://schemas.microsoft.com/office/2006/metadata/properties" targetNamespace="http://schemas.microsoft.com/office/2006/metadata/properties" ma:root="true" ma:fieldsID="d6254111a8e32ab6085427428fc563f1">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6829E6A-20E2-44D6-9DCF-E656978D46D0}">
  <ds:schemaRefs>
    <ds:schemaRef ds:uri="http://schemas.microsoft.com/office/2006/metadata/properties"/>
    <ds:schemaRef ds:uri="http://purl.org/dc/dcmitype/"/>
    <ds:schemaRef ds:uri="http://schemas.microsoft.com/office/infopath/2007/PartnerControls"/>
    <ds:schemaRef ds:uri="http://www.w3.org/XML/1998/namespace"/>
    <ds:schemaRef ds:uri="http://schemas.microsoft.com/office/2006/documentManagement/types"/>
    <ds:schemaRef ds:uri="http://purl.org/dc/terms/"/>
    <ds:schemaRef ds:uri="http://purl.org/dc/elements/1.1/"/>
    <ds:schemaRef ds:uri="http://schemas.openxmlformats.org/package/2006/metadata/core-properties"/>
  </ds:schemaRefs>
</ds:datastoreItem>
</file>

<file path=customXml/itemProps2.xml><?xml version="1.0" encoding="utf-8"?>
<ds:datastoreItem xmlns:ds="http://schemas.openxmlformats.org/officeDocument/2006/customXml" ds:itemID="{C7DF20CC-2022-4AEA-A351-2A17319D0F32}">
  <ds:schemaRefs>
    <ds:schemaRef ds:uri="http://schemas.microsoft.com/sharepoint/v3/contenttype/forms"/>
  </ds:schemaRefs>
</ds:datastoreItem>
</file>

<file path=customXml/itemProps3.xml><?xml version="1.0" encoding="utf-8"?>
<ds:datastoreItem xmlns:ds="http://schemas.openxmlformats.org/officeDocument/2006/customXml" ds:itemID="{2D523A00-E3F4-424D-AEEC-3F5BB62CBCA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10886</TotalTime>
  <Words>1557</Words>
  <Application>Microsoft Office PowerPoint</Application>
  <PresentationFormat>Widescreen</PresentationFormat>
  <Paragraphs>215</Paragraphs>
  <Slides>24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Arial</vt:lpstr>
      <vt:lpstr>Calibri</vt:lpstr>
      <vt:lpstr>Calibri Light</vt:lpstr>
      <vt:lpstr>Courier New</vt:lpstr>
      <vt:lpstr>Wingdings</vt:lpstr>
      <vt:lpstr>Office Theme</vt:lpstr>
      <vt:lpstr>For TMS Training Credit</vt:lpstr>
      <vt:lpstr>Compensation Service Quality Call</vt:lpstr>
      <vt:lpstr>Welcome to the August 2021 Compensation Service Quality Call</vt:lpstr>
      <vt:lpstr>Agenda</vt:lpstr>
      <vt:lpstr>M21-1 Reorganization Effort Updates</vt:lpstr>
      <vt:lpstr>M21-1 Reorganization Effort</vt:lpstr>
      <vt:lpstr>M21-1 Reorganization Effort (Cont.)</vt:lpstr>
      <vt:lpstr>M21-1 Reorganization Effort</vt:lpstr>
      <vt:lpstr>Reorganization Resource Reminders –  CPKM Breaking News Article</vt:lpstr>
      <vt:lpstr>Reorganization Resource Reminders –  M21-1 FY21 Reorganization Guide (and Matrix)</vt:lpstr>
      <vt:lpstr>New Presumptive Conditions due to Particulate Matter Exposure</vt:lpstr>
      <vt:lpstr>New Presumptive Conditions</vt:lpstr>
      <vt:lpstr>New Presumptive Conditions Cont.</vt:lpstr>
      <vt:lpstr>New Presumptive Conditions Cont.</vt:lpstr>
      <vt:lpstr>M21-1 Updates</vt:lpstr>
      <vt:lpstr>Specially Adapted Housing (SAH) Eligibility Reminder</vt:lpstr>
      <vt:lpstr>Specially Adapted Housing (SAH) Eligibility</vt:lpstr>
      <vt:lpstr>Specially Adapted Housing (SAH) Eligibility</vt:lpstr>
      <vt:lpstr>VBMS-A Award Effective Dates and Incorrect Payment Displays (July 26-27, 2021)</vt:lpstr>
      <vt:lpstr>VBMS-A Awards July 26-27, 2021</vt:lpstr>
      <vt:lpstr>* Present a Topic             * Suggestions                       * Next Quality Call</vt:lpstr>
      <vt:lpstr>Would You Like to Present a Topic?</vt:lpstr>
      <vt:lpstr>Do You Have Suggestions for Topics?</vt:lpstr>
      <vt:lpstr>When is the Next Quality Call?</vt:lpstr>
    </vt:vector>
  </TitlesOfParts>
  <Company>Veterans Benefits Administration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Quality Call August 2021 - Compensation Service PowerPoint Presentation</dc:title>
  <dc:subject/>
  <dc:creator>Department of Veterans Affairs, Veterans Benefits Administration, Compensation Service, STAFF</dc:creator>
  <cp:lastModifiedBy>Kathy Poole</cp:lastModifiedBy>
  <cp:revision>300</cp:revision>
  <dcterms:created xsi:type="dcterms:W3CDTF">2020-04-06T19:18:04Z</dcterms:created>
  <dcterms:modified xsi:type="dcterms:W3CDTF">2021-09-20T15:58:19Z</dcterms:modified>
  <cp:category>NTC Curriculum</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0x01010017BC273D991D8B4F842A13ABA0213F79</vt:lpwstr>
  </property>
  <property fmtid="{D5CDD505-2E9C-101B-9397-08002B2CF9AE}" pid="3" name="Language">
    <vt:lpwstr>en</vt:lpwstr>
  </property>
  <property fmtid="{D5CDD505-2E9C-101B-9397-08002B2CF9AE}" pid="4" name="Type">
    <vt:lpwstr>Presentation</vt:lpwstr>
  </property>
</Properties>
</file>