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customXml/itemProps4.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notesSlides/notesSlide1.xml" ContentType="application/vnd.openxmlformats-officedocument.presentationml.notesSlide+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notesSlides/notesSlide2.xml" ContentType="application/vnd.openxmlformats-officedocument.presentationml.notesSlide+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notesSlides/notesSlide4.xml" ContentType="application/vnd.openxmlformats-officedocument.presentationml.notesSlide+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notesSlides/notesSlide5.xml" ContentType="application/vnd.openxmlformats-officedocument.presentationml.notesSlide+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notesSlides/notesSlide6.xml" ContentType="application/vnd.openxmlformats-officedocument.presentationml.notesSlide+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notesSlides/notesSlide7.xml" ContentType="application/vnd.openxmlformats-officedocument.presentationml.notesSlid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8.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notesSlides/notesSlide9.xml" ContentType="application/vnd.openxmlformats-officedocument.presentationml.notesSlide+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notesSlides/notesSlide10.xml" ContentType="application/vnd.openxmlformats-officedocument.presentationml.notesSlide+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notesSlides/notesSlide11.xml" ContentType="application/vnd.openxmlformats-officedocument.presentationml.notesSlide+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notesSlides/notesSlide12.xml" ContentType="application/vnd.openxmlformats-officedocument.presentationml.notesSlide+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notesSlides/notesSlide13.xml" ContentType="application/vnd.openxmlformats-officedocument.presentationml.notesSlide+xml"/>
  <Override PartName="/ppt/tags/tag59.xml" ContentType="application/vnd.openxmlformats-officedocument.presentationml.tags+xml"/>
  <Override PartName="/ppt/tags/tag60.xml" ContentType="application/vnd.openxmlformats-officedocument.presentationml.tags+xml"/>
  <Override PartName="/ppt/tags/tag61.xml" ContentType="application/vnd.openxmlformats-officedocument.presentationml.tags+xml"/>
  <Override PartName="/ppt/notesSlides/notesSlide14.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1" r:id="rId5"/>
  </p:sldMasterIdLst>
  <p:notesMasterIdLst>
    <p:notesMasterId r:id="rId21"/>
  </p:notesMasterIdLst>
  <p:handoutMasterIdLst>
    <p:handoutMasterId r:id="rId22"/>
  </p:handoutMasterIdLst>
  <p:sldIdLst>
    <p:sldId id="257" r:id="rId6"/>
    <p:sldId id="258" r:id="rId7"/>
    <p:sldId id="259" r:id="rId8"/>
    <p:sldId id="260" r:id="rId9"/>
    <p:sldId id="261" r:id="rId10"/>
    <p:sldId id="271" r:id="rId11"/>
    <p:sldId id="262" r:id="rId12"/>
    <p:sldId id="263" r:id="rId13"/>
    <p:sldId id="264" r:id="rId14"/>
    <p:sldId id="265" r:id="rId15"/>
    <p:sldId id="266" r:id="rId16"/>
    <p:sldId id="267" r:id="rId17"/>
    <p:sldId id="268" r:id="rId18"/>
    <p:sldId id="269" r:id="rId19"/>
    <p:sldId id="256" r:id="rId20"/>
  </p:sldIdLst>
  <p:sldSz cx="9144000" cy="6858000" type="screen4x3"/>
  <p:notesSz cx="7010400" cy="9236075"/>
  <p:custDataLst>
    <p:tags r:id="rId23"/>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909">
          <p15:clr>
            <a:srgbClr val="A4A3A4"/>
          </p15:clr>
        </p15:guide>
        <p15:guide id="2" pos="220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F4B7D"/>
    <a:srgbClr val="7C5F1E"/>
    <a:srgbClr val="E7D0A4"/>
    <a:srgbClr val="6A5B3F"/>
    <a:srgbClr val="987734"/>
    <a:srgbClr val="AB8C4E"/>
    <a:srgbClr val="C6A156"/>
    <a:srgbClr val="E8D2A8"/>
    <a:srgbClr val="F5F0E9"/>
    <a:srgbClr val="BEA5A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993" autoAdjust="0"/>
    <p:restoredTop sz="68080" autoAdjust="0"/>
  </p:normalViewPr>
  <p:slideViewPr>
    <p:cSldViewPr snapToGrid="0">
      <p:cViewPr varScale="1">
        <p:scale>
          <a:sx n="72" d="100"/>
          <a:sy n="72" d="100"/>
        </p:scale>
        <p:origin x="2070" y="54"/>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4" d="100"/>
          <a:sy n="74" d="100"/>
        </p:scale>
        <p:origin x="-2676" y="-90"/>
      </p:cViewPr>
      <p:guideLst>
        <p:guide orient="horz" pos="2909"/>
        <p:guide pos="2208"/>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presProps" Target="presProps.xml"/><Relationship Id="rId5" Type="http://schemas.openxmlformats.org/officeDocument/2006/relationships/slideMaster" Target="slideMasters/slideMaster1.xml"/><Relationship Id="rId15" Type="http://schemas.openxmlformats.org/officeDocument/2006/relationships/slide" Target="slides/slide10.xml"/><Relationship Id="rId23" Type="http://schemas.openxmlformats.org/officeDocument/2006/relationships/tags" Target="tags/tag1.xml"/><Relationship Id="rId10" Type="http://schemas.openxmlformats.org/officeDocument/2006/relationships/slide" Target="slides/slide5.xml"/><Relationship Id="rId19" Type="http://schemas.openxmlformats.org/officeDocument/2006/relationships/slide" Target="slides/slide14.xml"/><Relationship Id="rId4" Type="http://schemas.openxmlformats.org/officeDocument/2006/relationships/customXml" Target="../customXml/item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handoutMaster" Target="handoutMasters/handout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1804"/>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sz="quarter" idx="1"/>
          </p:nvPr>
        </p:nvSpPr>
        <p:spPr>
          <a:xfrm>
            <a:off x="3970938" y="0"/>
            <a:ext cx="3037840" cy="461804"/>
          </a:xfrm>
          <a:prstGeom prst="rect">
            <a:avLst/>
          </a:prstGeom>
        </p:spPr>
        <p:txBody>
          <a:bodyPr vert="horz" lIns="92830" tIns="46415" rIns="92830" bIns="46415" rtlCol="0"/>
          <a:lstStyle>
            <a:lvl1pPr algn="r">
              <a:defRPr sz="1200"/>
            </a:lvl1pPr>
          </a:lstStyle>
          <a:p>
            <a:fld id="{13DACAB9-A087-46C6-8392-9DA45A27783B}" type="datetimeFigureOut">
              <a:rPr lang="en-US" smtClean="0"/>
              <a:t>8/17/2018</a:t>
            </a:fld>
            <a:endParaRPr lang="en-US" dirty="0"/>
          </a:p>
        </p:txBody>
      </p:sp>
      <p:sp>
        <p:nvSpPr>
          <p:cNvPr id="4" name="Footer Placeholder 3"/>
          <p:cNvSpPr>
            <a:spLocks noGrp="1"/>
          </p:cNvSpPr>
          <p:nvPr>
            <p:ph type="ftr" sz="quarter" idx="2"/>
          </p:nvPr>
        </p:nvSpPr>
        <p:spPr>
          <a:xfrm>
            <a:off x="0" y="8772668"/>
            <a:ext cx="3037840" cy="461804"/>
          </a:xfrm>
          <a:prstGeom prst="rect">
            <a:avLst/>
          </a:prstGeom>
        </p:spPr>
        <p:txBody>
          <a:bodyPr vert="horz" lIns="92830" tIns="46415" rIns="92830" bIns="46415" rtlCol="0" anchor="b"/>
          <a:lstStyle>
            <a:lvl1pPr algn="l">
              <a:defRPr sz="1200"/>
            </a:lvl1pPr>
          </a:lstStyle>
          <a:p>
            <a:endParaRPr lang="en-US" dirty="0"/>
          </a:p>
        </p:txBody>
      </p:sp>
      <p:sp>
        <p:nvSpPr>
          <p:cNvPr id="5" name="Slide Number Placeholder 4"/>
          <p:cNvSpPr>
            <a:spLocks noGrp="1"/>
          </p:cNvSpPr>
          <p:nvPr>
            <p:ph type="sldNum" sz="quarter" idx="3"/>
          </p:nvPr>
        </p:nvSpPr>
        <p:spPr>
          <a:xfrm>
            <a:off x="3970938" y="8772668"/>
            <a:ext cx="3037840" cy="461804"/>
          </a:xfrm>
          <a:prstGeom prst="rect">
            <a:avLst/>
          </a:prstGeom>
        </p:spPr>
        <p:txBody>
          <a:bodyPr vert="horz" lIns="92830" tIns="46415" rIns="92830" bIns="46415" rtlCol="0" anchor="b"/>
          <a:lstStyle>
            <a:lvl1pPr algn="r">
              <a:defRPr sz="1200"/>
            </a:lvl1pPr>
          </a:lstStyle>
          <a:p>
            <a:fld id="{D34BF439-490C-45C3-9C2D-A971383A48DD}" type="slidenum">
              <a:rPr lang="en-US" smtClean="0"/>
              <a:t>‹#›</a:t>
            </a:fld>
            <a:endParaRPr lang="en-US" dirty="0"/>
          </a:p>
        </p:txBody>
      </p:sp>
    </p:spTree>
    <p:extLst>
      <p:ext uri="{BB962C8B-B14F-4D97-AF65-F5344CB8AC3E}">
        <p14:creationId xmlns:p14="http://schemas.microsoft.com/office/powerpoint/2010/main" val="29322989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3408"/>
          </a:xfrm>
          <a:prstGeom prst="rect">
            <a:avLst/>
          </a:prstGeom>
        </p:spPr>
        <p:txBody>
          <a:bodyPr vert="horz" lIns="92830" tIns="46415" rIns="92830" bIns="46415" rtlCol="0"/>
          <a:lstStyle>
            <a:lvl1pPr algn="l">
              <a:defRPr sz="1200"/>
            </a:lvl1pPr>
          </a:lstStyle>
          <a:p>
            <a:endParaRPr lang="en-US" dirty="0"/>
          </a:p>
        </p:txBody>
      </p:sp>
      <p:sp>
        <p:nvSpPr>
          <p:cNvPr id="3" name="Date Placeholder 2"/>
          <p:cNvSpPr>
            <a:spLocks noGrp="1"/>
          </p:cNvSpPr>
          <p:nvPr>
            <p:ph type="dt" idx="1"/>
          </p:nvPr>
        </p:nvSpPr>
        <p:spPr>
          <a:xfrm>
            <a:off x="3970938" y="0"/>
            <a:ext cx="3037840" cy="463408"/>
          </a:xfrm>
          <a:prstGeom prst="rect">
            <a:avLst/>
          </a:prstGeom>
        </p:spPr>
        <p:txBody>
          <a:bodyPr vert="horz" lIns="92830" tIns="46415" rIns="92830" bIns="46415" rtlCol="0"/>
          <a:lstStyle>
            <a:lvl1pPr algn="r">
              <a:defRPr sz="1200"/>
            </a:lvl1pPr>
          </a:lstStyle>
          <a:p>
            <a:fld id="{3DF05838-7BCA-4652-9007-BD0302928936}" type="datetimeFigureOut">
              <a:rPr lang="en-US" smtClean="0"/>
              <a:t>8/17/2018</a:t>
            </a:fld>
            <a:endParaRPr lang="en-US" dirty="0"/>
          </a:p>
        </p:txBody>
      </p:sp>
      <p:sp>
        <p:nvSpPr>
          <p:cNvPr id="4" name="Slide Image Placeholder 3"/>
          <p:cNvSpPr>
            <a:spLocks noGrp="1" noRot="1" noChangeAspect="1"/>
          </p:cNvSpPr>
          <p:nvPr>
            <p:ph type="sldImg" idx="2"/>
          </p:nvPr>
        </p:nvSpPr>
        <p:spPr>
          <a:xfrm>
            <a:off x="1427163" y="1154113"/>
            <a:ext cx="4156075" cy="3117850"/>
          </a:xfrm>
          <a:prstGeom prst="rect">
            <a:avLst/>
          </a:prstGeom>
          <a:noFill/>
          <a:ln w="12700">
            <a:solidFill>
              <a:prstClr val="black"/>
            </a:solidFill>
          </a:ln>
        </p:spPr>
        <p:txBody>
          <a:bodyPr vert="horz" lIns="92830" tIns="46415" rIns="92830" bIns="46415" rtlCol="0" anchor="ctr"/>
          <a:lstStyle/>
          <a:p>
            <a:endParaRPr lang="en-US" dirty="0"/>
          </a:p>
        </p:txBody>
      </p:sp>
      <p:sp>
        <p:nvSpPr>
          <p:cNvPr id="5" name="Notes Placeholder 4"/>
          <p:cNvSpPr>
            <a:spLocks noGrp="1"/>
          </p:cNvSpPr>
          <p:nvPr>
            <p:ph type="body" sz="quarter" idx="3"/>
          </p:nvPr>
        </p:nvSpPr>
        <p:spPr>
          <a:xfrm>
            <a:off x="701040" y="4444861"/>
            <a:ext cx="5608320" cy="3636705"/>
          </a:xfrm>
          <a:prstGeom prst="rect">
            <a:avLst/>
          </a:prstGeom>
        </p:spPr>
        <p:txBody>
          <a:bodyPr vert="horz" lIns="92830" tIns="46415" rIns="92830" bIns="464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772669"/>
            <a:ext cx="3037840" cy="463407"/>
          </a:xfrm>
          <a:prstGeom prst="rect">
            <a:avLst/>
          </a:prstGeom>
        </p:spPr>
        <p:txBody>
          <a:bodyPr vert="horz" lIns="92830" tIns="46415" rIns="92830" bIns="46415"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772669"/>
            <a:ext cx="3037840" cy="463407"/>
          </a:xfrm>
          <a:prstGeom prst="rect">
            <a:avLst/>
          </a:prstGeom>
        </p:spPr>
        <p:txBody>
          <a:bodyPr vert="horz" lIns="92830" tIns="46415" rIns="92830" bIns="46415" rtlCol="0" anchor="b"/>
          <a:lstStyle>
            <a:lvl1pPr algn="r">
              <a:defRPr sz="1200"/>
            </a:lvl1pPr>
          </a:lstStyle>
          <a:p>
            <a:fld id="{0E7C618C-DDD3-4DC9-ADAB-73264023D4F2}" type="slidenum">
              <a:rPr lang="en-US" smtClean="0"/>
              <a:t>‹#›</a:t>
            </a:fld>
            <a:endParaRPr lang="en-US" dirty="0"/>
          </a:p>
        </p:txBody>
      </p:sp>
    </p:spTree>
    <p:extLst>
      <p:ext uri="{BB962C8B-B14F-4D97-AF65-F5344CB8AC3E}">
        <p14:creationId xmlns:p14="http://schemas.microsoft.com/office/powerpoint/2010/main" val="18240073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Welcome to the </a:t>
            </a:r>
            <a:r>
              <a:rPr lang="en-US" sz="1800" b="0" kern="0" dirty="0">
                <a:solidFill>
                  <a:schemeClr val="tx1"/>
                </a:solidFill>
                <a:latin typeface="Arial" panose="020B0604020202020204" pitchFamily="34" charset="0"/>
                <a:cs typeface="Arial" panose="020B0604020202020204" pitchFamily="34" charset="0"/>
              </a:rPr>
              <a:t>Developing Claims Based on Exposure to Contaminants in the Water Supply at Camp Lejeune (Challenge)</a:t>
            </a:r>
            <a:r>
              <a:rPr lang="en-US" sz="1800" b="0" kern="1200" dirty="0">
                <a:solidFill>
                  <a:schemeClr val="tx1"/>
                </a:solidFill>
                <a:effectLst/>
                <a:latin typeface="Arial" panose="020B0604020202020204" pitchFamily="34" charset="0"/>
                <a:ea typeface="+mn-ea"/>
                <a:cs typeface="Arial" panose="020B0604020202020204" pitchFamily="34" charset="0"/>
              </a:rPr>
              <a:t> course. To advance each slide, click anywhere on the screen.</a:t>
            </a:r>
          </a:p>
        </p:txBody>
      </p:sp>
      <p:sp>
        <p:nvSpPr>
          <p:cNvPr id="4" name="Slide Number Placeholder 3"/>
          <p:cNvSpPr>
            <a:spLocks noGrp="1"/>
          </p:cNvSpPr>
          <p:nvPr>
            <p:ph type="sldNum" sz="quarter" idx="10"/>
          </p:nvPr>
        </p:nvSpPr>
        <p:spPr/>
        <p:txBody>
          <a:bodyPr/>
          <a:lstStyle/>
          <a:p>
            <a:fld id="{0E7C618C-DDD3-4DC9-ADAB-73264023D4F2}" type="slidenum">
              <a:rPr lang="en-US" smtClean="0"/>
              <a:t>1</a:t>
            </a:fld>
            <a:endParaRPr lang="en-US" dirty="0"/>
          </a:p>
        </p:txBody>
      </p:sp>
    </p:spTree>
    <p:extLst>
      <p:ext uri="{BB962C8B-B14F-4D97-AF65-F5344CB8AC3E}">
        <p14:creationId xmlns:p14="http://schemas.microsoft.com/office/powerpoint/2010/main" val="417102132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Jurisdiction to Centralized Processing</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Assign the </a:t>
            </a:r>
            <a:r>
              <a:rPr lang="en-US" sz="1800" b="0" i="1" dirty="0">
                <a:solidFill>
                  <a:schemeClr val="tx1"/>
                </a:solidFill>
                <a:latin typeface="Arial" panose="020B0604020202020204" pitchFamily="34" charset="0"/>
                <a:cs typeface="Arial" panose="020B0604020202020204" pitchFamily="34" charset="0"/>
              </a:rPr>
              <a:t>Environmental Hazard - Camp Lejeune – Louisville  </a:t>
            </a:r>
            <a:r>
              <a:rPr lang="en-US" sz="1800" b="0" dirty="0">
                <a:solidFill>
                  <a:schemeClr val="tx1"/>
                </a:solidFill>
                <a:latin typeface="Arial" panose="020B0604020202020204" pitchFamily="34" charset="0"/>
                <a:cs typeface="Arial" panose="020B0604020202020204" pitchFamily="34" charset="0"/>
              </a:rPr>
              <a:t>special issue indicator to the relevant contention or contentions</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Presumptive condition, diagnosis, at least one but less than 30 days service at Camp Lejeune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Condition not listed under presumptive but recognized for health care and at least one day Camp Lejeune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10</a:t>
            </a:fld>
            <a:endParaRPr lang="en-US" dirty="0"/>
          </a:p>
        </p:txBody>
      </p:sp>
    </p:spTree>
    <p:extLst>
      <p:ext uri="{BB962C8B-B14F-4D97-AF65-F5344CB8AC3E}">
        <p14:creationId xmlns:p14="http://schemas.microsoft.com/office/powerpoint/2010/main" val="3260967796"/>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Verifying Camp Lejeune Service</a:t>
            </a:r>
          </a:p>
          <a:p>
            <a:r>
              <a:rPr lang="en-US" sz="1800" b="0" dirty="0">
                <a:solidFill>
                  <a:schemeClr val="tx1"/>
                </a:solidFill>
                <a:latin typeface="Arial" panose="020B0604020202020204" pitchFamily="34" charset="0"/>
                <a:cs typeface="Arial" panose="020B0604020202020204" pitchFamily="34" charset="0"/>
              </a:rPr>
              <a:t>Verify Veteran had at least one day at Camp Lejeune between August 1, 1953 and December 31, 1987</a:t>
            </a:r>
          </a:p>
          <a:p>
            <a:r>
              <a:rPr lang="en-US" sz="1800" b="0" dirty="0">
                <a:solidFill>
                  <a:schemeClr val="tx1"/>
                </a:solidFill>
                <a:latin typeface="Arial" panose="020B0604020202020204" pitchFamily="34" charset="0"/>
                <a:cs typeface="Arial" panose="020B0604020202020204" pitchFamily="34" charset="0"/>
              </a:rPr>
              <a:t>Review all available service records </a:t>
            </a:r>
          </a:p>
          <a:p>
            <a:r>
              <a:rPr lang="en-US" sz="1800" b="0" dirty="0">
                <a:solidFill>
                  <a:schemeClr val="tx1"/>
                </a:solidFill>
                <a:latin typeface="Arial" panose="020B0604020202020204" pitchFamily="34" charset="0"/>
                <a:cs typeface="Arial" panose="020B0604020202020204" pitchFamily="34" charset="0"/>
              </a:rPr>
              <a:t>Consider number of cumulative days, 30 days do not have to be consecutive</a:t>
            </a:r>
          </a:p>
          <a:p>
            <a:r>
              <a:rPr lang="en-US" sz="1800" b="0" dirty="0">
                <a:solidFill>
                  <a:schemeClr val="tx1"/>
                </a:solidFill>
                <a:latin typeface="Arial" panose="020B0604020202020204" pitchFamily="34" charset="0"/>
                <a:cs typeface="Arial" panose="020B0604020202020204" pitchFamily="34" charset="0"/>
              </a:rPr>
              <a:t>If records indicate at least one day of Camp Lejeune service update the document properties, subject: example </a:t>
            </a:r>
            <a:r>
              <a:rPr lang="en-US" sz="1800" b="0" i="1" dirty="0">
                <a:solidFill>
                  <a:schemeClr val="tx1"/>
                </a:solidFill>
                <a:latin typeface="Arial" panose="020B0604020202020204" pitchFamily="34" charset="0"/>
                <a:cs typeface="Arial" panose="020B0604020202020204" pitchFamily="34" charset="0"/>
              </a:rPr>
              <a:t>CLNC </a:t>
            </a:r>
            <a:r>
              <a:rPr lang="en-US" sz="1800" b="0" i="1" dirty="0" err="1">
                <a:solidFill>
                  <a:schemeClr val="tx1"/>
                </a:solidFill>
                <a:latin typeface="Arial" panose="020B0604020202020204" pitchFamily="34" charset="0"/>
                <a:cs typeface="Arial" panose="020B0604020202020204" pitchFamily="34" charset="0"/>
              </a:rPr>
              <a:t>pg</a:t>
            </a:r>
            <a:r>
              <a:rPr lang="en-US" sz="1800" b="0" i="1" dirty="0">
                <a:solidFill>
                  <a:schemeClr val="tx1"/>
                </a:solidFill>
                <a:latin typeface="Arial" panose="020B0604020202020204" pitchFamily="34" charset="0"/>
                <a:cs typeface="Arial" panose="020B0604020202020204" pitchFamily="34" charset="0"/>
              </a:rPr>
              <a:t> xx, mm/</a:t>
            </a:r>
            <a:r>
              <a:rPr lang="en-US" sz="1800" b="0" i="1" dirty="0" err="1">
                <a:solidFill>
                  <a:schemeClr val="tx1"/>
                </a:solidFill>
                <a:latin typeface="Arial" panose="020B0604020202020204" pitchFamily="34" charset="0"/>
                <a:cs typeface="Arial" panose="020B0604020202020204" pitchFamily="34" charset="0"/>
              </a:rPr>
              <a:t>dd</a:t>
            </a:r>
            <a:r>
              <a:rPr lang="en-US" sz="1800" b="0" i="1" dirty="0">
                <a:solidFill>
                  <a:schemeClr val="tx1"/>
                </a:solidFill>
                <a:latin typeface="Arial" panose="020B0604020202020204" pitchFamily="34" charset="0"/>
                <a:cs typeface="Arial" panose="020B0604020202020204" pitchFamily="34" charset="0"/>
              </a:rPr>
              <a:t>/</a:t>
            </a:r>
            <a:r>
              <a:rPr lang="en-US" sz="1800" b="0" i="1" dirty="0" err="1">
                <a:solidFill>
                  <a:schemeClr val="tx1"/>
                </a:solidFill>
                <a:latin typeface="Arial" panose="020B0604020202020204" pitchFamily="34" charset="0"/>
                <a:cs typeface="Arial" panose="020B0604020202020204" pitchFamily="34" charset="0"/>
              </a:rPr>
              <a:t>yyyy</a:t>
            </a:r>
            <a:r>
              <a:rPr lang="en-US" sz="1800" b="0" i="1" dirty="0">
                <a:solidFill>
                  <a:schemeClr val="tx1"/>
                </a:solidFill>
                <a:latin typeface="Arial" panose="020B0604020202020204" pitchFamily="34" charset="0"/>
                <a:cs typeface="Arial" panose="020B0604020202020204" pitchFamily="34" charset="0"/>
              </a:rPr>
              <a:t> – mm/</a:t>
            </a:r>
            <a:r>
              <a:rPr lang="en-US" sz="1800" b="0" i="1" dirty="0" err="1">
                <a:solidFill>
                  <a:schemeClr val="tx1"/>
                </a:solidFill>
                <a:latin typeface="Arial" panose="020B0604020202020204" pitchFamily="34" charset="0"/>
                <a:cs typeface="Arial" panose="020B0604020202020204" pitchFamily="34" charset="0"/>
              </a:rPr>
              <a:t>dd</a:t>
            </a:r>
            <a:r>
              <a:rPr lang="en-US" sz="1800" b="0" i="1" dirty="0">
                <a:solidFill>
                  <a:schemeClr val="tx1"/>
                </a:solidFill>
                <a:latin typeface="Arial" panose="020B0604020202020204" pitchFamily="34" charset="0"/>
                <a:cs typeface="Arial" panose="020B0604020202020204" pitchFamily="34" charset="0"/>
              </a:rPr>
              <a:t>/</a:t>
            </a:r>
            <a:r>
              <a:rPr lang="en-US" sz="1800" b="0" i="1" dirty="0" err="1">
                <a:solidFill>
                  <a:schemeClr val="tx1"/>
                </a:solidFill>
                <a:latin typeface="Arial" panose="020B0604020202020204" pitchFamily="34" charset="0"/>
                <a:cs typeface="Arial" panose="020B0604020202020204" pitchFamily="34" charset="0"/>
              </a:rPr>
              <a:t>yyyy</a:t>
            </a:r>
            <a:endParaRPr lang="en-US" sz="1800" b="0" i="1" dirty="0">
              <a:solidFill>
                <a:schemeClr val="tx1"/>
              </a:solidFill>
              <a:latin typeface="Arial" panose="020B0604020202020204" pitchFamily="34" charset="0"/>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11</a:t>
            </a:fld>
            <a:endParaRPr lang="en-US" dirty="0"/>
          </a:p>
        </p:txBody>
      </p:sp>
    </p:spTree>
    <p:extLst>
      <p:ext uri="{BB962C8B-B14F-4D97-AF65-F5344CB8AC3E}">
        <p14:creationId xmlns:p14="http://schemas.microsoft.com/office/powerpoint/2010/main" val="22031874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Obtaining Records of Camp Lejeune Service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Order records from the appropriate location</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NPRC – order </a:t>
            </a:r>
            <a:r>
              <a:rPr lang="en-US" sz="1800" b="0" i="1" dirty="0">
                <a:solidFill>
                  <a:schemeClr val="tx1"/>
                </a:solidFill>
                <a:latin typeface="Arial" panose="020B0604020202020204" pitchFamily="34" charset="0"/>
                <a:cs typeface="Arial" panose="020B0604020202020204" pitchFamily="34" charset="0"/>
              </a:rPr>
              <a:t>P I E S O50</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 P R I S – mandatory minimum </a:t>
            </a:r>
            <a:r>
              <a:rPr lang="en-US" sz="1800" b="0" i="1" dirty="0">
                <a:solidFill>
                  <a:schemeClr val="tx1"/>
                </a:solidFill>
                <a:latin typeface="Arial" panose="020B0604020202020204" pitchFamily="34" charset="0"/>
                <a:cs typeface="Arial" panose="020B0604020202020204" pitchFamily="34" charset="0"/>
              </a:rPr>
              <a:t>SC1, SC6, SC8, PG2 and PH5</a:t>
            </a:r>
            <a:r>
              <a:rPr lang="en-US" sz="1800" b="0" dirty="0">
                <a:solidFill>
                  <a:schemeClr val="tx1"/>
                </a:solidFill>
                <a:latin typeface="Arial" panose="020B0604020202020204" pitchFamily="34" charset="0"/>
                <a:cs typeface="Arial" panose="020B0604020202020204" pitchFamily="34" charset="0"/>
              </a:rPr>
              <a:t>. If this doesn’t show service at Camp Lejeune you are required to go to D P R I S and order the rest of the personnel file. Best Practice - Order everything the first time.</a:t>
            </a:r>
          </a:p>
        </p:txBody>
      </p:sp>
      <p:sp>
        <p:nvSpPr>
          <p:cNvPr id="4" name="Slide Number Placeholder 3"/>
          <p:cNvSpPr>
            <a:spLocks noGrp="1"/>
          </p:cNvSpPr>
          <p:nvPr>
            <p:ph type="sldNum" sz="quarter" idx="10"/>
          </p:nvPr>
        </p:nvSpPr>
        <p:spPr/>
        <p:txBody>
          <a:bodyPr/>
          <a:lstStyle/>
          <a:p>
            <a:fld id="{0E7C618C-DDD3-4DC9-ADAB-73264023D4F2}" type="slidenum">
              <a:rPr lang="en-US" smtClean="0"/>
              <a:t>12</a:t>
            </a:fld>
            <a:endParaRPr lang="en-US" dirty="0"/>
          </a:p>
        </p:txBody>
      </p:sp>
    </p:spTree>
    <p:extLst>
      <p:ext uri="{BB962C8B-B14F-4D97-AF65-F5344CB8AC3E}">
        <p14:creationId xmlns:p14="http://schemas.microsoft.com/office/powerpoint/2010/main" val="25092319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Developing to the Claimant in Camp Lejeune Claims</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Development to the Veteran is necessary if:</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Initial review of the claim does not establish any service at Camp Lejeune between August 1, 1953 and December 31, 1987</a:t>
            </a:r>
          </a:p>
          <a:p>
            <a:pPr marL="0" lv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Disability claimed as due to exposure to contaminants in the Camp Lejeune water supply is not recognized as a presumptive condition under 38 CFR 3.309(f)</a:t>
            </a:r>
          </a:p>
          <a:p>
            <a:pPr marL="0" indent="0">
              <a:spcAft>
                <a:spcPts val="600"/>
              </a:spcAft>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Note: Refer to M21 dash 1 IV.two.1.I.7.j for the terminology to use in the subsequent development letter </a:t>
            </a:r>
          </a:p>
        </p:txBody>
      </p:sp>
      <p:sp>
        <p:nvSpPr>
          <p:cNvPr id="4" name="Slide Number Placeholder 3"/>
          <p:cNvSpPr>
            <a:spLocks noGrp="1"/>
          </p:cNvSpPr>
          <p:nvPr>
            <p:ph type="sldNum" sz="quarter" idx="10"/>
          </p:nvPr>
        </p:nvSpPr>
        <p:spPr/>
        <p:txBody>
          <a:bodyPr/>
          <a:lstStyle/>
          <a:p>
            <a:fld id="{0E7C618C-DDD3-4DC9-ADAB-73264023D4F2}" type="slidenum">
              <a:rPr lang="en-US" smtClean="0"/>
              <a:t>13</a:t>
            </a:fld>
            <a:endParaRPr lang="en-US" dirty="0"/>
          </a:p>
        </p:txBody>
      </p:sp>
    </p:spTree>
    <p:extLst>
      <p:ext uri="{BB962C8B-B14F-4D97-AF65-F5344CB8AC3E}">
        <p14:creationId xmlns:p14="http://schemas.microsoft.com/office/powerpoint/2010/main" val="24422838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27163" y="1154113"/>
            <a:ext cx="4156075" cy="3117850"/>
          </a:xfrm>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Claims for Exposure Only</a:t>
            </a:r>
          </a:p>
          <a:p>
            <a:r>
              <a:rPr lang="en-US" sz="1800" b="0" dirty="0">
                <a:solidFill>
                  <a:schemeClr val="tx1"/>
                </a:solidFill>
                <a:latin typeface="Arial" panose="020B0604020202020204" pitchFamily="34" charset="0"/>
                <a:cs typeface="Arial" panose="020B0604020202020204" pitchFamily="34" charset="0"/>
              </a:rPr>
              <a:t>Veteran alleges exposure but does not claim a specific disability</a:t>
            </a:r>
          </a:p>
          <a:p>
            <a:pPr lvl="0"/>
            <a:r>
              <a:rPr lang="en-US" sz="1800" b="0" dirty="0">
                <a:solidFill>
                  <a:schemeClr val="tx1"/>
                </a:solidFill>
                <a:latin typeface="Arial" panose="020B0604020202020204" pitchFamily="34" charset="0"/>
                <a:cs typeface="Arial" panose="020B0604020202020204" pitchFamily="34" charset="0"/>
              </a:rPr>
              <a:t>Not a substantially complete claim</a:t>
            </a:r>
          </a:p>
          <a:p>
            <a:pPr lvl="0"/>
            <a:r>
              <a:rPr lang="en-US" sz="1800" b="0" dirty="0">
                <a:solidFill>
                  <a:schemeClr val="tx1"/>
                </a:solidFill>
                <a:latin typeface="Arial" panose="020B0604020202020204" pitchFamily="34" charset="0"/>
                <a:cs typeface="Arial" panose="020B0604020202020204" pitchFamily="34" charset="0"/>
              </a:rPr>
              <a:t>Attempt to contact the Veteran by telephone</a:t>
            </a:r>
          </a:p>
          <a:p>
            <a:pPr lvl="0"/>
            <a:r>
              <a:rPr lang="en-US" sz="1800" b="0" dirty="0">
                <a:solidFill>
                  <a:schemeClr val="tx1"/>
                </a:solidFill>
                <a:latin typeface="Arial" panose="020B0604020202020204" pitchFamily="34" charset="0"/>
                <a:cs typeface="Arial" panose="020B0604020202020204" pitchFamily="34" charset="0"/>
              </a:rPr>
              <a:t>If contact is unsuccessful, follow incomplete application procedures</a:t>
            </a:r>
          </a:p>
        </p:txBody>
      </p:sp>
      <p:sp>
        <p:nvSpPr>
          <p:cNvPr id="4" name="Slide Number Placeholder 3"/>
          <p:cNvSpPr>
            <a:spLocks noGrp="1"/>
          </p:cNvSpPr>
          <p:nvPr>
            <p:ph type="sldNum" sz="quarter" idx="10"/>
          </p:nvPr>
        </p:nvSpPr>
        <p:spPr/>
        <p:txBody>
          <a:bodyPr/>
          <a:lstStyle/>
          <a:p>
            <a:fld id="{0E7C618C-DDD3-4DC9-ADAB-73264023D4F2}" type="slidenum">
              <a:rPr lang="en-US" smtClean="0"/>
              <a:t>14</a:t>
            </a:fld>
            <a:endParaRPr lang="en-US" dirty="0"/>
          </a:p>
        </p:txBody>
      </p:sp>
    </p:spTree>
    <p:extLst>
      <p:ext uri="{BB962C8B-B14F-4D97-AF65-F5344CB8AC3E}">
        <p14:creationId xmlns:p14="http://schemas.microsoft.com/office/powerpoint/2010/main" val="415175928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800" b="0" dirty="0">
                <a:solidFill>
                  <a:schemeClr val="tx1"/>
                </a:solidFill>
                <a:latin typeface="Arial" panose="020B0604020202020204" pitchFamily="34" charset="0"/>
                <a:cs typeface="Arial" panose="020B0604020202020204" pitchFamily="34" charset="0"/>
              </a:rPr>
              <a:t>Questions?</a:t>
            </a:r>
          </a:p>
        </p:txBody>
      </p:sp>
      <p:sp>
        <p:nvSpPr>
          <p:cNvPr id="4" name="Slide Number Placeholder 3"/>
          <p:cNvSpPr>
            <a:spLocks noGrp="1"/>
          </p:cNvSpPr>
          <p:nvPr>
            <p:ph type="sldNum" sz="quarter" idx="10"/>
          </p:nvPr>
        </p:nvSpPr>
        <p:spPr/>
        <p:txBody>
          <a:bodyPr/>
          <a:lstStyle/>
          <a:p>
            <a:fld id="{0E7C618C-DDD3-4DC9-ADAB-73264023D4F2}" type="slidenum">
              <a:rPr lang="en-US" smtClean="0"/>
              <a:t>15</a:t>
            </a:fld>
            <a:endParaRPr lang="en-US" dirty="0"/>
          </a:p>
        </p:txBody>
      </p:sp>
    </p:spTree>
    <p:extLst>
      <p:ext uri="{BB962C8B-B14F-4D97-AF65-F5344CB8AC3E}">
        <p14:creationId xmlns:p14="http://schemas.microsoft.com/office/powerpoint/2010/main" val="139049016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Objectives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Upon completion of this lesson, you will be able to:</a:t>
            </a:r>
          </a:p>
          <a:p>
            <a:pPr marL="0" indent="0">
              <a:lnSpc>
                <a:spcPct val="120000"/>
              </a:lnSpc>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Identify the date of the change in law, the presumptive period for exposure to contaminants in the water supply at Camp Lejeune, NC and the eligible Veterans</a:t>
            </a:r>
          </a:p>
          <a:p>
            <a:pPr marL="0" indent="0">
              <a:lnSpc>
                <a:spcPct val="120000"/>
              </a:lnSpc>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Differentiate between contentions covered by presumption and those covered for health care only</a:t>
            </a:r>
          </a:p>
          <a:p>
            <a:pPr marL="0" indent="0">
              <a:lnSpc>
                <a:spcPct val="120000"/>
              </a:lnSpc>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Select the correct jurisdiction for processing Camp Lejeune claims and the appropriate special issue indicator </a:t>
            </a:r>
          </a:p>
        </p:txBody>
      </p:sp>
      <p:sp>
        <p:nvSpPr>
          <p:cNvPr id="4" name="Slide Number Placeholder 3"/>
          <p:cNvSpPr>
            <a:spLocks noGrp="1"/>
          </p:cNvSpPr>
          <p:nvPr>
            <p:ph type="sldNum" sz="quarter" idx="10"/>
          </p:nvPr>
        </p:nvSpPr>
        <p:spPr/>
        <p:txBody>
          <a:bodyPr/>
          <a:lstStyle/>
          <a:p>
            <a:fld id="{0E7C618C-DDD3-4DC9-ADAB-73264023D4F2}" type="slidenum">
              <a:rPr lang="en-US" smtClean="0"/>
              <a:t>2</a:t>
            </a:fld>
            <a:endParaRPr lang="en-US" dirty="0"/>
          </a:p>
        </p:txBody>
      </p:sp>
    </p:spTree>
    <p:extLst>
      <p:ext uri="{BB962C8B-B14F-4D97-AF65-F5344CB8AC3E}">
        <p14:creationId xmlns:p14="http://schemas.microsoft.com/office/powerpoint/2010/main" val="48666470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References</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sz="1800" b="0" kern="1200" dirty="0">
                <a:solidFill>
                  <a:schemeClr val="tx1"/>
                </a:solidFill>
                <a:effectLst/>
                <a:latin typeface="Arial" panose="020B0604020202020204" pitchFamily="34" charset="0"/>
                <a:ea typeface="+mn-ea"/>
                <a:cs typeface="Arial" panose="020B0604020202020204" pitchFamily="34" charset="0"/>
              </a:rPr>
              <a:t>The references for this course are listed on the screen. You may click any hyperlinked references for further details.</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3.307 (a)(7) Diseases associate with exposure to contaminants in the water supply at Camp Lejeune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3.309 (f) Diseases associated with exposure to contaminants in the water supply at Camp Lejeune</a:t>
            </a:r>
          </a:p>
          <a:p>
            <a:pPr mar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38 CFR 17.400 Hospital care and medical services for Camp Lejeune Veterans</a:t>
            </a:r>
            <a:endParaRPr lang="en-US" sz="1800" b="0" kern="1200" dirty="0">
              <a:solidFill>
                <a:schemeClr val="tx1"/>
              </a:solidFill>
              <a:effectLst/>
              <a:latin typeface="Arial" panose="020B0604020202020204" pitchFamily="34" charset="0"/>
              <a:ea typeface="+mn-ea"/>
              <a:cs typeface="Arial" panose="020B0604020202020204" pitchFamily="34" charset="0"/>
            </a:endParaRPr>
          </a:p>
        </p:txBody>
      </p:sp>
      <p:sp>
        <p:nvSpPr>
          <p:cNvPr id="4" name="Slide Number Placeholder 3"/>
          <p:cNvSpPr>
            <a:spLocks noGrp="1"/>
          </p:cNvSpPr>
          <p:nvPr>
            <p:ph type="sldNum" sz="quarter" idx="10"/>
          </p:nvPr>
        </p:nvSpPr>
        <p:spPr/>
        <p:txBody>
          <a:bodyPr/>
          <a:lstStyle/>
          <a:p>
            <a:fld id="{0E7C618C-DDD3-4DC9-ADAB-73264023D4F2}" type="slidenum">
              <a:rPr lang="en-US" smtClean="0"/>
              <a:t>3</a:t>
            </a:fld>
            <a:endParaRPr lang="en-US" dirty="0"/>
          </a:p>
        </p:txBody>
      </p:sp>
    </p:spTree>
    <p:extLst>
      <p:ext uri="{BB962C8B-B14F-4D97-AF65-F5344CB8AC3E}">
        <p14:creationId xmlns:p14="http://schemas.microsoft.com/office/powerpoint/2010/main" val="266805286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Presumption of Service Connection (SC)</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Law effective on March 14, 2017</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Veterans who served </a:t>
            </a:r>
            <a:r>
              <a:rPr lang="en-US" sz="1800" b="0" i="1" dirty="0">
                <a:solidFill>
                  <a:schemeClr val="tx1"/>
                </a:solidFill>
                <a:latin typeface="Arial" panose="020B0604020202020204" pitchFamily="34" charset="0"/>
                <a:cs typeface="Arial" panose="020B0604020202020204" pitchFamily="34" charset="0"/>
              </a:rPr>
              <a:t>no less than 30 </a:t>
            </a:r>
            <a:r>
              <a:rPr lang="en-US" sz="1800" b="0" dirty="0">
                <a:solidFill>
                  <a:schemeClr val="tx1"/>
                </a:solidFill>
                <a:latin typeface="Arial" panose="020B0604020202020204" pitchFamily="34" charset="0"/>
                <a:cs typeface="Arial" panose="020B0604020202020204" pitchFamily="34" charset="0"/>
              </a:rPr>
              <a:t>days (consecutive or nonconsecutive) at the U.S. Marine Corps Base Camp Lejeune, NC</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Between August 1, 1953 and December 31, 1987, based on exposure to contaminants present in the base’s water supply</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Applies to Reservists and National Guard members with no less than 30 days (consecutive or nonconsecutive) at Camp Lejeune during the contamination period</a:t>
            </a:r>
          </a:p>
        </p:txBody>
      </p:sp>
      <p:sp>
        <p:nvSpPr>
          <p:cNvPr id="4" name="Slide Number Placeholder 3"/>
          <p:cNvSpPr>
            <a:spLocks noGrp="1"/>
          </p:cNvSpPr>
          <p:nvPr>
            <p:ph type="sldNum" sz="quarter" idx="10"/>
          </p:nvPr>
        </p:nvSpPr>
        <p:spPr/>
        <p:txBody>
          <a:bodyPr/>
          <a:lstStyle/>
          <a:p>
            <a:fld id="{0E7C618C-DDD3-4DC9-ADAB-73264023D4F2}" type="slidenum">
              <a:rPr lang="en-US" smtClean="0"/>
              <a:t>4</a:t>
            </a:fld>
            <a:endParaRPr lang="en-US" dirty="0"/>
          </a:p>
        </p:txBody>
      </p:sp>
    </p:spTree>
    <p:extLst>
      <p:ext uri="{BB962C8B-B14F-4D97-AF65-F5344CB8AC3E}">
        <p14:creationId xmlns:p14="http://schemas.microsoft.com/office/powerpoint/2010/main" val="2961304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Camp Lejeune Issue</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Any disability specifically claimed as due to exposure to contaminants at Camp Lejeune</a:t>
            </a:r>
          </a:p>
          <a:p>
            <a:pPr marL="0" indent="0">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One of the conditions listed at either 38 CFR 3.309(f) or 38 CFR 17.400 regardless if service at Camp Lejeune is</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Expressly claimed by the claimant</a:t>
            </a:r>
          </a:p>
          <a:p>
            <a:pPr marL="0" lvl="0" indent="0">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It is otherwise established by the evidence of record</a:t>
            </a:r>
          </a:p>
        </p:txBody>
      </p:sp>
      <p:sp>
        <p:nvSpPr>
          <p:cNvPr id="4" name="Slide Number Placeholder 3"/>
          <p:cNvSpPr>
            <a:spLocks noGrp="1"/>
          </p:cNvSpPr>
          <p:nvPr>
            <p:ph type="sldNum" sz="quarter" idx="10"/>
          </p:nvPr>
        </p:nvSpPr>
        <p:spPr/>
        <p:txBody>
          <a:bodyPr/>
          <a:lstStyle/>
          <a:p>
            <a:fld id="{0E7C618C-DDD3-4DC9-ADAB-73264023D4F2}" type="slidenum">
              <a:rPr lang="en-US" smtClean="0"/>
              <a:t>5</a:t>
            </a:fld>
            <a:endParaRPr lang="en-US" dirty="0"/>
          </a:p>
        </p:txBody>
      </p:sp>
    </p:spTree>
    <p:extLst>
      <p:ext uri="{BB962C8B-B14F-4D97-AF65-F5344CB8AC3E}">
        <p14:creationId xmlns:p14="http://schemas.microsoft.com/office/powerpoint/2010/main" val="99772973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Service at Camp Lejeune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 C A S New River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Camp Geiger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Camp Johnson</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Naval Hospital Camp Lejeune</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Tarawa Terrace</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Camp Knox</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Montford Point</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Stone Bay/Rifle Range</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Holcomb Boulevard </a:t>
            </a:r>
          </a:p>
          <a:p>
            <a:pPr marL="0" indent="0">
              <a:spcBef>
                <a:spcPts val="0"/>
              </a:spcBef>
              <a:spcAft>
                <a:spcPts val="600"/>
              </a:spcAft>
              <a:buClr>
                <a:schemeClr val="tx1"/>
              </a:buClr>
              <a:buFont typeface="Arial" panose="020B0604020202020204" pitchFamily="34" charset="0"/>
              <a:buNone/>
            </a:pPr>
            <a:r>
              <a:rPr lang="en-US" sz="1800" b="0" dirty="0" err="1">
                <a:solidFill>
                  <a:schemeClr val="tx1"/>
                </a:solidFill>
                <a:latin typeface="Arial" panose="020B0604020202020204" pitchFamily="34" charset="0"/>
                <a:cs typeface="Arial" panose="020B0604020202020204" pitchFamily="34" charset="0"/>
              </a:rPr>
              <a:t>Hadnot</a:t>
            </a:r>
            <a:r>
              <a:rPr lang="en-US" sz="1800" b="0" dirty="0">
                <a:solidFill>
                  <a:schemeClr val="tx1"/>
                </a:solidFill>
                <a:latin typeface="Arial" panose="020B0604020202020204" pitchFamily="34" charset="0"/>
                <a:cs typeface="Arial" panose="020B0604020202020204" pitchFamily="34" charset="0"/>
              </a:rPr>
              <a:t> Point</a:t>
            </a:r>
          </a:p>
          <a:p>
            <a:pPr marL="0" marR="0" lvl="0" indent="0" algn="l" defTabSz="914400" rtl="0" eaLnBrk="1" fontAlgn="auto" latinLnBrk="0" hangingPunct="1">
              <a:lnSpc>
                <a:spcPct val="100000"/>
              </a:lnSpc>
              <a:spcBef>
                <a:spcPts val="0"/>
              </a:spcBef>
              <a:spcAft>
                <a:spcPts val="600"/>
              </a:spcAft>
              <a:buClr>
                <a:schemeClr val="tx1"/>
              </a:buClr>
              <a:buSzTx/>
              <a:buFont typeface="Arial" panose="020B0604020202020204" pitchFamily="34" charset="0"/>
              <a:buNone/>
              <a:tabLst/>
              <a:defRPr/>
            </a:pPr>
            <a:r>
              <a:rPr lang="en-US" sz="1800" b="0" dirty="0">
                <a:solidFill>
                  <a:schemeClr val="tx1"/>
                </a:solidFill>
                <a:latin typeface="Arial" panose="020B0604020202020204" pitchFamily="34" charset="0"/>
                <a:cs typeface="Arial" panose="020B0604020202020204" pitchFamily="34" charset="0"/>
              </a:rPr>
              <a:t>Camp Lejeune service does not include service at M C A S Cherry Point</a:t>
            </a:r>
          </a:p>
        </p:txBody>
      </p:sp>
      <p:sp>
        <p:nvSpPr>
          <p:cNvPr id="4" name="Slide Number Placeholder 3"/>
          <p:cNvSpPr>
            <a:spLocks noGrp="1"/>
          </p:cNvSpPr>
          <p:nvPr>
            <p:ph type="sldNum" sz="quarter" idx="10"/>
          </p:nvPr>
        </p:nvSpPr>
        <p:spPr/>
        <p:txBody>
          <a:bodyPr/>
          <a:lstStyle/>
          <a:p>
            <a:fld id="{0E7C618C-DDD3-4DC9-ADAB-73264023D4F2}" type="slidenum">
              <a:rPr lang="en-US" smtClean="0"/>
              <a:t>6</a:t>
            </a:fld>
            <a:endParaRPr lang="en-US" dirty="0"/>
          </a:p>
        </p:txBody>
      </p:sp>
    </p:spTree>
    <p:extLst>
      <p:ext uri="{BB962C8B-B14F-4D97-AF65-F5344CB8AC3E}">
        <p14:creationId xmlns:p14="http://schemas.microsoft.com/office/powerpoint/2010/main" val="146934100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Presumptive Conditions Covered by 38 CFR 3.309(f)</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Kidney cancer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Liver cancer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Non-Hodgkin’s lymphoma</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Adult leukemia</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Multiple myeloma</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Parkinson’s disease</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Aplastic anemia and other myelodysplastic syndromes</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Bladder cancer</a:t>
            </a:r>
          </a:p>
        </p:txBody>
      </p:sp>
      <p:sp>
        <p:nvSpPr>
          <p:cNvPr id="4" name="Slide Number Placeholder 3"/>
          <p:cNvSpPr>
            <a:spLocks noGrp="1"/>
          </p:cNvSpPr>
          <p:nvPr>
            <p:ph type="sldNum" sz="quarter" idx="10"/>
          </p:nvPr>
        </p:nvSpPr>
        <p:spPr/>
        <p:txBody>
          <a:bodyPr/>
          <a:lstStyle/>
          <a:p>
            <a:fld id="{0E7C618C-DDD3-4DC9-ADAB-73264023D4F2}" type="slidenum">
              <a:rPr lang="en-US" smtClean="0"/>
              <a:t>7</a:t>
            </a:fld>
            <a:endParaRPr lang="en-US" dirty="0"/>
          </a:p>
        </p:txBody>
      </p:sp>
    </p:spTree>
    <p:extLst>
      <p:ext uri="{BB962C8B-B14F-4D97-AF65-F5344CB8AC3E}">
        <p14:creationId xmlns:p14="http://schemas.microsoft.com/office/powerpoint/2010/main" val="3414153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Conditions Under 38 CFR 17.400 Health Care </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Esophageal cancer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Lung cancer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Breast cancer</a:t>
            </a:r>
          </a:p>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Bladder cancer</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Myelodysplastic syndromes</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Renal toxicity</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Hepatic steatosis</a:t>
            </a:r>
          </a:p>
          <a:p>
            <a:pPr marL="0" indent="0">
              <a:spcBef>
                <a:spcPts val="0"/>
              </a:spcBef>
              <a:spcAft>
                <a:spcPts val="600"/>
              </a:spcAft>
              <a:buClr>
                <a:schemeClr val="tx1"/>
              </a:buClr>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Female infertility</a:t>
            </a:r>
          </a:p>
        </p:txBody>
      </p:sp>
      <p:sp>
        <p:nvSpPr>
          <p:cNvPr id="4" name="Slide Number Placeholder 3"/>
          <p:cNvSpPr>
            <a:spLocks noGrp="1"/>
          </p:cNvSpPr>
          <p:nvPr>
            <p:ph type="sldNum" sz="quarter" idx="10"/>
          </p:nvPr>
        </p:nvSpPr>
        <p:spPr/>
        <p:txBody>
          <a:bodyPr/>
          <a:lstStyle/>
          <a:p>
            <a:fld id="{0E7C618C-DDD3-4DC9-ADAB-73264023D4F2}" type="slidenum">
              <a:rPr lang="en-US" smtClean="0"/>
              <a:t>8</a:t>
            </a:fld>
            <a:endParaRPr lang="en-US" dirty="0"/>
          </a:p>
        </p:txBody>
      </p:sp>
    </p:spTree>
    <p:extLst>
      <p:ext uri="{BB962C8B-B14F-4D97-AF65-F5344CB8AC3E}">
        <p14:creationId xmlns:p14="http://schemas.microsoft.com/office/powerpoint/2010/main" val="23062723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R O J Retains Jurisdiction</a:t>
            </a:r>
          </a:p>
          <a:p>
            <a:pPr marL="0" inden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Assign </a:t>
            </a:r>
            <a:r>
              <a:rPr lang="en-US" sz="1800" b="0" i="1" dirty="0">
                <a:solidFill>
                  <a:schemeClr val="tx1"/>
                </a:solidFill>
                <a:latin typeface="Arial" panose="020B0604020202020204" pitchFamily="34" charset="0"/>
                <a:cs typeface="Arial" panose="020B0604020202020204" pitchFamily="34" charset="0"/>
              </a:rPr>
              <a:t>Environmental Hazard – Camp Lejeune </a:t>
            </a:r>
            <a:r>
              <a:rPr lang="en-US" sz="1800" b="0" dirty="0">
                <a:solidFill>
                  <a:schemeClr val="tx1"/>
                </a:solidFill>
                <a:latin typeface="Arial" panose="020B0604020202020204" pitchFamily="34" charset="0"/>
                <a:cs typeface="Arial" panose="020B0604020202020204" pitchFamily="34" charset="0"/>
              </a:rPr>
              <a:t>special issue to the relevant contention or contentions</a:t>
            </a:r>
          </a:p>
          <a:p>
            <a:pPr marL="0" inden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Presumptive condition, diagnosis, 30 days or more service at Camp Lejeune</a:t>
            </a:r>
          </a:p>
          <a:p>
            <a:pPr marL="0" indent="0">
              <a:lnSpc>
                <a:spcPct val="110000"/>
              </a:lnSpc>
              <a:buFont typeface="Arial" panose="020B0604020202020204" pitchFamily="34" charset="0"/>
              <a:buNone/>
            </a:pPr>
            <a:r>
              <a:rPr lang="en-US" sz="1800" b="0" dirty="0">
                <a:solidFill>
                  <a:schemeClr val="tx1"/>
                </a:solidFill>
                <a:latin typeface="Arial" panose="020B0604020202020204" pitchFamily="34" charset="0"/>
                <a:cs typeface="Arial" panose="020B0604020202020204" pitchFamily="34" charset="0"/>
              </a:rPr>
              <a:t>Presumptive condition, diagnosis, no Camp Lejeune service</a:t>
            </a:r>
          </a:p>
        </p:txBody>
      </p:sp>
      <p:sp>
        <p:nvSpPr>
          <p:cNvPr id="4" name="Slide Number Placeholder 3"/>
          <p:cNvSpPr>
            <a:spLocks noGrp="1"/>
          </p:cNvSpPr>
          <p:nvPr>
            <p:ph type="sldNum" sz="quarter" idx="10"/>
          </p:nvPr>
        </p:nvSpPr>
        <p:spPr/>
        <p:txBody>
          <a:bodyPr/>
          <a:lstStyle/>
          <a:p>
            <a:fld id="{0E7C618C-DDD3-4DC9-ADAB-73264023D4F2}" type="slidenum">
              <a:rPr lang="en-US" smtClean="0"/>
              <a:t>9</a:t>
            </a:fld>
            <a:endParaRPr lang="en-US" dirty="0"/>
          </a:p>
        </p:txBody>
      </p:sp>
    </p:spTree>
    <p:extLst>
      <p:ext uri="{BB962C8B-B14F-4D97-AF65-F5344CB8AC3E}">
        <p14:creationId xmlns:p14="http://schemas.microsoft.com/office/powerpoint/2010/main" val="442900823"/>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7.xml"/><Relationship Id="rId2" Type="http://schemas.openxmlformats.org/officeDocument/2006/relationships/tags" Target="../tags/tag6.xml"/><Relationship Id="rId1" Type="http://schemas.openxmlformats.org/officeDocument/2006/relationships/tags" Target="../tags/tag5.xml"/><Relationship Id="rId5" Type="http://schemas.openxmlformats.org/officeDocument/2006/relationships/image" Target="../media/image2.jpg"/><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tags" Target="../tags/tag10.xml"/><Relationship Id="rId2" Type="http://schemas.openxmlformats.org/officeDocument/2006/relationships/tags" Target="../tags/tag9.xml"/><Relationship Id="rId1" Type="http://schemas.openxmlformats.org/officeDocument/2006/relationships/tags" Target="../tags/tag8.xml"/><Relationship Id="rId4"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3.xml"/><Relationship Id="rId2" Type="http://schemas.openxmlformats.org/officeDocument/2006/relationships/tags" Target="../tags/tag12.xml"/><Relationship Id="rId1" Type="http://schemas.openxmlformats.org/officeDocument/2006/relationships/tags" Target="../tags/tag11.xml"/><Relationship Id="rId4"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Title Slide">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custDataLst>
              <p:tags r:id="rId1"/>
            </p:custDataLst>
          </p:nvPr>
        </p:nvSpPr>
        <p:spPr>
          <a:xfrm>
            <a:off x="685800" y="2819400"/>
            <a:ext cx="7772400" cy="1219200"/>
          </a:xfrm>
          <a:ln>
            <a:noFill/>
          </a:ln>
        </p:spPr>
        <p:txBody>
          <a:bodyPr anchor="t">
            <a:normAutofit/>
          </a:bodyPr>
          <a:lstStyle>
            <a:lvl1pPr algn="ctr">
              <a:defRPr sz="2800" b="1" cap="none" spc="0">
                <a:ln w="3175" cmpd="sng">
                  <a:noFill/>
                  <a:prstDash val="solid"/>
                </a:ln>
                <a:solidFill>
                  <a:srgbClr val="1F497D"/>
                </a:solidFill>
                <a:effectLst/>
                <a:latin typeface="Arial" panose="020B0604020202020204" pitchFamily="34" charset="0"/>
                <a:cs typeface="Arial" panose="020B0604020202020204" pitchFamily="34" charset="0"/>
              </a:defRPr>
            </a:lvl1pPr>
          </a:lstStyle>
          <a:p>
            <a:r>
              <a:rPr lang="en-US" dirty="0"/>
              <a:t>Click to edit Master title style</a:t>
            </a:r>
          </a:p>
        </p:txBody>
      </p:sp>
      <p:sp>
        <p:nvSpPr>
          <p:cNvPr id="8" name="Text Placeholder 7">
            <a:extLst>
              <a:ext uri="{FF2B5EF4-FFF2-40B4-BE49-F238E27FC236}">
                <a16:creationId xmlns:a16="http://schemas.microsoft.com/office/drawing/2014/main" id="{EF0D3C7F-DECC-4E3E-BB4B-2E454E899B9C}"/>
              </a:ext>
            </a:extLst>
          </p:cNvPr>
          <p:cNvSpPr>
            <a:spLocks noGrp="1"/>
          </p:cNvSpPr>
          <p:nvPr>
            <p:ph type="body" sz="quarter" idx="10" hasCustomPrompt="1"/>
            <p:custDataLst>
              <p:tags r:id="rId2"/>
            </p:custDataLst>
          </p:nvPr>
        </p:nvSpPr>
        <p:spPr>
          <a:xfrm>
            <a:off x="685800" y="4724400"/>
            <a:ext cx="2362200" cy="838200"/>
          </a:xfrm>
          <a:prstGeom prst="rect">
            <a:avLst/>
          </a:prstGeom>
        </p:spPr>
        <p:txBody>
          <a:bodyPr>
            <a:noAutofit/>
          </a:bodyPr>
          <a:lstStyle>
            <a:lvl1pPr marL="0" indent="0" algn="ctr">
              <a:lnSpc>
                <a:spcPct val="100000"/>
              </a:lnSpc>
              <a:spcBef>
                <a:spcPts val="0"/>
              </a:spcBef>
              <a:spcAft>
                <a:spcPts val="600"/>
              </a:spcAft>
              <a:buNone/>
              <a:defRPr sz="2100" b="1">
                <a:solidFill>
                  <a:srgbClr val="1F497D"/>
                </a:solidFill>
              </a:defRPr>
            </a:lvl1pPr>
            <a:lvl5pPr marL="578644" indent="0">
              <a:buNone/>
              <a:defRPr/>
            </a:lvl5pPr>
          </a:lstStyle>
          <a:p>
            <a:pPr lvl="0"/>
            <a:r>
              <a:rPr lang="en-US" dirty="0"/>
              <a:t>Sub title</a:t>
            </a:r>
          </a:p>
        </p:txBody>
      </p:sp>
      <p:sp>
        <p:nvSpPr>
          <p:cNvPr id="11" name="Text Placeholder 7">
            <a:extLst>
              <a:ext uri="{FF2B5EF4-FFF2-40B4-BE49-F238E27FC236}">
                <a16:creationId xmlns:a16="http://schemas.microsoft.com/office/drawing/2014/main" id="{509C35E9-41D4-42EB-8235-20B6E0E3EA49}"/>
              </a:ext>
            </a:extLst>
          </p:cNvPr>
          <p:cNvSpPr>
            <a:spLocks noGrp="1"/>
          </p:cNvSpPr>
          <p:nvPr>
            <p:ph type="body" sz="quarter" idx="11" hasCustomPrompt="1"/>
            <p:custDataLst>
              <p:tags r:id="rId3"/>
            </p:custDataLst>
          </p:nvPr>
        </p:nvSpPr>
        <p:spPr>
          <a:xfrm>
            <a:off x="6096000" y="4724400"/>
            <a:ext cx="2362200" cy="838200"/>
          </a:xfrm>
          <a:prstGeom prst="rect">
            <a:avLst/>
          </a:prstGeom>
        </p:spPr>
        <p:txBody>
          <a:bodyPr>
            <a:noAutofit/>
          </a:bodyPr>
          <a:lstStyle>
            <a:lvl1pPr marL="0" indent="0" algn="ctr">
              <a:spcBef>
                <a:spcPts val="0"/>
              </a:spcBef>
              <a:spcAft>
                <a:spcPts val="600"/>
              </a:spcAft>
              <a:buNone/>
              <a:defRPr sz="2100" b="1">
                <a:solidFill>
                  <a:srgbClr val="1F497D"/>
                </a:solidFill>
              </a:defRPr>
            </a:lvl1pPr>
            <a:lvl5pPr marL="578644" indent="0">
              <a:buNone/>
              <a:defRPr/>
            </a:lvl5pPr>
          </a:lstStyle>
          <a:p>
            <a:pPr lvl="0"/>
            <a:r>
              <a:rPr lang="en-US" dirty="0"/>
              <a:t>Date sub-title</a:t>
            </a:r>
          </a:p>
        </p:txBody>
      </p:sp>
    </p:spTree>
    <p:extLst>
      <p:ext uri="{BB962C8B-B14F-4D97-AF65-F5344CB8AC3E}">
        <p14:creationId xmlns:p14="http://schemas.microsoft.com/office/powerpoint/2010/main" val="2768867848"/>
      </p:ext>
    </p:extLst>
  </p:cSld>
  <p:clrMapOvr>
    <a:masterClrMapping/>
  </p:clrMapOvr>
  <p:hf hdr="0" ftr="0" dt="0"/>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p:custDataLst>
              <p:tags r:id="rId2"/>
            </p:custDataLst>
          </p:nvPr>
        </p:nvSpPr>
        <p:spPr>
          <a:xfrm>
            <a:off x="457200" y="2057400"/>
            <a:ext cx="8229600" cy="3916363"/>
          </a:xfrm>
          <a:prstGeom prst="rect">
            <a:avLst/>
          </a:prstGeom>
        </p:spPr>
        <p:txBody>
          <a:bodyPr>
            <a:normAutofit/>
          </a:bodyPr>
          <a:lstStyle>
            <a:lvl1pPr marL="0" indent="0">
              <a:spcBef>
                <a:spcPts val="0"/>
              </a:spcBef>
              <a:spcAft>
                <a:spcPts val="600"/>
              </a:spcAft>
              <a:buFontTx/>
              <a:buNone/>
              <a:defRPr sz="2000">
                <a:solidFill>
                  <a:schemeClr val="tx1"/>
                </a:solidFill>
                <a:latin typeface="Arial" panose="020B0604020202020204" pitchFamily="34" charset="0"/>
                <a:cs typeface="Arial" panose="020B0604020202020204" pitchFamily="34" charset="0"/>
              </a:defRPr>
            </a:lvl1pPr>
            <a:lvl2pPr marL="289322" indent="-144661">
              <a:spcBef>
                <a:spcPts val="0"/>
              </a:spcBef>
              <a:spcAft>
                <a:spcPts val="450"/>
              </a:spcAft>
              <a:buFont typeface="Arial" panose="020B0604020202020204" pitchFamily="34" charset="0"/>
              <a:buChar char="•"/>
              <a:defRPr sz="1350">
                <a:latin typeface="Arial" panose="020B0604020202020204" pitchFamily="34" charset="0"/>
                <a:cs typeface="Arial" panose="020B0604020202020204" pitchFamily="34" charset="0"/>
              </a:defRPr>
            </a:lvl2pPr>
            <a:lvl3pPr marL="433983" indent="-144661">
              <a:spcBef>
                <a:spcPts val="0"/>
              </a:spcBef>
              <a:spcAft>
                <a:spcPts val="450"/>
              </a:spcAft>
              <a:buFont typeface="Arial" panose="020B0604020202020204" pitchFamily="34" charset="0"/>
              <a:buChar char="•"/>
              <a:defRPr sz="1200">
                <a:latin typeface="Arial" panose="020B0604020202020204" pitchFamily="34" charset="0"/>
                <a:cs typeface="Arial" panose="020B0604020202020204" pitchFamily="34" charset="0"/>
              </a:defRPr>
            </a:lvl3pPr>
            <a:lvl4pPr marL="578644" indent="-144661">
              <a:spcBef>
                <a:spcPts val="0"/>
              </a:spcBef>
              <a:spcAft>
                <a:spcPts val="450"/>
              </a:spcAft>
              <a:buFont typeface="Arial" panose="020B0604020202020204" pitchFamily="34" charset="0"/>
              <a:buChar char="•"/>
              <a:defRPr sz="1050">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Edit Master text styles</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7C414AED-89CE-4A48-8B2B-1B3A5C68EA2A}" type="slidenum">
              <a:rPr lang="en-US" smtClean="0"/>
              <a:pPr/>
              <a:t>‹#›</a:t>
            </a:fld>
            <a:endParaRPr lang="en-US" dirty="0"/>
          </a:p>
        </p:txBody>
      </p:sp>
    </p:spTree>
    <p:extLst>
      <p:ext uri="{BB962C8B-B14F-4D97-AF65-F5344CB8AC3E}">
        <p14:creationId xmlns:p14="http://schemas.microsoft.com/office/powerpoint/2010/main" val="1966973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1_Title and Bullet">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nchor="t">
            <a:normAutofit/>
          </a:bodyPr>
          <a:lstStyle>
            <a:lvl1pPr algn="ctr">
              <a:defRPr sz="2800">
                <a:solidFill>
                  <a:srgbClr val="1F497D"/>
                </a:solidFill>
              </a:defRPr>
            </a:lvl1pPr>
          </a:lstStyle>
          <a:p>
            <a:r>
              <a:rPr lang="en-US" dirty="0"/>
              <a:t>Click to edit Master title style</a:t>
            </a:r>
          </a:p>
        </p:txBody>
      </p:sp>
      <p:sp>
        <p:nvSpPr>
          <p:cNvPr id="3" name="Content Placeholder 2"/>
          <p:cNvSpPr>
            <a:spLocks noGrp="1"/>
          </p:cNvSpPr>
          <p:nvPr>
            <p:ph idx="1" hasCustomPrompt="1"/>
            <p:custDataLst>
              <p:tags r:id="rId2"/>
            </p:custDataLst>
          </p:nvPr>
        </p:nvSpPr>
        <p:spPr>
          <a:xfrm>
            <a:off x="457200" y="2057400"/>
            <a:ext cx="8229600" cy="3916363"/>
          </a:xfrm>
          <a:prstGeom prst="rect">
            <a:avLst/>
          </a:prstGeom>
        </p:spPr>
        <p:txBody>
          <a:bodyPr>
            <a:normAutofit/>
          </a:bodyPr>
          <a:lstStyle>
            <a:lvl1pPr marL="214313"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1pPr>
            <a:lvl2pPr marL="358974"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2pPr>
            <a:lvl3pPr marL="503635"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3pPr>
            <a:lvl4pPr marL="648296" indent="-214313">
              <a:lnSpc>
                <a:spcPct val="100000"/>
              </a:lnSpc>
              <a:spcBef>
                <a:spcPts val="0"/>
              </a:spcBef>
              <a:spcAft>
                <a:spcPts val="600"/>
              </a:spcAft>
              <a:buClr>
                <a:schemeClr val="tx1"/>
              </a:buClr>
              <a:buFont typeface="Arial" panose="020B0604020202020204" pitchFamily="34" charset="0"/>
              <a:buChar char="•"/>
              <a:defRPr sz="1800">
                <a:solidFill>
                  <a:schemeClr val="tx1"/>
                </a:solidFill>
                <a:latin typeface="Arial" panose="020B0604020202020204" pitchFamily="34" charset="0"/>
                <a:cs typeface="Arial" panose="020B0604020202020204" pitchFamily="34" charset="0"/>
              </a:defRPr>
            </a:lvl4pPr>
            <a:lvl5pPr marL="723305" indent="-144661">
              <a:spcBef>
                <a:spcPts val="0"/>
              </a:spcBef>
              <a:spcAft>
                <a:spcPts val="450"/>
              </a:spcAft>
              <a:buFont typeface="Arial" panose="020B0604020202020204" pitchFamily="34" charset="0"/>
              <a:buChar char="•"/>
              <a:defRPr sz="900">
                <a:latin typeface="Arial" panose="020B0604020202020204" pitchFamily="34" charset="0"/>
                <a:cs typeface="Arial" panose="020B0604020202020204" pitchFamily="34" charset="0"/>
              </a:defRPr>
            </a:lvl5pPr>
          </a:lstStyle>
          <a:p>
            <a:pPr lvl="0"/>
            <a:r>
              <a:rPr lang="en-US" dirty="0"/>
              <a:t>Second level</a:t>
            </a:r>
          </a:p>
          <a:p>
            <a:pPr lvl="1"/>
            <a:r>
              <a:rPr lang="en-US" dirty="0"/>
              <a:t>Third level</a:t>
            </a:r>
          </a:p>
          <a:p>
            <a:pPr lvl="2"/>
            <a:r>
              <a:rPr lang="en-US" dirty="0"/>
              <a:t>Fourth level</a:t>
            </a:r>
          </a:p>
          <a:p>
            <a:pPr lvl="3"/>
            <a:r>
              <a:rPr lang="en-US" dirty="0"/>
              <a:t>Fifth level</a:t>
            </a:r>
          </a:p>
        </p:txBody>
      </p:sp>
      <p:sp>
        <p:nvSpPr>
          <p:cNvPr id="8" name="Slide Number Placeholder 5">
            <a:extLst>
              <a:ext uri="{FF2B5EF4-FFF2-40B4-BE49-F238E27FC236}">
                <a16:creationId xmlns:a16="http://schemas.microsoft.com/office/drawing/2014/main" id="{D182D0DC-F309-4AD6-9FC4-7A92EF3A0C20}"/>
              </a:ext>
            </a:extLst>
          </p:cNvPr>
          <p:cNvSpPr>
            <a:spLocks noGrp="1"/>
          </p:cNvSpPr>
          <p:nvPr>
            <p:ph type="sldNum" sz="quarter" idx="12"/>
            <p:custDataLst>
              <p:tags r:id="rId3"/>
            </p:custDataLst>
          </p:nvPr>
        </p:nvSpPr>
        <p:spPr>
          <a:xfrm>
            <a:off x="6931152" y="6601976"/>
            <a:ext cx="2133600" cy="365125"/>
          </a:xfrm>
          <a:prstGeom prst="rect">
            <a:avLst/>
          </a:prstGeom>
        </p:spPr>
        <p:txBody>
          <a:bodyPr/>
          <a:lstStyle>
            <a:lvl1pPr algn="r">
              <a:spcAft>
                <a:spcPts val="600"/>
              </a:spcAft>
              <a:defRPr sz="1400">
                <a:solidFill>
                  <a:schemeClr val="tx1"/>
                </a:solidFill>
                <a:latin typeface="Arial" panose="020B0604020202020204" pitchFamily="34" charset="0"/>
                <a:cs typeface="Arial" panose="020B0604020202020204" pitchFamily="34" charset="0"/>
              </a:defRPr>
            </a:lvl1pPr>
          </a:lstStyle>
          <a:p>
            <a:fld id="{36A6A193-2FDC-48DD-8023-1C75B05EEA9A}" type="slidenum">
              <a:rPr lang="en-US" smtClean="0"/>
              <a:pPr/>
              <a:t>‹#›</a:t>
            </a:fld>
            <a:endParaRPr lang="en-US" dirty="0"/>
          </a:p>
        </p:txBody>
      </p:sp>
    </p:spTree>
    <p:extLst>
      <p:ext uri="{BB962C8B-B14F-4D97-AF65-F5344CB8AC3E}">
        <p14:creationId xmlns:p14="http://schemas.microsoft.com/office/powerpoint/2010/main" val="2152135917"/>
      </p:ext>
    </p:extLst>
  </p:cSld>
  <p:clrMapOvr>
    <a:masterClrMapping/>
  </p:clrMapOvr>
  <p:hf hdr="0" ft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itle">
  <p:cSld name="1_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4505624"/>
      </p:ext>
    </p:extLst>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603561" y="0"/>
            <a:ext cx="7083239" cy="1417638"/>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155940971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287464" y="1789115"/>
            <a:ext cx="3743325"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5183188" y="1789115"/>
            <a:ext cx="3744912" cy="4262437"/>
          </a:xfrm>
        </p:spPr>
        <p:txBody>
          <a:bodyPr/>
          <a:lstStyle>
            <a:lvl1pPr>
              <a:defRPr sz="2100"/>
            </a:lvl1pPr>
            <a:lvl2pPr>
              <a:defRPr sz="1800"/>
            </a:lvl2pPr>
            <a:lvl3pPr>
              <a:defRPr sz="1500"/>
            </a:lvl3pPr>
            <a:lvl4pPr>
              <a:defRPr sz="1350"/>
            </a:lvl4pPr>
            <a:lvl5pPr>
              <a:defRPr sz="1350"/>
            </a:lvl5pPr>
            <a:lvl6pPr>
              <a:defRPr sz="1350"/>
            </a:lvl6pPr>
            <a:lvl7pPr>
              <a:defRPr sz="1350"/>
            </a:lvl7pPr>
            <a:lvl8pPr>
              <a:defRPr sz="1350"/>
            </a:lvl8pPr>
            <a:lvl9pPr>
              <a:defRPr sz="135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0"/>
          <p:cNvSpPr>
            <a:spLocks noGrp="1" noChangeArrowheads="1"/>
          </p:cNvSpPr>
          <p:nvPr>
            <p:ph type="sldNum" sz="quarter" idx="10"/>
          </p:nvPr>
        </p:nvSpPr>
        <p:spPr>
          <a:ln/>
        </p:spPr>
        <p:txBody>
          <a:bodyPr/>
          <a:lstStyle>
            <a:lvl1pPr>
              <a:defRPr/>
            </a:lvl1pPr>
          </a:lstStyle>
          <a:p>
            <a:fld id="{7C414AED-89CE-4A48-8B2B-1B3A5C68EA2A}" type="slidenum">
              <a:rPr lang="en-US" smtClean="0"/>
              <a:t>‹#›</a:t>
            </a:fld>
            <a:endParaRPr lang="en-US" dirty="0"/>
          </a:p>
        </p:txBody>
      </p:sp>
    </p:spTree>
    <p:extLst>
      <p:ext uri="{BB962C8B-B14F-4D97-AF65-F5344CB8AC3E}">
        <p14:creationId xmlns:p14="http://schemas.microsoft.com/office/powerpoint/2010/main" val="369730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
  <p:cSld name="2_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1"/>
            <a:ext cx="2133600" cy="365125"/>
          </a:xfrm>
          <a:prstGeom prst="rect">
            <a:avLst/>
          </a:prstGeom>
        </p:spPr>
        <p:txBody>
          <a:bodyPr/>
          <a:lstStyle/>
          <a:p>
            <a:endParaRPr lang="en-US" dirty="0"/>
          </a:p>
        </p:txBody>
      </p:sp>
      <p:sp>
        <p:nvSpPr>
          <p:cNvPr id="5" name="Footer Placeholder 4"/>
          <p:cNvSpPr>
            <a:spLocks noGrp="1"/>
          </p:cNvSpPr>
          <p:nvPr>
            <p:ph type="ftr" sz="quarter" idx="11"/>
          </p:nvPr>
        </p:nvSpPr>
        <p:spPr>
          <a:xfrm>
            <a:off x="3124200" y="6356351"/>
            <a:ext cx="2895600" cy="365125"/>
          </a:xfrm>
          <a:prstGeom prst="rect">
            <a:avLst/>
          </a:prstGeom>
        </p:spPr>
        <p:txBody>
          <a:bodyPr/>
          <a:lstStyle/>
          <a:p>
            <a:endParaRPr lang="en-US" dirty="0"/>
          </a:p>
        </p:txBody>
      </p:sp>
      <p:sp>
        <p:nvSpPr>
          <p:cNvPr id="6" name="Slide Number Placeholder 5"/>
          <p:cNvSpPr>
            <a:spLocks noGrp="1"/>
          </p:cNvSpPr>
          <p:nvPr>
            <p:ph type="sldNum" sz="quarter" idx="12"/>
          </p:nvPr>
        </p:nvSpPr>
        <p:spPr/>
        <p:txBody>
          <a:bodyPr/>
          <a:lstStyle/>
          <a:p>
            <a:fld id="{7C414AED-89CE-4A48-8B2B-1B3A5C68EA2A}" type="slidenum">
              <a:rPr lang="en-US" smtClean="0"/>
              <a:t>‹#›</a:t>
            </a:fld>
            <a:endParaRPr lang="en-US" dirty="0"/>
          </a:p>
        </p:txBody>
      </p:sp>
    </p:spTree>
    <p:extLst>
      <p:ext uri="{BB962C8B-B14F-4D97-AF65-F5344CB8AC3E}">
        <p14:creationId xmlns:p14="http://schemas.microsoft.com/office/powerpoint/2010/main" val="32052349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1.jp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ags" Target="../tags/tag4.xml"/><Relationship Id="rId5" Type="http://schemas.openxmlformats.org/officeDocument/2006/relationships/slideLayout" Target="../slideLayouts/slideLayout5.xml"/><Relationship Id="rId10" Type="http://schemas.openxmlformats.org/officeDocument/2006/relationships/tags" Target="../tags/tag3.xml"/><Relationship Id="rId4" Type="http://schemas.openxmlformats.org/officeDocument/2006/relationships/slideLayout" Target="../slideLayouts/slideLayout4.xml"/><Relationship Id="rId9"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2">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custDataLst>
              <p:tags r:id="rId9"/>
            </p:custDataLst>
          </p:nvPr>
        </p:nvSpPr>
        <p:spPr>
          <a:xfrm>
            <a:off x="0" y="457200"/>
            <a:ext cx="8991600" cy="10668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4" name="Rectangle 3">
            <a:extLst>
              <a:ext uri="{FF2B5EF4-FFF2-40B4-BE49-F238E27FC236}">
                <a16:creationId xmlns:a16="http://schemas.microsoft.com/office/drawing/2014/main" id="{99255132-F725-42BA-BD6A-346EAF30B44D}"/>
              </a:ext>
            </a:extLst>
          </p:cNvPr>
          <p:cNvSpPr/>
          <p:nvPr>
            <p:custDataLst>
              <p:tags r:id="rId10"/>
            </p:custDataLst>
          </p:nvPr>
        </p:nvSpPr>
        <p:spPr>
          <a:xfrm>
            <a:off x="0" y="6477000"/>
            <a:ext cx="9144000" cy="381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70" dirty="0"/>
          </a:p>
        </p:txBody>
      </p:sp>
      <p:sp>
        <p:nvSpPr>
          <p:cNvPr id="5" name="Slide Number Placeholder 5">
            <a:extLst>
              <a:ext uri="{FF2B5EF4-FFF2-40B4-BE49-F238E27FC236}">
                <a16:creationId xmlns:a16="http://schemas.microsoft.com/office/drawing/2014/main" id="{3D658DF1-112E-40ED-AD80-74665B53845E}"/>
              </a:ext>
            </a:extLst>
          </p:cNvPr>
          <p:cNvSpPr>
            <a:spLocks noGrp="1"/>
          </p:cNvSpPr>
          <p:nvPr>
            <p:ph type="sldNum" sz="quarter" idx="4"/>
            <p:custDataLst>
              <p:tags r:id="rId11"/>
            </p:custDataLst>
          </p:nvPr>
        </p:nvSpPr>
        <p:spPr>
          <a:xfrm>
            <a:off x="6931152" y="6601976"/>
            <a:ext cx="2133600" cy="365125"/>
          </a:xfrm>
          <a:prstGeom prst="rect">
            <a:avLst/>
          </a:prstGeom>
        </p:spPr>
        <p:txBody>
          <a:bodyPr tIns="0"/>
          <a:lstStyle>
            <a:lvl1pPr algn="r">
              <a:defRPr sz="788">
                <a:latin typeface="Arial" panose="020B0604020202020204" pitchFamily="34" charset="0"/>
                <a:cs typeface="Arial" panose="020B0604020202020204" pitchFamily="34" charset="0"/>
              </a:defRPr>
            </a:lvl1pPr>
          </a:lstStyle>
          <a:p>
            <a:fld id="{36A6A193-2FDC-48DD-8023-1C75B05EEA9A}" type="slidenum">
              <a:rPr lang="en-US" smtClean="0"/>
              <a:t>‹#›</a:t>
            </a:fld>
            <a:endParaRPr lang="en-US" dirty="0"/>
          </a:p>
        </p:txBody>
      </p:sp>
    </p:spTree>
    <p:extLst>
      <p:ext uri="{BB962C8B-B14F-4D97-AF65-F5344CB8AC3E}">
        <p14:creationId xmlns:p14="http://schemas.microsoft.com/office/powerpoint/2010/main" val="1716085163"/>
      </p:ext>
    </p:extLst>
  </p:cSld>
  <p:clrMap bg1="lt1" tx1="dk1" bg2="lt2" tx2="dk2" accent1="accent1" accent2="accent2" accent3="accent3" accent4="accent4" accent5="accent5" accent6="accent6" hlink="hlink" folHlink="folHlink"/>
  <p:sldLayoutIdLst>
    <p:sldLayoutId id="2147483692" r:id="rId1"/>
    <p:sldLayoutId id="2147483693" r:id="rId2"/>
    <p:sldLayoutId id="2147483694" r:id="rId3"/>
    <p:sldLayoutId id="2147483695" r:id="rId4"/>
    <p:sldLayoutId id="2147483696" r:id="rId5"/>
    <p:sldLayoutId id="2147483697" r:id="rId6"/>
    <p:sldLayoutId id="2147483698" r:id="rId7"/>
  </p:sldLayoutIdLst>
  <p:hf hdr="0" ftr="0" dt="0"/>
  <p:txStyles>
    <p:titleStyle>
      <a:lvl1pPr algn="ctr" defTabSz="289322" rtl="0" eaLnBrk="1" latinLnBrk="0" hangingPunct="1">
        <a:spcBef>
          <a:spcPct val="0"/>
        </a:spcBef>
        <a:buNone/>
        <a:defRPr sz="1575" b="1" i="0" u="none" kern="1200" cap="none" spc="0">
          <a:ln w="3175" cmpd="sng">
            <a:noFill/>
            <a:prstDash val="solid"/>
          </a:ln>
          <a:solidFill>
            <a:srgbClr val="1F497D"/>
          </a:solidFill>
          <a:effectLst/>
          <a:latin typeface="+mj-lt"/>
          <a:ea typeface="+mj-ea"/>
          <a:cs typeface="Arial" panose="020B0604020202020204" pitchFamily="34" charset="0"/>
        </a:defRPr>
      </a:lvl1pPr>
    </p:titleStyle>
    <p:bodyStyle>
      <a:lvl1pPr marL="0"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1pPr>
      <a:lvl2pPr marL="144661" indent="0" algn="l" defTabSz="289322" rtl="0" eaLnBrk="1" latinLnBrk="0" hangingPunct="1">
        <a:spcBef>
          <a:spcPct val="20000"/>
        </a:spcBef>
        <a:buFont typeface="Arial" panose="020B0604020202020204" pitchFamily="34" charset="0"/>
        <a:buNone/>
        <a:defRPr sz="760" b="0" i="0" u="none" kern="1200">
          <a:solidFill>
            <a:schemeClr val="tx1"/>
          </a:solidFill>
          <a:latin typeface="Arial" panose="020B0604020202020204" pitchFamily="34" charset="0"/>
          <a:ea typeface="+mn-ea"/>
          <a:cs typeface="Arial" panose="020B0604020202020204" pitchFamily="34" charset="0"/>
        </a:defRPr>
      </a:lvl2pPr>
      <a:lvl3pPr marL="289322"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3pPr>
      <a:lvl4pPr marL="433983"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4pPr>
      <a:lvl5pPr marL="578644" indent="0" algn="l" defTabSz="289322" rtl="0" eaLnBrk="1" latinLnBrk="0" hangingPunct="1">
        <a:spcBef>
          <a:spcPct val="20000"/>
        </a:spcBef>
        <a:buFont typeface="Arial" panose="020B0604020202020204" pitchFamily="34" charset="0"/>
        <a:buNone/>
        <a:defRPr sz="760" kern="1200">
          <a:solidFill>
            <a:schemeClr val="tx1"/>
          </a:solidFill>
          <a:latin typeface="Arial" panose="020B0604020202020204" pitchFamily="34" charset="0"/>
          <a:ea typeface="+mn-ea"/>
          <a:cs typeface="Arial" panose="020B0604020202020204" pitchFamily="34" charset="0"/>
        </a:defRPr>
      </a:lvl5pPr>
      <a:lvl6pPr marL="795635"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6pPr>
      <a:lvl7pPr marL="940297"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7pPr>
      <a:lvl8pPr marL="108495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8pPr>
      <a:lvl9pPr marL="1229618" indent="-72331" algn="l" defTabSz="289322" rtl="0" eaLnBrk="1" latinLnBrk="0" hangingPunct="1">
        <a:spcBef>
          <a:spcPct val="20000"/>
        </a:spcBef>
        <a:buFont typeface="Arial" panose="020B0604020202020204" pitchFamily="34" charset="0"/>
        <a:buChar char="•"/>
        <a:defRPr sz="633" kern="1200">
          <a:solidFill>
            <a:schemeClr val="tx1"/>
          </a:solidFill>
          <a:latin typeface="+mn-lt"/>
          <a:ea typeface="+mn-ea"/>
          <a:cs typeface="+mn-cs"/>
        </a:defRPr>
      </a:lvl9pPr>
    </p:bodyStyle>
    <p:otherStyle>
      <a:defPPr>
        <a:defRPr lang="en-US"/>
      </a:defPPr>
      <a:lvl1pPr marL="0" algn="l" defTabSz="289322" rtl="0" eaLnBrk="1" latinLnBrk="0" hangingPunct="1">
        <a:defRPr sz="570" kern="1200">
          <a:solidFill>
            <a:schemeClr val="tx1"/>
          </a:solidFill>
          <a:latin typeface="+mn-lt"/>
          <a:ea typeface="+mn-ea"/>
          <a:cs typeface="+mn-cs"/>
        </a:defRPr>
      </a:lvl1pPr>
      <a:lvl2pPr marL="144661" algn="l" defTabSz="289322" rtl="0" eaLnBrk="1" latinLnBrk="0" hangingPunct="1">
        <a:defRPr sz="570" kern="1200">
          <a:solidFill>
            <a:schemeClr val="tx1"/>
          </a:solidFill>
          <a:latin typeface="+mn-lt"/>
          <a:ea typeface="+mn-ea"/>
          <a:cs typeface="+mn-cs"/>
        </a:defRPr>
      </a:lvl2pPr>
      <a:lvl3pPr marL="289322" algn="l" defTabSz="289322" rtl="0" eaLnBrk="1" latinLnBrk="0" hangingPunct="1">
        <a:defRPr sz="570" kern="1200">
          <a:solidFill>
            <a:schemeClr val="tx1"/>
          </a:solidFill>
          <a:latin typeface="+mn-lt"/>
          <a:ea typeface="+mn-ea"/>
          <a:cs typeface="+mn-cs"/>
        </a:defRPr>
      </a:lvl3pPr>
      <a:lvl4pPr marL="433983" algn="l" defTabSz="289322" rtl="0" eaLnBrk="1" latinLnBrk="0" hangingPunct="1">
        <a:defRPr sz="570" kern="1200">
          <a:solidFill>
            <a:schemeClr val="tx1"/>
          </a:solidFill>
          <a:latin typeface="+mn-lt"/>
          <a:ea typeface="+mn-ea"/>
          <a:cs typeface="+mn-cs"/>
        </a:defRPr>
      </a:lvl4pPr>
      <a:lvl5pPr marL="578644" algn="l" defTabSz="289322" rtl="0" eaLnBrk="1" latinLnBrk="0" hangingPunct="1">
        <a:defRPr sz="570" kern="1200">
          <a:solidFill>
            <a:schemeClr val="tx1"/>
          </a:solidFill>
          <a:latin typeface="+mn-lt"/>
          <a:ea typeface="+mn-ea"/>
          <a:cs typeface="+mn-cs"/>
        </a:defRPr>
      </a:lvl5pPr>
      <a:lvl6pPr marL="723305" algn="l" defTabSz="289322" rtl="0" eaLnBrk="1" latinLnBrk="0" hangingPunct="1">
        <a:defRPr sz="570" kern="1200">
          <a:solidFill>
            <a:schemeClr val="tx1"/>
          </a:solidFill>
          <a:latin typeface="+mn-lt"/>
          <a:ea typeface="+mn-ea"/>
          <a:cs typeface="+mn-cs"/>
        </a:defRPr>
      </a:lvl6pPr>
      <a:lvl7pPr marL="867966" algn="l" defTabSz="289322" rtl="0" eaLnBrk="1" latinLnBrk="0" hangingPunct="1">
        <a:defRPr sz="570" kern="1200">
          <a:solidFill>
            <a:schemeClr val="tx1"/>
          </a:solidFill>
          <a:latin typeface="+mn-lt"/>
          <a:ea typeface="+mn-ea"/>
          <a:cs typeface="+mn-cs"/>
        </a:defRPr>
      </a:lvl7pPr>
      <a:lvl8pPr marL="1012627" algn="l" defTabSz="289322" rtl="0" eaLnBrk="1" latinLnBrk="0" hangingPunct="1">
        <a:defRPr sz="570" kern="1200">
          <a:solidFill>
            <a:schemeClr val="tx1"/>
          </a:solidFill>
          <a:latin typeface="+mn-lt"/>
          <a:ea typeface="+mn-ea"/>
          <a:cs typeface="+mn-cs"/>
        </a:defRPr>
      </a:lvl8pPr>
      <a:lvl9pPr marL="1157288" algn="l" defTabSz="289322" rtl="0" eaLnBrk="1" latinLnBrk="0" hangingPunct="1">
        <a:defRPr sz="57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5" Type="http://schemas.openxmlformats.org/officeDocument/2006/relationships/notesSlide" Target="../notesSlides/notesSlide1.xml"/><Relationship Id="rId4"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tags" Target="../tags/tag47.xml"/><Relationship Id="rId2" Type="http://schemas.openxmlformats.org/officeDocument/2006/relationships/tags" Target="../tags/tag46.xml"/><Relationship Id="rId1" Type="http://schemas.openxmlformats.org/officeDocument/2006/relationships/tags" Target="../tags/tag45.xml"/><Relationship Id="rId6" Type="http://schemas.openxmlformats.org/officeDocument/2006/relationships/notesSlide" Target="../notesSlides/notesSlide10.xml"/><Relationship Id="rId5" Type="http://schemas.openxmlformats.org/officeDocument/2006/relationships/slideLayout" Target="../slideLayouts/slideLayout3.xml"/><Relationship Id="rId4" Type="http://schemas.openxmlformats.org/officeDocument/2006/relationships/tags" Target="../tags/tag48.xml"/></Relationships>
</file>

<file path=ppt/slides/_rels/slide11.xml.rels><?xml version="1.0" encoding="UTF-8" standalone="yes"?>
<Relationships xmlns="http://schemas.openxmlformats.org/package/2006/relationships"><Relationship Id="rId3" Type="http://schemas.openxmlformats.org/officeDocument/2006/relationships/tags" Target="../tags/tag51.xml"/><Relationship Id="rId2" Type="http://schemas.openxmlformats.org/officeDocument/2006/relationships/tags" Target="../tags/tag50.xml"/><Relationship Id="rId1" Type="http://schemas.openxmlformats.org/officeDocument/2006/relationships/tags" Target="../tags/tag49.xml"/><Relationship Id="rId5" Type="http://schemas.openxmlformats.org/officeDocument/2006/relationships/notesSlide" Target="../notesSlides/notesSlide11.xml"/><Relationship Id="rId4"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tags" Target="../tags/tag54.xml"/><Relationship Id="rId2" Type="http://schemas.openxmlformats.org/officeDocument/2006/relationships/tags" Target="../tags/tag53.xml"/><Relationship Id="rId1" Type="http://schemas.openxmlformats.org/officeDocument/2006/relationships/tags" Target="../tags/tag52.xml"/><Relationship Id="rId5" Type="http://schemas.openxmlformats.org/officeDocument/2006/relationships/notesSlide" Target="../notesSlides/notesSlide12.xml"/><Relationship Id="rId4"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6" Type="http://schemas.openxmlformats.org/officeDocument/2006/relationships/notesSlide" Target="../notesSlides/notesSlide13.xml"/><Relationship Id="rId5" Type="http://schemas.openxmlformats.org/officeDocument/2006/relationships/slideLayout" Target="../slideLayouts/slideLayout3.xml"/><Relationship Id="rId4" Type="http://schemas.openxmlformats.org/officeDocument/2006/relationships/tags" Target="../tags/tag58.xml"/></Relationships>
</file>

<file path=ppt/slides/_rels/slide14.xml.rels><?xml version="1.0" encoding="UTF-8" standalone="yes"?>
<Relationships xmlns="http://schemas.openxmlformats.org/package/2006/relationships"><Relationship Id="rId3" Type="http://schemas.openxmlformats.org/officeDocument/2006/relationships/tags" Target="../tags/tag61.xml"/><Relationship Id="rId2" Type="http://schemas.openxmlformats.org/officeDocument/2006/relationships/tags" Target="../tags/tag60.xml"/><Relationship Id="rId1" Type="http://schemas.openxmlformats.org/officeDocument/2006/relationships/tags" Target="../tags/tag59.xml"/><Relationship Id="rId5" Type="http://schemas.openxmlformats.org/officeDocument/2006/relationships/notesSlide" Target="../notesSlides/notesSlide14.xml"/><Relationship Id="rId4"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5" Type="http://schemas.openxmlformats.org/officeDocument/2006/relationships/notesSlide" Target="../notesSlides/notesSlide15.xml"/><Relationship Id="rId4"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tags" Target="../tags/tag19.xml"/><Relationship Id="rId2" Type="http://schemas.openxmlformats.org/officeDocument/2006/relationships/tags" Target="../tags/tag18.xml"/><Relationship Id="rId1" Type="http://schemas.openxmlformats.org/officeDocument/2006/relationships/tags" Target="../tags/tag17.xml"/><Relationship Id="rId5" Type="http://schemas.openxmlformats.org/officeDocument/2006/relationships/notesSlide" Target="../notesSlides/notesSlide2.xml"/><Relationship Id="rId4"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tags" Target="../tags/tag22.xml"/><Relationship Id="rId2" Type="http://schemas.openxmlformats.org/officeDocument/2006/relationships/tags" Target="../tags/tag21.xml"/><Relationship Id="rId1" Type="http://schemas.openxmlformats.org/officeDocument/2006/relationships/tags" Target="../tags/tag20.xml"/><Relationship Id="rId5" Type="http://schemas.openxmlformats.org/officeDocument/2006/relationships/notesSlide" Target="../notesSlides/notesSlide3.xml"/><Relationship Id="rId4"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tags" Target="../tags/tag23.xml"/><Relationship Id="rId5" Type="http://schemas.openxmlformats.org/officeDocument/2006/relationships/notesSlide" Target="../notesSlides/notesSlide4.xml"/><Relationship Id="rId4"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tags" Target="../tags/tag28.xml"/><Relationship Id="rId2" Type="http://schemas.openxmlformats.org/officeDocument/2006/relationships/tags" Target="../tags/tag27.xml"/><Relationship Id="rId1" Type="http://schemas.openxmlformats.org/officeDocument/2006/relationships/tags" Target="../tags/tag26.xml"/><Relationship Id="rId5" Type="http://schemas.openxmlformats.org/officeDocument/2006/relationships/notesSlide" Target="../notesSlides/notesSlide5.xml"/><Relationship Id="rId4"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tags" Target="../tags/tag31.xml"/><Relationship Id="rId7" Type="http://schemas.openxmlformats.org/officeDocument/2006/relationships/notesSlide" Target="../notesSlides/notesSlide6.xml"/><Relationship Id="rId2" Type="http://schemas.openxmlformats.org/officeDocument/2006/relationships/tags" Target="../tags/tag30.xml"/><Relationship Id="rId1" Type="http://schemas.openxmlformats.org/officeDocument/2006/relationships/tags" Target="../tags/tag29.xml"/><Relationship Id="rId6" Type="http://schemas.openxmlformats.org/officeDocument/2006/relationships/slideLayout" Target="../slideLayouts/slideLayout3.xml"/><Relationship Id="rId5" Type="http://schemas.openxmlformats.org/officeDocument/2006/relationships/tags" Target="../tags/tag33.xml"/><Relationship Id="rId4" Type="http://schemas.openxmlformats.org/officeDocument/2006/relationships/tags" Target="../tags/tag32.xml"/></Relationships>
</file>

<file path=ppt/slides/_rels/slide7.xml.rels><?xml version="1.0" encoding="UTF-8" standalone="yes"?>
<Relationships xmlns="http://schemas.openxmlformats.org/package/2006/relationships"><Relationship Id="rId3" Type="http://schemas.openxmlformats.org/officeDocument/2006/relationships/tags" Target="../tags/tag36.xml"/><Relationship Id="rId2" Type="http://schemas.openxmlformats.org/officeDocument/2006/relationships/tags" Target="../tags/tag35.xml"/><Relationship Id="rId1" Type="http://schemas.openxmlformats.org/officeDocument/2006/relationships/tags" Target="../tags/tag34.xml"/><Relationship Id="rId6" Type="http://schemas.openxmlformats.org/officeDocument/2006/relationships/notesSlide" Target="../notesSlides/notesSlide7.xml"/><Relationship Id="rId5" Type="http://schemas.openxmlformats.org/officeDocument/2006/relationships/slideLayout" Target="../slideLayouts/slideLayout3.xml"/><Relationship Id="rId4" Type="http://schemas.openxmlformats.org/officeDocument/2006/relationships/tags" Target="../tags/tag37.xml"/></Relationships>
</file>

<file path=ppt/slides/_rels/slide8.xml.rels><?xml version="1.0" encoding="UTF-8" standalone="yes"?>
<Relationships xmlns="http://schemas.openxmlformats.org/package/2006/relationships"><Relationship Id="rId3" Type="http://schemas.openxmlformats.org/officeDocument/2006/relationships/tags" Target="../tags/tag40.xml"/><Relationship Id="rId2" Type="http://schemas.openxmlformats.org/officeDocument/2006/relationships/tags" Target="../tags/tag39.xml"/><Relationship Id="rId1" Type="http://schemas.openxmlformats.org/officeDocument/2006/relationships/tags" Target="../tags/tag38.xml"/><Relationship Id="rId6" Type="http://schemas.openxmlformats.org/officeDocument/2006/relationships/notesSlide" Target="../notesSlides/notesSlide8.xml"/><Relationship Id="rId5" Type="http://schemas.openxmlformats.org/officeDocument/2006/relationships/slideLayout" Target="../slideLayouts/slideLayout3.xml"/><Relationship Id="rId4" Type="http://schemas.openxmlformats.org/officeDocument/2006/relationships/tags" Target="../tags/tag41.xml"/></Relationships>
</file>

<file path=ppt/slides/_rels/slide9.xml.rels><?xml version="1.0" encoding="UTF-8" standalone="yes"?>
<Relationships xmlns="http://schemas.openxmlformats.org/package/2006/relationships"><Relationship Id="rId3" Type="http://schemas.openxmlformats.org/officeDocument/2006/relationships/tags" Target="../tags/tag44.xml"/><Relationship Id="rId2" Type="http://schemas.openxmlformats.org/officeDocument/2006/relationships/tags" Target="../tags/tag43.xml"/><Relationship Id="rId1" Type="http://schemas.openxmlformats.org/officeDocument/2006/relationships/tags" Target="../tags/tag42.xml"/><Relationship Id="rId5" Type="http://schemas.openxmlformats.org/officeDocument/2006/relationships/notesSlide" Target="../notesSlides/notesSlide9.xml"/><Relationship Id="rId4"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60487DA-4174-4316-BE29-051F4A0C32BC}"/>
              </a:ext>
            </a:extLst>
          </p:cNvPr>
          <p:cNvSpPr>
            <a:spLocks noGrp="1"/>
          </p:cNvSpPr>
          <p:nvPr>
            <p:ph type="ctrTitle"/>
            <p:custDataLst>
              <p:tags r:id="rId1"/>
            </p:custDataLst>
          </p:nvPr>
        </p:nvSpPr>
        <p:spPr>
          <a:xfrm>
            <a:off x="685800" y="2819400"/>
            <a:ext cx="7772400" cy="1219200"/>
          </a:xfrm>
        </p:spPr>
        <p:txBody>
          <a:bodyPr/>
          <a:lstStyle/>
          <a:p>
            <a:r>
              <a:rPr lang="en-US" kern="0" dirty="0">
                <a:solidFill>
                  <a:srgbClr val="1F4B7D"/>
                </a:solidFill>
              </a:rPr>
              <a:t>Developing Claims Based on Exposure to Contaminants in the Water Supply at Camp Lejeune (Challenge)</a:t>
            </a:r>
            <a:endParaRPr lang="en-US" dirty="0">
              <a:solidFill>
                <a:srgbClr val="1F4B7D"/>
              </a:solidFill>
            </a:endParaRPr>
          </a:p>
        </p:txBody>
      </p:sp>
      <p:sp>
        <p:nvSpPr>
          <p:cNvPr id="6" name="Text Placeholder 5">
            <a:extLst>
              <a:ext uri="{FF2B5EF4-FFF2-40B4-BE49-F238E27FC236}">
                <a16:creationId xmlns:a16="http://schemas.microsoft.com/office/drawing/2014/main" id="{7B9D02D3-3F2B-474F-89A9-2C4CFE2CEC37}"/>
              </a:ext>
            </a:extLst>
          </p:cNvPr>
          <p:cNvSpPr>
            <a:spLocks noGrp="1"/>
          </p:cNvSpPr>
          <p:nvPr>
            <p:ph type="body" sz="quarter" idx="10"/>
            <p:custDataLst>
              <p:tags r:id="rId2"/>
            </p:custDataLst>
          </p:nvPr>
        </p:nvSpPr>
        <p:spPr>
          <a:xfrm>
            <a:off x="685800" y="4724400"/>
            <a:ext cx="2362200" cy="838200"/>
          </a:xfrm>
        </p:spPr>
        <p:txBody>
          <a:bodyPr/>
          <a:lstStyle/>
          <a:p>
            <a:r>
              <a:rPr lang="en-US" dirty="0">
                <a:solidFill>
                  <a:srgbClr val="1F4B7D"/>
                </a:solidFill>
              </a:rPr>
              <a:t>Compensation Service</a:t>
            </a:r>
          </a:p>
        </p:txBody>
      </p:sp>
      <p:sp>
        <p:nvSpPr>
          <p:cNvPr id="7" name="Text Placeholder 6">
            <a:extLst>
              <a:ext uri="{FF2B5EF4-FFF2-40B4-BE49-F238E27FC236}">
                <a16:creationId xmlns:a16="http://schemas.microsoft.com/office/drawing/2014/main" id="{ADF8F693-94DD-48FA-80BD-AD315547D526}"/>
              </a:ext>
            </a:extLst>
          </p:cNvPr>
          <p:cNvSpPr>
            <a:spLocks noGrp="1"/>
          </p:cNvSpPr>
          <p:nvPr>
            <p:ph type="body" sz="quarter" idx="11"/>
            <p:custDataLst>
              <p:tags r:id="rId3"/>
            </p:custDataLst>
          </p:nvPr>
        </p:nvSpPr>
        <p:spPr>
          <a:xfrm>
            <a:off x="6096000" y="4715219"/>
            <a:ext cx="2364954" cy="847381"/>
          </a:xfrm>
        </p:spPr>
        <p:txBody>
          <a:bodyPr/>
          <a:lstStyle/>
          <a:p>
            <a:r>
              <a:rPr lang="en-US" dirty="0">
                <a:solidFill>
                  <a:srgbClr val="1F4B7D"/>
                </a:solidFill>
              </a:rPr>
              <a:t>May 2017</a:t>
            </a:r>
          </a:p>
        </p:txBody>
      </p:sp>
    </p:spTree>
    <p:extLst>
      <p:ext uri="{BB962C8B-B14F-4D97-AF65-F5344CB8AC3E}">
        <p14:creationId xmlns:p14="http://schemas.microsoft.com/office/powerpoint/2010/main" val="30331538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Jurisdiction to Centralized Processing</a:t>
            </a:r>
          </a:p>
        </p:txBody>
      </p:sp>
      <p:sp>
        <p:nvSpPr>
          <p:cNvPr id="3" name="Content Placeholder 2"/>
          <p:cNvSpPr>
            <a:spLocks noGrp="1"/>
          </p:cNvSpPr>
          <p:nvPr>
            <p:ph idx="1"/>
            <p:custDataLst>
              <p:tags r:id="rId2"/>
            </p:custDataLst>
          </p:nvPr>
        </p:nvSpPr>
        <p:spPr>
          <a:xfrm>
            <a:off x="457200" y="2057400"/>
            <a:ext cx="8229600" cy="2536634"/>
          </a:xfrm>
        </p:spPr>
        <p:txBody>
          <a:bodyPr>
            <a:noAutofit/>
          </a:bodyPr>
          <a:lstStyle/>
          <a:p>
            <a:r>
              <a:rPr lang="en-US" sz="2000" dirty="0"/>
              <a:t>Assign the </a:t>
            </a:r>
            <a:r>
              <a:rPr lang="en-US" sz="2000" b="1" i="1" dirty="0"/>
              <a:t>Environmental Hazard - Camp Lejeune – Louisville  </a:t>
            </a:r>
            <a:r>
              <a:rPr lang="en-US" sz="2000" dirty="0"/>
              <a:t>special issue indicator to the relevant contention(s)</a:t>
            </a:r>
          </a:p>
          <a:p>
            <a:r>
              <a:rPr lang="en-US" sz="2000" dirty="0"/>
              <a:t>Presumptive condition, diagnosis, at least one but less than 30 days service at Camp Lejeune</a:t>
            </a:r>
          </a:p>
          <a:p>
            <a:r>
              <a:rPr lang="en-US" sz="2000" dirty="0"/>
              <a:t>Condition not listed under presumptive but recognized for health care and at least one day Camp Lejeune service</a:t>
            </a:r>
          </a:p>
          <a:p>
            <a:r>
              <a:rPr lang="en-US" sz="2000" dirty="0"/>
              <a:t>Any other disability claimed due to exposure and at least one day Camp Lejeune service</a:t>
            </a:r>
          </a:p>
          <a:p>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10</a:t>
            </a:fld>
            <a:endParaRPr lang="en-US" dirty="0"/>
          </a:p>
        </p:txBody>
      </p:sp>
      <p:sp>
        <p:nvSpPr>
          <p:cNvPr id="5" name="TextBox 4">
            <a:extLst>
              <a:ext uri="{FF2B5EF4-FFF2-40B4-BE49-F238E27FC236}">
                <a16:creationId xmlns:a16="http://schemas.microsoft.com/office/drawing/2014/main" id="{7C631611-DBA8-4524-A831-D2A68E3D9AAB}"/>
              </a:ext>
            </a:extLst>
          </p:cNvPr>
          <p:cNvSpPr txBox="1"/>
          <p:nvPr>
            <p:custDataLst>
              <p:tags r:id="rId4"/>
            </p:custDataLst>
          </p:nvPr>
        </p:nvSpPr>
        <p:spPr>
          <a:xfrm>
            <a:off x="457200" y="5131490"/>
            <a:ext cx="8229600" cy="677108"/>
          </a:xfrm>
          <a:prstGeom prst="rect">
            <a:avLst/>
          </a:prstGeom>
          <a:noFill/>
        </p:spPr>
        <p:txBody>
          <a:bodyPr wrap="square" rtlCol="0">
            <a:spAutoFit/>
          </a:bodyPr>
          <a:lstStyle/>
          <a:p>
            <a:pPr>
              <a:spcAft>
                <a:spcPts val="600"/>
              </a:spcAft>
            </a:pPr>
            <a:r>
              <a:rPr lang="en-US" sz="2000" dirty="0"/>
              <a:t>Note: </a:t>
            </a:r>
            <a:r>
              <a:rPr lang="en-US" dirty="0"/>
              <a:t>Foreign claims, original Pre-Discharge and Restricted Access claims will not be processed by ROJ or Centralized Processing</a:t>
            </a:r>
          </a:p>
        </p:txBody>
      </p:sp>
    </p:spTree>
    <p:extLst>
      <p:ext uri="{BB962C8B-B14F-4D97-AF65-F5344CB8AC3E}">
        <p14:creationId xmlns:p14="http://schemas.microsoft.com/office/powerpoint/2010/main" val="224139269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Verifying Camp Lejeune Service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000" dirty="0"/>
              <a:t>Verify Veteran had at least one day at Camp Lejeune between August 1, 1953 and December 31, 1987</a:t>
            </a:r>
          </a:p>
          <a:p>
            <a:r>
              <a:rPr lang="en-US" sz="2000" dirty="0"/>
              <a:t>Review all available service records </a:t>
            </a:r>
          </a:p>
          <a:p>
            <a:r>
              <a:rPr lang="en-US" sz="2000" dirty="0"/>
              <a:t>Consider number of cumulative days, 30 days do not have to be consecutive</a:t>
            </a:r>
          </a:p>
          <a:p>
            <a:r>
              <a:rPr lang="en-US" sz="2000" dirty="0"/>
              <a:t>If records indicate at least one day of Camp Lejeune service update the document properties, subject: example </a:t>
            </a:r>
            <a:r>
              <a:rPr lang="en-US" sz="2000" b="1" i="1" dirty="0"/>
              <a:t>CLNC pg xx, mm/dd/yyyy – mm/dd/yyyy</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11</a:t>
            </a:fld>
            <a:endParaRPr lang="en-US" dirty="0"/>
          </a:p>
        </p:txBody>
      </p:sp>
    </p:spTree>
    <p:extLst>
      <p:ext uri="{BB962C8B-B14F-4D97-AF65-F5344CB8AC3E}">
        <p14:creationId xmlns:p14="http://schemas.microsoft.com/office/powerpoint/2010/main" val="340659652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Obtaining Records of Camp Lejeune Service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r>
              <a:rPr lang="en-US" sz="2000" dirty="0"/>
              <a:t>Order records from the appropriate location</a:t>
            </a:r>
          </a:p>
          <a:p>
            <a:endParaRPr lang="en-US" sz="2000" dirty="0"/>
          </a:p>
          <a:p>
            <a:pPr lvl="2"/>
            <a:r>
              <a:rPr lang="en-US" dirty="0"/>
              <a:t>NPRC – order </a:t>
            </a:r>
            <a:r>
              <a:rPr lang="en-US" b="1" i="1" dirty="0"/>
              <a:t>PIES O50</a:t>
            </a:r>
          </a:p>
          <a:p>
            <a:pPr lvl="2"/>
            <a:endParaRPr lang="en-US" dirty="0"/>
          </a:p>
          <a:p>
            <a:pPr lvl="2"/>
            <a:r>
              <a:rPr lang="en-US" dirty="0"/>
              <a:t>DPRIS – mandatory minimum </a:t>
            </a:r>
            <a:r>
              <a:rPr lang="en-US" b="1" i="1" dirty="0"/>
              <a:t>SC1, SC6, SC8, PG2 and PH5</a:t>
            </a:r>
            <a:r>
              <a:rPr lang="en-US" dirty="0"/>
              <a:t>. If this doesn’t show service at Camp Lejeune you are required to go to DPRIS and order the rest of the personnel file. Best Practice - Order everything the first time.</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12</a:t>
            </a:fld>
            <a:endParaRPr lang="en-US" dirty="0"/>
          </a:p>
        </p:txBody>
      </p:sp>
    </p:spTree>
    <p:extLst>
      <p:ext uri="{BB962C8B-B14F-4D97-AF65-F5344CB8AC3E}">
        <p14:creationId xmlns:p14="http://schemas.microsoft.com/office/powerpoint/2010/main" val="110047235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Developing to the Claimant in Camp Lejeune Claims</a:t>
            </a:r>
          </a:p>
        </p:txBody>
      </p:sp>
      <p:sp>
        <p:nvSpPr>
          <p:cNvPr id="3" name="Content Placeholder 2"/>
          <p:cNvSpPr>
            <a:spLocks noGrp="1"/>
          </p:cNvSpPr>
          <p:nvPr>
            <p:ph idx="1"/>
            <p:custDataLst>
              <p:tags r:id="rId2"/>
            </p:custDataLst>
          </p:nvPr>
        </p:nvSpPr>
        <p:spPr>
          <a:xfrm>
            <a:off x="457200" y="2057401"/>
            <a:ext cx="8229600" cy="1556132"/>
          </a:xfrm>
        </p:spPr>
        <p:txBody>
          <a:bodyPr>
            <a:normAutofit/>
          </a:bodyPr>
          <a:lstStyle/>
          <a:p>
            <a:r>
              <a:rPr lang="en-US" sz="2000" dirty="0"/>
              <a:t>Development to the Veteran is necessary if:</a:t>
            </a:r>
          </a:p>
          <a:p>
            <a:pPr lvl="2"/>
            <a:endParaRPr lang="en-US" sz="1600" dirty="0"/>
          </a:p>
          <a:p>
            <a:pPr lvl="2"/>
            <a:r>
              <a:rPr lang="en-US" dirty="0"/>
              <a:t>Initial review of the claim does not establish any service at Camp Lejeune between August 1, 1953 and December 31, 1987</a:t>
            </a:r>
          </a:p>
          <a:p>
            <a:pPr lvl="2"/>
            <a:endParaRPr lang="en-US" dirty="0"/>
          </a:p>
          <a:p>
            <a:pPr lvl="2"/>
            <a:r>
              <a:rPr lang="en-US" dirty="0"/>
              <a:t>Disability claimed as due to exposure to contaminants in the Camp Lejeune water supply is not recognized as a presumptive condition under 38 CFR 3.309(f)</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13</a:t>
            </a:fld>
            <a:endParaRPr lang="en-US" dirty="0"/>
          </a:p>
        </p:txBody>
      </p:sp>
      <p:sp>
        <p:nvSpPr>
          <p:cNvPr id="5" name="TextBox 4">
            <a:extLst>
              <a:ext uri="{FF2B5EF4-FFF2-40B4-BE49-F238E27FC236}">
                <a16:creationId xmlns:a16="http://schemas.microsoft.com/office/drawing/2014/main" id="{263BD4DE-689E-4456-9DE0-FD1D2CDA61DF}"/>
              </a:ext>
            </a:extLst>
          </p:cNvPr>
          <p:cNvSpPr txBox="1"/>
          <p:nvPr>
            <p:custDataLst>
              <p:tags r:id="rId4"/>
            </p:custDataLst>
          </p:nvPr>
        </p:nvSpPr>
        <p:spPr>
          <a:xfrm>
            <a:off x="457200" y="5140477"/>
            <a:ext cx="8218583" cy="677108"/>
          </a:xfrm>
          <a:prstGeom prst="rect">
            <a:avLst/>
          </a:prstGeom>
          <a:noFill/>
        </p:spPr>
        <p:txBody>
          <a:bodyPr wrap="square" rtlCol="0">
            <a:spAutoFit/>
          </a:bodyPr>
          <a:lstStyle/>
          <a:p>
            <a:pPr>
              <a:spcAft>
                <a:spcPts val="600"/>
              </a:spcAft>
            </a:pPr>
            <a:r>
              <a:rPr lang="en-US" sz="2000" dirty="0"/>
              <a:t>Note: </a:t>
            </a:r>
            <a:r>
              <a:rPr lang="en-US" dirty="0"/>
              <a:t>Refer to M21-1 IV.ii.1.I.7.j for the terminology to use in the subsequent development letter </a:t>
            </a:r>
          </a:p>
        </p:txBody>
      </p:sp>
    </p:spTree>
    <p:extLst>
      <p:ext uri="{BB962C8B-B14F-4D97-AF65-F5344CB8AC3E}">
        <p14:creationId xmlns:p14="http://schemas.microsoft.com/office/powerpoint/2010/main" val="285733055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Claims for Exposure Only</a:t>
            </a:r>
          </a:p>
        </p:txBody>
      </p:sp>
      <p:sp>
        <p:nvSpPr>
          <p:cNvPr id="3" name="Content Placeholder 2"/>
          <p:cNvSpPr>
            <a:spLocks noGrp="1"/>
          </p:cNvSpPr>
          <p:nvPr>
            <p:ph idx="1"/>
            <p:custDataLst>
              <p:tags r:id="rId2"/>
            </p:custDataLst>
          </p:nvPr>
        </p:nvSpPr>
        <p:spPr>
          <a:xfrm>
            <a:off x="457200" y="2057400"/>
            <a:ext cx="8229600" cy="3916363"/>
          </a:xfrm>
        </p:spPr>
        <p:txBody>
          <a:bodyPr/>
          <a:lstStyle/>
          <a:p>
            <a:r>
              <a:rPr lang="en-US" sz="2000" dirty="0"/>
              <a:t>Veteran alleges exposure but does not claim a specific disability</a:t>
            </a:r>
          </a:p>
          <a:p>
            <a:pPr lvl="2"/>
            <a:endParaRPr lang="en-US" sz="1600" dirty="0"/>
          </a:p>
          <a:p>
            <a:pPr lvl="2"/>
            <a:r>
              <a:rPr lang="en-US" dirty="0"/>
              <a:t>Not a substantially complete claim</a:t>
            </a:r>
          </a:p>
          <a:p>
            <a:pPr lvl="2"/>
            <a:r>
              <a:rPr lang="en-US" dirty="0"/>
              <a:t>Attempt to contact the Veteran by telephone</a:t>
            </a:r>
          </a:p>
          <a:p>
            <a:pPr lvl="2"/>
            <a:r>
              <a:rPr lang="en-US" dirty="0"/>
              <a:t>If contact is unsuccessful, follow incomplete application procedures</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14</a:t>
            </a:fld>
            <a:endParaRPr lang="en-US" dirty="0"/>
          </a:p>
        </p:txBody>
      </p:sp>
    </p:spTree>
    <p:extLst>
      <p:ext uri="{BB962C8B-B14F-4D97-AF65-F5344CB8AC3E}">
        <p14:creationId xmlns:p14="http://schemas.microsoft.com/office/powerpoint/2010/main" val="513696034"/>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Title 12"/>
          <p:cNvSpPr>
            <a:spLocks noGrp="1"/>
          </p:cNvSpPr>
          <p:nvPr>
            <p:ph type="title"/>
            <p:custDataLst>
              <p:tags r:id="rId2"/>
            </p:custDataLst>
          </p:nvPr>
        </p:nvSpPr>
        <p:spPr>
          <a:xfrm>
            <a:off x="0" y="2885566"/>
            <a:ext cx="9144000" cy="1086867"/>
          </a:xfrm>
        </p:spPr>
        <p:txBody>
          <a:bodyPr>
            <a:noAutofit/>
          </a:bodyPr>
          <a:lstStyle/>
          <a:p>
            <a:r>
              <a:rPr lang="en-US" sz="7200" b="0" dirty="0"/>
              <a:t>Questions?</a:t>
            </a:r>
          </a:p>
        </p:txBody>
      </p:sp>
      <p:sp>
        <p:nvSpPr>
          <p:cNvPr id="2" name="Slide Number Placeholder 1"/>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15</a:t>
            </a:fld>
            <a:endParaRPr lang="en-US" dirty="0"/>
          </a:p>
        </p:txBody>
      </p:sp>
    </p:spTree>
    <p:custDataLst>
      <p:tags r:id="rId1"/>
    </p:custDataLst>
    <p:extLst>
      <p:ext uri="{BB962C8B-B14F-4D97-AF65-F5344CB8AC3E}">
        <p14:creationId xmlns:p14="http://schemas.microsoft.com/office/powerpoint/2010/main" val="242961532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Objectives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2</a:t>
            </a:fld>
            <a:endParaRPr lang="en-US" dirty="0"/>
          </a:p>
        </p:txBody>
      </p:sp>
      <p:sp>
        <p:nvSpPr>
          <p:cNvPr id="7" name="Content Placeholder 6">
            <a:extLst>
              <a:ext uri="{FF2B5EF4-FFF2-40B4-BE49-F238E27FC236}">
                <a16:creationId xmlns:a16="http://schemas.microsoft.com/office/drawing/2014/main" id="{8E84BD1D-4FC5-4D74-A1ED-3EBD99339505}"/>
              </a:ext>
            </a:extLst>
          </p:cNvPr>
          <p:cNvSpPr>
            <a:spLocks noGrp="1"/>
          </p:cNvSpPr>
          <p:nvPr>
            <p:ph idx="1"/>
            <p:custDataLst>
              <p:tags r:id="rId3"/>
            </p:custDataLst>
          </p:nvPr>
        </p:nvSpPr>
        <p:spPr>
          <a:xfrm>
            <a:off x="457200" y="2057400"/>
            <a:ext cx="8229600" cy="3916363"/>
          </a:xfrm>
        </p:spPr>
        <p:txBody>
          <a:bodyPr>
            <a:normAutofit/>
          </a:bodyPr>
          <a:lstStyle/>
          <a:p>
            <a:pPr marL="342900" indent="-342900"/>
            <a:r>
              <a:rPr lang="en-US" sz="2000" dirty="0"/>
              <a:t>Identify the date of the change in law, the presumptive period for exposure to contaminants in the water supply at Camp Lejeune, NC and the eligible Veterans</a:t>
            </a:r>
          </a:p>
          <a:p>
            <a:pPr marL="342900" indent="-342900"/>
            <a:r>
              <a:rPr lang="en-US" sz="2000" dirty="0"/>
              <a:t>Differentiate between contentions covered by presumption and those covered for health care only</a:t>
            </a:r>
          </a:p>
          <a:p>
            <a:pPr marL="342900" indent="-342900"/>
            <a:r>
              <a:rPr lang="en-US" sz="2000" dirty="0"/>
              <a:t>Select the correct jurisdiction for processing Camp Lejeune claims and the appropriate special issue indicator</a:t>
            </a:r>
          </a:p>
          <a:p>
            <a:pPr marL="342900" indent="-342900"/>
            <a:r>
              <a:rPr lang="en-US" sz="2000" dirty="0"/>
              <a:t>Identify Camp Lejeune service, labeling requirements and where to develop to obtain personnel records</a:t>
            </a:r>
          </a:p>
          <a:p>
            <a:pPr marL="342900" indent="-342900"/>
            <a:r>
              <a:rPr lang="en-US" sz="2000" dirty="0"/>
              <a:t>Demonstrate when to develop to a Veteran with the correct paragraphs to include considerations for Fully Developed Claims </a:t>
            </a:r>
          </a:p>
          <a:p>
            <a:endParaRPr lang="en-US" sz="2000" dirty="0"/>
          </a:p>
        </p:txBody>
      </p:sp>
    </p:spTree>
    <p:extLst>
      <p:ext uri="{BB962C8B-B14F-4D97-AF65-F5344CB8AC3E}">
        <p14:creationId xmlns:p14="http://schemas.microsoft.com/office/powerpoint/2010/main" val="1555371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References</a:t>
            </a:r>
          </a:p>
        </p:txBody>
      </p:sp>
      <p:sp>
        <p:nvSpPr>
          <p:cNvPr id="4" name="Slide Number Placeholder 3"/>
          <p:cNvSpPr>
            <a:spLocks noGrp="1"/>
          </p:cNvSpPr>
          <p:nvPr>
            <p:ph type="sldNum" sz="quarter" idx="12"/>
            <p:custDataLst>
              <p:tags r:id="rId2"/>
            </p:custDataLst>
          </p:nvPr>
        </p:nvSpPr>
        <p:spPr>
          <a:xfrm>
            <a:off x="6931152" y="6601976"/>
            <a:ext cx="2133600" cy="365125"/>
          </a:xfrm>
        </p:spPr>
        <p:txBody>
          <a:bodyPr/>
          <a:lstStyle/>
          <a:p>
            <a:fld id="{7C414AED-89CE-4A48-8B2B-1B3A5C68EA2A}" type="slidenum">
              <a:rPr lang="en-US" smtClean="0"/>
              <a:t>3</a:t>
            </a:fld>
            <a:endParaRPr lang="en-US" dirty="0"/>
          </a:p>
        </p:txBody>
      </p:sp>
      <p:sp>
        <p:nvSpPr>
          <p:cNvPr id="5" name="TextBox 4">
            <a:extLst>
              <a:ext uri="{FF2B5EF4-FFF2-40B4-BE49-F238E27FC236}">
                <a16:creationId xmlns:a16="http://schemas.microsoft.com/office/drawing/2014/main" id="{896A6EC3-CAD6-4C9D-8646-095AB393A6DC}"/>
              </a:ext>
            </a:extLst>
          </p:cNvPr>
          <p:cNvSpPr txBox="1"/>
          <p:nvPr>
            <p:custDataLst>
              <p:tags r:id="rId3"/>
            </p:custDataLst>
          </p:nvPr>
        </p:nvSpPr>
        <p:spPr>
          <a:xfrm>
            <a:off x="446182" y="1771329"/>
            <a:ext cx="8517513" cy="4939814"/>
          </a:xfrm>
          <a:prstGeom prst="rect">
            <a:avLst/>
          </a:prstGeom>
          <a:noFill/>
        </p:spPr>
        <p:txBody>
          <a:bodyPr wrap="square" rtlCol="0">
            <a:spAutoFit/>
          </a:bodyPr>
          <a:lstStyle/>
          <a:p>
            <a:pPr marL="285750" indent="-285750">
              <a:spcAft>
                <a:spcPts val="600"/>
              </a:spcAft>
              <a:buClr>
                <a:schemeClr val="tx1"/>
              </a:buClr>
              <a:buFont typeface="Arial" panose="020B0604020202020204" pitchFamily="34" charset="0"/>
              <a:buChar char="•"/>
            </a:pPr>
            <a:r>
              <a:rPr lang="en-US" sz="2000" dirty="0"/>
              <a:t>38 CFR 3.307 (a)(7) Diseases associate with exposure to contaminants in the water supply at Camp Lejeune</a:t>
            </a:r>
          </a:p>
          <a:p>
            <a:pPr marL="285750" indent="-285750">
              <a:spcAft>
                <a:spcPts val="600"/>
              </a:spcAft>
              <a:buClr>
                <a:schemeClr val="tx1"/>
              </a:buClr>
              <a:buFont typeface="Arial" panose="020B0604020202020204" pitchFamily="34" charset="0"/>
              <a:buChar char="•"/>
            </a:pPr>
            <a:r>
              <a:rPr lang="en-US" sz="2000" dirty="0"/>
              <a:t>38 CFR 3.309 (f) Diseases associated with exposure to contaminants in the water supply at Camp Lejeune</a:t>
            </a:r>
          </a:p>
          <a:p>
            <a:pPr marL="285750" indent="-285750">
              <a:spcAft>
                <a:spcPts val="600"/>
              </a:spcAft>
              <a:buClr>
                <a:schemeClr val="tx1"/>
              </a:buClr>
              <a:buFont typeface="Arial" panose="020B0604020202020204" pitchFamily="34" charset="0"/>
              <a:buChar char="•"/>
            </a:pPr>
            <a:r>
              <a:rPr lang="en-US" sz="2000" dirty="0"/>
              <a:t>38 CFR 17.400 Hospital care and medical services for Camp Lejeune Veterans</a:t>
            </a:r>
          </a:p>
          <a:p>
            <a:pPr marL="342900" indent="-342900">
              <a:buFont typeface="Arial" panose="020B0604020202020204" pitchFamily="34" charset="0"/>
              <a:buChar char="•"/>
            </a:pPr>
            <a:r>
              <a:rPr lang="en-US" sz="2000" dirty="0"/>
              <a:t>M21-1, Part I, Chapter 1, B.1.f, Notification Requirements for Special Issues</a:t>
            </a:r>
          </a:p>
          <a:p>
            <a:pPr marL="342900" indent="-342900">
              <a:buFont typeface="Arial" panose="020B0604020202020204" pitchFamily="34" charset="0"/>
              <a:buChar char="•"/>
            </a:pPr>
            <a:r>
              <a:rPr lang="en-US" sz="2000" dirty="0"/>
              <a:t>M21-1, Part III, Subpart </a:t>
            </a:r>
            <a:r>
              <a:rPr lang="en-US" sz="2000" dirty="0" err="1"/>
              <a:t>i</a:t>
            </a:r>
            <a:r>
              <a:rPr lang="en-US" sz="2000" dirty="0"/>
              <a:t>, 3.B.3.g, Additional Language for FDC Development Letters</a:t>
            </a:r>
          </a:p>
          <a:p>
            <a:pPr marL="342900" indent="-342900">
              <a:buFont typeface="Arial" panose="020B0604020202020204" pitchFamily="34" charset="0"/>
              <a:buChar char="•"/>
            </a:pPr>
            <a:r>
              <a:rPr lang="en-US" sz="2000" dirty="0"/>
              <a:t>M21-1, Part IV, Subpart ii,2.C.6, SC for Disabilities Resulting From Exposure to Contaminants in the Water Supply at Camp Lejeune</a:t>
            </a:r>
          </a:p>
          <a:p>
            <a:pPr marL="342900" indent="-342900">
              <a:buFont typeface="Arial" panose="020B0604020202020204" pitchFamily="34" charset="0"/>
              <a:buChar char="•"/>
            </a:pPr>
            <a:r>
              <a:rPr lang="en-US" sz="2000" dirty="0"/>
              <a:t>M21-1, Part IV, Subpart ii,1.I,7 Developing Claims Based on Exposure to Contaminants in the Water Supply at Camp Lejeune</a:t>
            </a:r>
          </a:p>
          <a:p>
            <a:pPr marL="285750" indent="-285750">
              <a:spcAft>
                <a:spcPts val="600"/>
              </a:spcAft>
              <a:buClr>
                <a:schemeClr val="tx1"/>
              </a:buClr>
              <a:buFont typeface="Arial" panose="020B0604020202020204" pitchFamily="34" charset="0"/>
              <a:buChar char="•"/>
            </a:pPr>
            <a:endParaRPr lang="en-US" sz="2000" dirty="0"/>
          </a:p>
        </p:txBody>
      </p:sp>
    </p:spTree>
    <p:extLst>
      <p:ext uri="{BB962C8B-B14F-4D97-AF65-F5344CB8AC3E}">
        <p14:creationId xmlns:p14="http://schemas.microsoft.com/office/powerpoint/2010/main" val="86282676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Presumption of Service Connection (SC)</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85750" indent="-285750">
              <a:buClr>
                <a:schemeClr val="tx1"/>
              </a:buClr>
              <a:buFont typeface="Arial" panose="020B0604020202020204" pitchFamily="34" charset="0"/>
              <a:buChar char="•"/>
            </a:pPr>
            <a:r>
              <a:rPr lang="en-US" sz="2000" dirty="0"/>
              <a:t>Law effective on March 14, 2017</a:t>
            </a:r>
          </a:p>
          <a:p>
            <a:pPr marL="285750" indent="-285750">
              <a:buClr>
                <a:schemeClr val="tx1"/>
              </a:buClr>
              <a:buFont typeface="Arial" panose="020B0604020202020204" pitchFamily="34" charset="0"/>
              <a:buChar char="•"/>
            </a:pPr>
            <a:r>
              <a:rPr lang="en-US" sz="2000" dirty="0"/>
              <a:t>Veterans who served </a:t>
            </a:r>
            <a:r>
              <a:rPr lang="en-US" sz="2000" b="1" i="1" dirty="0"/>
              <a:t>no less than 30 </a:t>
            </a:r>
            <a:r>
              <a:rPr lang="en-US" sz="2000" dirty="0"/>
              <a:t>days (consecutive or nonconsecutive) at the U.S. Marine Corps Base Camp Lejeune, NC</a:t>
            </a:r>
          </a:p>
          <a:p>
            <a:pPr marL="285750" indent="-285750">
              <a:buClr>
                <a:schemeClr val="tx1"/>
              </a:buClr>
              <a:buFont typeface="Arial" panose="020B0604020202020204" pitchFamily="34" charset="0"/>
              <a:buChar char="•"/>
            </a:pPr>
            <a:r>
              <a:rPr lang="en-US" sz="2000" dirty="0"/>
              <a:t>Between August 1, 1953 and December 31, 1987, based on exposure to contaminants present in the base’s water supply</a:t>
            </a:r>
          </a:p>
          <a:p>
            <a:pPr marL="285750" indent="-285750">
              <a:buClr>
                <a:schemeClr val="tx1"/>
              </a:buClr>
              <a:buFont typeface="Arial" panose="020B0604020202020204" pitchFamily="34" charset="0"/>
              <a:buChar char="•"/>
            </a:pPr>
            <a:r>
              <a:rPr lang="en-US" sz="2000" dirty="0"/>
              <a:t>Applies to Reservists and National Guard members with no less than 30 days (consecutive or nonconsecutive) at Camp Lejeune during the contamination period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4</a:t>
            </a:fld>
            <a:endParaRPr lang="en-US" dirty="0"/>
          </a:p>
        </p:txBody>
      </p:sp>
    </p:spTree>
    <p:extLst>
      <p:ext uri="{BB962C8B-B14F-4D97-AF65-F5344CB8AC3E}">
        <p14:creationId xmlns:p14="http://schemas.microsoft.com/office/powerpoint/2010/main" val="14518584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Camp Lejeune Issue</a:t>
            </a:r>
          </a:p>
        </p:txBody>
      </p:sp>
      <p:sp>
        <p:nvSpPr>
          <p:cNvPr id="3" name="Content Placeholder 2"/>
          <p:cNvSpPr>
            <a:spLocks noGrp="1"/>
          </p:cNvSpPr>
          <p:nvPr>
            <p:ph idx="1"/>
            <p:custDataLst>
              <p:tags r:id="rId2"/>
            </p:custDataLst>
          </p:nvPr>
        </p:nvSpPr>
        <p:spPr>
          <a:xfrm>
            <a:off x="457200" y="2057400"/>
            <a:ext cx="8229600" cy="3916363"/>
          </a:xfrm>
        </p:spPr>
        <p:txBody>
          <a:bodyPr>
            <a:normAutofit/>
          </a:bodyPr>
          <a:lstStyle/>
          <a:p>
            <a:pPr marL="285750" indent="-285750">
              <a:buClr>
                <a:schemeClr val="tx1"/>
              </a:buClr>
              <a:buFont typeface="Arial" panose="020B0604020202020204" pitchFamily="34" charset="0"/>
              <a:buChar char="•"/>
            </a:pPr>
            <a:r>
              <a:rPr lang="en-US" sz="2000" dirty="0"/>
              <a:t>Any disability specifically claimed as due to exposure to contaminants at Camp Lejeune</a:t>
            </a:r>
          </a:p>
          <a:p>
            <a:pPr marL="285750" indent="-285750">
              <a:buClr>
                <a:schemeClr val="tx1"/>
              </a:buClr>
              <a:buFont typeface="Arial" panose="020B0604020202020204" pitchFamily="34" charset="0"/>
              <a:buChar char="•"/>
            </a:pPr>
            <a:endParaRPr lang="en-US" sz="2000" dirty="0"/>
          </a:p>
          <a:p>
            <a:pPr marL="285750" indent="-285750">
              <a:buClr>
                <a:schemeClr val="tx1"/>
              </a:buClr>
              <a:buFont typeface="Arial" panose="020B0604020202020204" pitchFamily="34" charset="0"/>
              <a:buChar char="•"/>
            </a:pPr>
            <a:r>
              <a:rPr lang="en-US" sz="2000" dirty="0"/>
              <a:t>One of the conditions listed at either 38 CFR 3.309(f) or 38 CFR 17.400 regardless if service at Camp Lejeune is</a:t>
            </a:r>
          </a:p>
          <a:p>
            <a:pPr lvl="2">
              <a:spcAft>
                <a:spcPts val="600"/>
              </a:spcAft>
              <a:buClr>
                <a:schemeClr val="tx1"/>
              </a:buClr>
            </a:pPr>
            <a:r>
              <a:rPr lang="en-US" dirty="0"/>
              <a:t>Expressly claimed by the claimant</a:t>
            </a:r>
          </a:p>
          <a:p>
            <a:pPr lvl="2">
              <a:spcAft>
                <a:spcPts val="600"/>
              </a:spcAft>
              <a:buClr>
                <a:schemeClr val="tx1"/>
              </a:buClr>
            </a:pPr>
            <a:r>
              <a:rPr lang="en-US" dirty="0"/>
              <a:t>It is otherwise established by the evidence of record</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5</a:t>
            </a:fld>
            <a:endParaRPr lang="en-US" dirty="0"/>
          </a:p>
        </p:txBody>
      </p:sp>
    </p:spTree>
    <p:extLst>
      <p:ext uri="{BB962C8B-B14F-4D97-AF65-F5344CB8AC3E}">
        <p14:creationId xmlns:p14="http://schemas.microsoft.com/office/powerpoint/2010/main" val="354653336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Service at Camp Lejeune</a:t>
            </a:r>
          </a:p>
        </p:txBody>
      </p:sp>
      <p:sp>
        <p:nvSpPr>
          <p:cNvPr id="3" name="Content Placeholder 2"/>
          <p:cNvSpPr>
            <a:spLocks noGrp="1"/>
          </p:cNvSpPr>
          <p:nvPr>
            <p:ph idx="1"/>
            <p:custDataLst>
              <p:tags r:id="rId2"/>
            </p:custDataLst>
          </p:nvPr>
        </p:nvSpPr>
        <p:spPr>
          <a:xfrm>
            <a:off x="457200" y="2057400"/>
            <a:ext cx="4114800" cy="2272229"/>
          </a:xfrm>
        </p:spPr>
        <p:txBody>
          <a:bodyPr>
            <a:noAutofit/>
          </a:bodyPr>
          <a:lstStyle/>
          <a:p>
            <a:r>
              <a:rPr lang="en-US" sz="2000" dirty="0"/>
              <a:t>MCAS New River</a:t>
            </a:r>
          </a:p>
          <a:p>
            <a:r>
              <a:rPr lang="en-US" sz="2000" dirty="0"/>
              <a:t>Camp Geiger</a:t>
            </a:r>
          </a:p>
          <a:p>
            <a:r>
              <a:rPr lang="en-US" sz="2000" dirty="0"/>
              <a:t>Camp Johnson</a:t>
            </a:r>
          </a:p>
          <a:p>
            <a:r>
              <a:rPr lang="en-US" sz="2000" dirty="0"/>
              <a:t>Naval Hospital Camp Lejeune</a:t>
            </a:r>
          </a:p>
          <a:p>
            <a:r>
              <a:rPr lang="en-US" sz="2000" dirty="0"/>
              <a:t>Tarawa Terrace	</a:t>
            </a:r>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6</a:t>
            </a:fld>
            <a:endParaRPr lang="en-US" dirty="0"/>
          </a:p>
        </p:txBody>
      </p:sp>
      <p:sp>
        <p:nvSpPr>
          <p:cNvPr id="4" name="Content Placeholder 3"/>
          <p:cNvSpPr>
            <a:spLocks noGrp="1"/>
          </p:cNvSpPr>
          <p:nvPr>
            <p:ph sz="quarter" idx="4294967295"/>
            <p:custDataLst>
              <p:tags r:id="rId4"/>
            </p:custDataLst>
          </p:nvPr>
        </p:nvSpPr>
        <p:spPr>
          <a:xfrm>
            <a:off x="4580261" y="2057399"/>
            <a:ext cx="4041775" cy="2272230"/>
          </a:xfrm>
        </p:spPr>
        <p:txBody>
          <a:bodyPr>
            <a:normAutofit/>
          </a:bodyPr>
          <a:lstStyle/>
          <a:p>
            <a:pPr marL="285750" indent="-285750">
              <a:spcBef>
                <a:spcPts val="0"/>
              </a:spcBef>
              <a:spcAft>
                <a:spcPts val="600"/>
              </a:spcAft>
              <a:buClr>
                <a:schemeClr val="tx1"/>
              </a:buClr>
              <a:buFont typeface="Arial" panose="020B0604020202020204" pitchFamily="34" charset="0"/>
              <a:buChar char="•"/>
            </a:pPr>
            <a:r>
              <a:rPr lang="en-US" sz="2000" dirty="0"/>
              <a:t>Camp Knox</a:t>
            </a:r>
          </a:p>
          <a:p>
            <a:pPr marL="285750" indent="-285750">
              <a:spcBef>
                <a:spcPts val="0"/>
              </a:spcBef>
              <a:spcAft>
                <a:spcPts val="600"/>
              </a:spcAft>
              <a:buClr>
                <a:schemeClr val="tx1"/>
              </a:buClr>
              <a:buFont typeface="Arial" panose="020B0604020202020204" pitchFamily="34" charset="0"/>
              <a:buChar char="•"/>
            </a:pPr>
            <a:r>
              <a:rPr lang="en-US" sz="2000" dirty="0"/>
              <a:t>Montford Point</a:t>
            </a:r>
          </a:p>
          <a:p>
            <a:pPr marL="285750" indent="-285750">
              <a:spcBef>
                <a:spcPts val="0"/>
              </a:spcBef>
              <a:spcAft>
                <a:spcPts val="600"/>
              </a:spcAft>
              <a:buClr>
                <a:schemeClr val="tx1"/>
              </a:buClr>
              <a:buFont typeface="Arial" panose="020B0604020202020204" pitchFamily="34" charset="0"/>
              <a:buChar char="•"/>
            </a:pPr>
            <a:r>
              <a:rPr lang="en-US" sz="2000" dirty="0"/>
              <a:t>Stone Bay/Rifle Range</a:t>
            </a:r>
          </a:p>
          <a:p>
            <a:pPr marL="285750" indent="-285750">
              <a:spcBef>
                <a:spcPts val="0"/>
              </a:spcBef>
              <a:spcAft>
                <a:spcPts val="600"/>
              </a:spcAft>
              <a:buClr>
                <a:schemeClr val="tx1"/>
              </a:buClr>
              <a:buFont typeface="Arial" panose="020B0604020202020204" pitchFamily="34" charset="0"/>
              <a:buChar char="•"/>
            </a:pPr>
            <a:r>
              <a:rPr lang="en-US" sz="2000" dirty="0"/>
              <a:t>Holcomb Boulevard </a:t>
            </a:r>
          </a:p>
          <a:p>
            <a:pPr marL="285750" indent="-285750">
              <a:spcBef>
                <a:spcPts val="0"/>
              </a:spcBef>
              <a:spcAft>
                <a:spcPts val="600"/>
              </a:spcAft>
              <a:buClr>
                <a:schemeClr val="tx1"/>
              </a:buClr>
              <a:buFont typeface="Arial" panose="020B0604020202020204" pitchFamily="34" charset="0"/>
              <a:buChar char="•"/>
            </a:pPr>
            <a:r>
              <a:rPr lang="en-US" sz="2000" dirty="0" err="1"/>
              <a:t>Hadnot</a:t>
            </a:r>
            <a:r>
              <a:rPr lang="en-US" sz="2000" dirty="0"/>
              <a:t> Point</a:t>
            </a:r>
          </a:p>
        </p:txBody>
      </p:sp>
      <p:sp>
        <p:nvSpPr>
          <p:cNvPr id="10" name="TextBox 9"/>
          <p:cNvSpPr txBox="1"/>
          <p:nvPr>
            <p:custDataLst>
              <p:tags r:id="rId5"/>
            </p:custDataLst>
          </p:nvPr>
        </p:nvSpPr>
        <p:spPr>
          <a:xfrm>
            <a:off x="457200" y="5065692"/>
            <a:ext cx="8246125" cy="400110"/>
          </a:xfrm>
          <a:prstGeom prst="rect">
            <a:avLst/>
          </a:prstGeom>
          <a:noFill/>
        </p:spPr>
        <p:txBody>
          <a:bodyPr wrap="square" rtlCol="0">
            <a:spAutoFit/>
          </a:bodyPr>
          <a:lstStyle/>
          <a:p>
            <a:pPr>
              <a:spcAft>
                <a:spcPts val="600"/>
              </a:spcAft>
            </a:pPr>
            <a:r>
              <a:rPr lang="en-US" sz="2000" dirty="0">
                <a:latin typeface="Arial" panose="020B0604020202020204" pitchFamily="34" charset="0"/>
                <a:cs typeface="Arial" panose="020B0604020202020204" pitchFamily="34" charset="0"/>
              </a:rPr>
              <a:t>Camp Lejeune service does not include service at MCAS Cherry Point</a:t>
            </a:r>
          </a:p>
        </p:txBody>
      </p:sp>
    </p:spTree>
    <p:extLst>
      <p:ext uri="{BB962C8B-B14F-4D97-AF65-F5344CB8AC3E}">
        <p14:creationId xmlns:p14="http://schemas.microsoft.com/office/powerpoint/2010/main" val="271092403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Presumptive Conditions Covered by 38 CFR 3.309(f)</a:t>
            </a:r>
          </a:p>
        </p:txBody>
      </p:sp>
      <p:sp>
        <p:nvSpPr>
          <p:cNvPr id="5" name="Content Placeholder 4"/>
          <p:cNvSpPr>
            <a:spLocks noGrp="1"/>
          </p:cNvSpPr>
          <p:nvPr>
            <p:ph idx="1"/>
            <p:custDataLst>
              <p:tags r:id="rId2"/>
            </p:custDataLst>
          </p:nvPr>
        </p:nvSpPr>
        <p:spPr>
          <a:xfrm>
            <a:off x="457200" y="2057401"/>
            <a:ext cx="4114800" cy="2283246"/>
          </a:xfrm>
        </p:spPr>
        <p:txBody>
          <a:bodyPr>
            <a:normAutofit/>
          </a:bodyPr>
          <a:lstStyle/>
          <a:p>
            <a:r>
              <a:rPr lang="en-US" sz="2000" dirty="0"/>
              <a:t>Kidney cancer</a:t>
            </a:r>
          </a:p>
          <a:p>
            <a:r>
              <a:rPr lang="en-US" sz="2000" dirty="0"/>
              <a:t>Liver cancer</a:t>
            </a:r>
          </a:p>
          <a:p>
            <a:r>
              <a:rPr lang="en-US" sz="2000" dirty="0"/>
              <a:t>Non-Hodgkin’s lymphoma</a:t>
            </a:r>
          </a:p>
          <a:p>
            <a:r>
              <a:rPr lang="en-US" sz="2000" dirty="0"/>
              <a:t>Adult leukemia</a:t>
            </a:r>
          </a:p>
          <a:p>
            <a:r>
              <a:rPr lang="en-US" sz="2000" dirty="0"/>
              <a:t>Multiple myeloma</a:t>
            </a:r>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7</a:t>
            </a:fld>
            <a:endParaRPr lang="en-US" dirty="0"/>
          </a:p>
        </p:txBody>
      </p:sp>
      <p:sp>
        <p:nvSpPr>
          <p:cNvPr id="6" name="Content Placeholder 5"/>
          <p:cNvSpPr>
            <a:spLocks noGrp="1"/>
          </p:cNvSpPr>
          <p:nvPr>
            <p:ph sz="half" idx="4294967295"/>
            <p:custDataLst>
              <p:tags r:id="rId4"/>
            </p:custDataLst>
          </p:nvPr>
        </p:nvSpPr>
        <p:spPr>
          <a:xfrm>
            <a:off x="4572000" y="2057401"/>
            <a:ext cx="3858292" cy="2283246"/>
          </a:xfrm>
        </p:spPr>
        <p:txBody>
          <a:bodyPr/>
          <a:lstStyle/>
          <a:p>
            <a:pPr marL="285750" indent="-285750">
              <a:spcBef>
                <a:spcPts val="0"/>
              </a:spcBef>
              <a:spcAft>
                <a:spcPts val="600"/>
              </a:spcAft>
              <a:buClr>
                <a:schemeClr val="tx1"/>
              </a:buClr>
              <a:buFont typeface="Arial" panose="020B0604020202020204" pitchFamily="34" charset="0"/>
              <a:buChar char="•"/>
            </a:pPr>
            <a:r>
              <a:rPr lang="en-US" sz="2000" dirty="0"/>
              <a:t>Parkinson’s disease</a:t>
            </a:r>
          </a:p>
          <a:p>
            <a:pPr marL="285750" indent="-285750">
              <a:spcBef>
                <a:spcPts val="0"/>
              </a:spcBef>
              <a:spcAft>
                <a:spcPts val="600"/>
              </a:spcAft>
              <a:buClr>
                <a:schemeClr val="tx1"/>
              </a:buClr>
              <a:buFont typeface="Arial" panose="020B0604020202020204" pitchFamily="34" charset="0"/>
              <a:buChar char="•"/>
            </a:pPr>
            <a:r>
              <a:rPr lang="en-US" sz="2000" dirty="0"/>
              <a:t>Aplastic anemia and other myelodysplastic syndromes</a:t>
            </a:r>
          </a:p>
          <a:p>
            <a:pPr marL="285750" indent="-285750">
              <a:spcBef>
                <a:spcPts val="0"/>
              </a:spcBef>
              <a:spcAft>
                <a:spcPts val="600"/>
              </a:spcAft>
              <a:buClr>
                <a:schemeClr val="tx1"/>
              </a:buClr>
              <a:buFont typeface="Arial" panose="020B0604020202020204" pitchFamily="34" charset="0"/>
              <a:buChar char="•"/>
            </a:pPr>
            <a:r>
              <a:rPr lang="en-US" sz="2000" dirty="0"/>
              <a:t>Bladder cancer</a:t>
            </a:r>
          </a:p>
        </p:txBody>
      </p:sp>
    </p:spTree>
    <p:extLst>
      <p:ext uri="{BB962C8B-B14F-4D97-AF65-F5344CB8AC3E}">
        <p14:creationId xmlns:p14="http://schemas.microsoft.com/office/powerpoint/2010/main" val="26120622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Conditions Under 38 CFR 17.400 Health Care </a:t>
            </a:r>
          </a:p>
        </p:txBody>
      </p:sp>
      <p:sp>
        <p:nvSpPr>
          <p:cNvPr id="3" name="Content Placeholder 2"/>
          <p:cNvSpPr>
            <a:spLocks noGrp="1"/>
          </p:cNvSpPr>
          <p:nvPr>
            <p:ph idx="1"/>
            <p:custDataLst>
              <p:tags r:id="rId2"/>
            </p:custDataLst>
          </p:nvPr>
        </p:nvSpPr>
        <p:spPr>
          <a:xfrm>
            <a:off x="457200" y="2263465"/>
            <a:ext cx="4114800" cy="2723920"/>
          </a:xfrm>
        </p:spPr>
        <p:txBody>
          <a:bodyPr>
            <a:normAutofit/>
          </a:bodyPr>
          <a:lstStyle/>
          <a:p>
            <a:r>
              <a:rPr lang="en-US" sz="2000" dirty="0"/>
              <a:t>Esophageal cancer</a:t>
            </a:r>
          </a:p>
          <a:p>
            <a:r>
              <a:rPr lang="en-US" sz="2000" dirty="0"/>
              <a:t>Lung cancer</a:t>
            </a:r>
          </a:p>
          <a:p>
            <a:r>
              <a:rPr lang="en-US" sz="2000" dirty="0"/>
              <a:t>Breast cancer</a:t>
            </a:r>
          </a:p>
          <a:p>
            <a:r>
              <a:rPr lang="en-US" sz="2000" b="1" i="1" dirty="0"/>
              <a:t>Bladder cancer</a:t>
            </a:r>
          </a:p>
          <a:p>
            <a:r>
              <a:rPr lang="en-US" sz="2000" b="1" i="1" dirty="0"/>
              <a:t>Kidney cancer</a:t>
            </a:r>
          </a:p>
          <a:p>
            <a:r>
              <a:rPr lang="en-US" sz="2000" b="1" i="1" dirty="0"/>
              <a:t>Leukemia</a:t>
            </a:r>
          </a:p>
          <a:p>
            <a:r>
              <a:rPr lang="en-US" sz="2000" b="1" i="1" dirty="0"/>
              <a:t>Multiple myeloma</a:t>
            </a:r>
          </a:p>
          <a:p>
            <a:endParaRPr lang="en-US" sz="2000" dirty="0"/>
          </a:p>
        </p:txBody>
      </p:sp>
      <p:sp>
        <p:nvSpPr>
          <p:cNvPr id="5" name="Slide Number Placeholder 4"/>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8</a:t>
            </a:fld>
            <a:endParaRPr lang="en-US" dirty="0"/>
          </a:p>
        </p:txBody>
      </p:sp>
      <p:sp>
        <p:nvSpPr>
          <p:cNvPr id="4" name="Content Placeholder 3"/>
          <p:cNvSpPr>
            <a:spLocks noGrp="1"/>
          </p:cNvSpPr>
          <p:nvPr>
            <p:ph sz="half" idx="4294967295"/>
            <p:custDataLst>
              <p:tags r:id="rId4"/>
            </p:custDataLst>
          </p:nvPr>
        </p:nvSpPr>
        <p:spPr>
          <a:xfrm>
            <a:off x="4572000" y="2263465"/>
            <a:ext cx="4156075" cy="3197225"/>
          </a:xfrm>
        </p:spPr>
        <p:txBody>
          <a:bodyPr/>
          <a:lstStyle/>
          <a:p>
            <a:pPr marL="285750" indent="-285750">
              <a:spcBef>
                <a:spcPts val="0"/>
              </a:spcBef>
              <a:spcAft>
                <a:spcPts val="600"/>
              </a:spcAft>
              <a:buClr>
                <a:schemeClr val="tx1"/>
              </a:buClr>
              <a:buFont typeface="Arial" panose="020B0604020202020204" pitchFamily="34" charset="0"/>
              <a:buChar char="•"/>
            </a:pPr>
            <a:r>
              <a:rPr lang="en-US" sz="1800" b="1" i="1" dirty="0"/>
              <a:t>Myelodysplastic syndromes</a:t>
            </a:r>
          </a:p>
          <a:p>
            <a:pPr marL="285750" indent="-285750">
              <a:spcBef>
                <a:spcPts val="0"/>
              </a:spcBef>
              <a:spcAft>
                <a:spcPts val="600"/>
              </a:spcAft>
              <a:buClr>
                <a:schemeClr val="tx1"/>
              </a:buClr>
              <a:buFont typeface="Arial" panose="020B0604020202020204" pitchFamily="34" charset="0"/>
              <a:buChar char="•"/>
            </a:pPr>
            <a:r>
              <a:rPr lang="en-US" sz="1800" dirty="0"/>
              <a:t>Renal toxicity</a:t>
            </a:r>
          </a:p>
          <a:p>
            <a:pPr marL="285750" indent="-285750">
              <a:spcBef>
                <a:spcPts val="0"/>
              </a:spcBef>
              <a:spcAft>
                <a:spcPts val="600"/>
              </a:spcAft>
              <a:buClr>
                <a:schemeClr val="tx1"/>
              </a:buClr>
              <a:buFont typeface="Arial" panose="020B0604020202020204" pitchFamily="34" charset="0"/>
              <a:buChar char="•"/>
            </a:pPr>
            <a:r>
              <a:rPr lang="en-US" sz="1800" dirty="0"/>
              <a:t>Hepatic steatosis</a:t>
            </a:r>
          </a:p>
          <a:p>
            <a:pPr marL="285750" indent="-285750">
              <a:spcBef>
                <a:spcPts val="0"/>
              </a:spcBef>
              <a:spcAft>
                <a:spcPts val="600"/>
              </a:spcAft>
              <a:buClr>
                <a:schemeClr val="tx1"/>
              </a:buClr>
              <a:buFont typeface="Arial" panose="020B0604020202020204" pitchFamily="34" charset="0"/>
              <a:buChar char="•"/>
            </a:pPr>
            <a:r>
              <a:rPr lang="en-US" sz="1800" dirty="0"/>
              <a:t>Female infertility</a:t>
            </a:r>
          </a:p>
          <a:p>
            <a:pPr marL="285750" indent="-285750">
              <a:spcBef>
                <a:spcPts val="0"/>
              </a:spcBef>
              <a:spcAft>
                <a:spcPts val="600"/>
              </a:spcAft>
              <a:buClr>
                <a:schemeClr val="tx1"/>
              </a:buClr>
              <a:buFont typeface="Arial" panose="020B0604020202020204" pitchFamily="34" charset="0"/>
              <a:buChar char="•"/>
            </a:pPr>
            <a:r>
              <a:rPr lang="en-US" sz="1800" dirty="0"/>
              <a:t>Miscarriage</a:t>
            </a:r>
          </a:p>
          <a:p>
            <a:pPr marL="285750" indent="-285750">
              <a:spcBef>
                <a:spcPts val="0"/>
              </a:spcBef>
              <a:spcAft>
                <a:spcPts val="600"/>
              </a:spcAft>
              <a:buClr>
                <a:schemeClr val="tx1"/>
              </a:buClr>
              <a:buFont typeface="Arial" panose="020B0604020202020204" pitchFamily="34" charset="0"/>
              <a:buChar char="•"/>
            </a:pPr>
            <a:r>
              <a:rPr lang="en-US" sz="1800" dirty="0"/>
              <a:t>Scleroderma</a:t>
            </a:r>
          </a:p>
          <a:p>
            <a:pPr marL="285750" indent="-285750">
              <a:spcBef>
                <a:spcPts val="0"/>
              </a:spcBef>
              <a:spcAft>
                <a:spcPts val="600"/>
              </a:spcAft>
              <a:buClr>
                <a:schemeClr val="tx1"/>
              </a:buClr>
              <a:buFont typeface="Arial" panose="020B0604020202020204" pitchFamily="34" charset="0"/>
              <a:buChar char="•"/>
            </a:pPr>
            <a:r>
              <a:rPr lang="en-US" sz="1800" dirty="0"/>
              <a:t>Neurobehavioral effects</a:t>
            </a:r>
          </a:p>
          <a:p>
            <a:pPr marL="285750" indent="-285750">
              <a:spcBef>
                <a:spcPts val="0"/>
              </a:spcBef>
              <a:spcAft>
                <a:spcPts val="600"/>
              </a:spcAft>
              <a:buClr>
                <a:schemeClr val="tx1"/>
              </a:buClr>
              <a:buFont typeface="Arial" panose="020B0604020202020204" pitchFamily="34" charset="0"/>
              <a:buChar char="•"/>
            </a:pPr>
            <a:r>
              <a:rPr lang="en-US" sz="1800" b="1" i="1" dirty="0"/>
              <a:t>Non-Hodgkin’s lymphoma</a:t>
            </a:r>
          </a:p>
          <a:p>
            <a:pPr marL="285750" indent="-285750">
              <a:spcBef>
                <a:spcPts val="0"/>
              </a:spcBef>
              <a:spcAft>
                <a:spcPts val="600"/>
              </a:spcAft>
              <a:buClr>
                <a:schemeClr val="tx1"/>
              </a:buClr>
              <a:buFont typeface="Arial" panose="020B0604020202020204" pitchFamily="34" charset="0"/>
              <a:buChar char="•"/>
            </a:pPr>
            <a:endParaRPr lang="en-US" sz="1800" dirty="0"/>
          </a:p>
        </p:txBody>
      </p:sp>
    </p:spTree>
    <p:extLst>
      <p:ext uri="{BB962C8B-B14F-4D97-AF65-F5344CB8AC3E}">
        <p14:creationId xmlns:p14="http://schemas.microsoft.com/office/powerpoint/2010/main" val="394222015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custDataLst>
              <p:tags r:id="rId1"/>
            </p:custDataLst>
          </p:nvPr>
        </p:nvSpPr>
        <p:spPr>
          <a:xfrm>
            <a:off x="0" y="793629"/>
            <a:ext cx="9144000" cy="1086867"/>
          </a:xfrm>
        </p:spPr>
        <p:txBody>
          <a:bodyPr/>
          <a:lstStyle/>
          <a:p>
            <a:r>
              <a:rPr lang="en-US" dirty="0"/>
              <a:t>ROJ Retains Jurisdiction</a:t>
            </a:r>
          </a:p>
        </p:txBody>
      </p:sp>
      <p:sp>
        <p:nvSpPr>
          <p:cNvPr id="3" name="Content Placeholder 2"/>
          <p:cNvSpPr>
            <a:spLocks noGrp="1"/>
          </p:cNvSpPr>
          <p:nvPr>
            <p:ph idx="1"/>
            <p:custDataLst>
              <p:tags r:id="rId2"/>
            </p:custDataLst>
          </p:nvPr>
        </p:nvSpPr>
        <p:spPr>
          <a:xfrm>
            <a:off x="484742" y="2057400"/>
            <a:ext cx="8218582" cy="3916363"/>
          </a:xfrm>
        </p:spPr>
        <p:txBody>
          <a:bodyPr>
            <a:normAutofit lnSpcReduction="10000"/>
          </a:bodyPr>
          <a:lstStyle/>
          <a:p>
            <a:pPr>
              <a:lnSpc>
                <a:spcPct val="110000"/>
              </a:lnSpc>
            </a:pPr>
            <a:r>
              <a:rPr lang="en-US" sz="2000" dirty="0"/>
              <a:t>Assign </a:t>
            </a:r>
            <a:r>
              <a:rPr lang="en-US" sz="2000" b="1" i="1" dirty="0"/>
              <a:t>Environmental Hazard – Camp Lejeune </a:t>
            </a:r>
            <a:r>
              <a:rPr lang="en-US" sz="2000" dirty="0"/>
              <a:t>special issue to the relevant contention(s)</a:t>
            </a:r>
          </a:p>
          <a:p>
            <a:pPr>
              <a:lnSpc>
                <a:spcPct val="110000"/>
              </a:lnSpc>
            </a:pPr>
            <a:r>
              <a:rPr lang="en-US" sz="2000" dirty="0"/>
              <a:t>Presumptive condition, diagnosis, 30 days or more service at Camp Lejeune</a:t>
            </a:r>
          </a:p>
          <a:p>
            <a:pPr>
              <a:lnSpc>
                <a:spcPct val="110000"/>
              </a:lnSpc>
            </a:pPr>
            <a:r>
              <a:rPr lang="en-US" sz="2000" dirty="0"/>
              <a:t>Presumptive condition, diagnosis, no Camp Lejeune service</a:t>
            </a:r>
          </a:p>
          <a:p>
            <a:pPr>
              <a:lnSpc>
                <a:spcPct val="110000"/>
              </a:lnSpc>
            </a:pPr>
            <a:r>
              <a:rPr lang="en-US" sz="2000" dirty="0"/>
              <a:t>Presumptive condition, no diagnosis, no Camp Lejeune service</a:t>
            </a:r>
          </a:p>
          <a:p>
            <a:pPr>
              <a:lnSpc>
                <a:spcPct val="110000"/>
              </a:lnSpc>
            </a:pPr>
            <a:r>
              <a:rPr lang="en-US" sz="2000" dirty="0"/>
              <a:t>Condition listed under health care and no Camp Lejeune service</a:t>
            </a:r>
          </a:p>
          <a:p>
            <a:pPr>
              <a:lnSpc>
                <a:spcPct val="110000"/>
              </a:lnSpc>
            </a:pPr>
            <a:r>
              <a:rPr lang="en-US" sz="2000" dirty="0"/>
              <a:t>Any other disability claimed due to exposure and no Camp Lejeune service</a:t>
            </a:r>
          </a:p>
          <a:p>
            <a:pPr>
              <a:lnSpc>
                <a:spcPct val="110000"/>
              </a:lnSpc>
            </a:pPr>
            <a:endParaRPr lang="en-US" sz="2000" dirty="0"/>
          </a:p>
          <a:p>
            <a:pPr>
              <a:lnSpc>
                <a:spcPct val="110000"/>
              </a:lnSpc>
            </a:pPr>
            <a:endParaRPr lang="en-US" sz="2000" dirty="0"/>
          </a:p>
        </p:txBody>
      </p:sp>
      <p:sp>
        <p:nvSpPr>
          <p:cNvPr id="4" name="Slide Number Placeholder 3"/>
          <p:cNvSpPr>
            <a:spLocks noGrp="1"/>
          </p:cNvSpPr>
          <p:nvPr>
            <p:ph type="sldNum" sz="quarter" idx="12"/>
            <p:custDataLst>
              <p:tags r:id="rId3"/>
            </p:custDataLst>
          </p:nvPr>
        </p:nvSpPr>
        <p:spPr>
          <a:xfrm>
            <a:off x="6931152" y="6601976"/>
            <a:ext cx="2133600" cy="365125"/>
          </a:xfrm>
        </p:spPr>
        <p:txBody>
          <a:bodyPr/>
          <a:lstStyle/>
          <a:p>
            <a:fld id="{7C414AED-89CE-4A48-8B2B-1B3A5C68EA2A}" type="slidenum">
              <a:rPr lang="en-US" smtClean="0"/>
              <a:t>9</a:t>
            </a:fld>
            <a:endParaRPr lang="en-US" dirty="0"/>
          </a:p>
        </p:txBody>
      </p:sp>
    </p:spTree>
    <p:extLst>
      <p:ext uri="{BB962C8B-B14F-4D97-AF65-F5344CB8AC3E}">
        <p14:creationId xmlns:p14="http://schemas.microsoft.com/office/powerpoint/2010/main" val="1383705597"/>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REFERENCE_ID" val="48c204b9-85cf-4293-91f0-ea4e2b879004"/>
  <p:tag name="ARTICULATE_REFERENCE_COUNT" val="0"/>
  <p:tag name="ARTICULATE_PLAYER_GLOSSARY_XML" val="&lt;?xml version=&quot;1.0&quot; encoding=&quot;utf-16&quot;?&gt;&lt;glossary xmlns:xsi=&quot;http://www.w3.org/2001/XMLSchema-instance&quot; xmlns:xsd=&quot;http://www.w3.org/2001/XMLSchema&quot;&gt;&lt;terms /&gt;&lt;/glossary&gt;"/>
  <p:tag name="ARTICULATE_USED_PAGE_ORIENTATION" val="1"/>
  <p:tag name="ARTICULATE_USED_PAGE_SIZE" val="7"/>
  <p:tag name="TAG_BACKING_FORM_KEY" val="3215762-c:\users\lynne\documents\appeals\vsr rvsr lay evidence final.pptx"/>
  <p:tag name="ARTICULATE_PRESENTER_VERSION" val="7"/>
  <p:tag name="ARTICULATE_PROJECT_OPEN" val="0"/>
  <p:tag name="ARTICULATE_SLIDE_COUNT" val="42"/>
</p:tagLst>
</file>

<file path=ppt/tags/tag1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1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13&quot;/&gt;&lt;lineCharCount val=&quot;12&quot;/&gt;&lt;lineCharCount val=&quot;13&quot;/&gt;&lt;lineCharCount val=&quot;11&quot;/&gt;&lt;/TableIndex&gt;&lt;/ShapeTextInfo&gt;"/>
</p:tagLst>
</file>

<file path=ppt/tags/tag1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1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3&quot;/&gt;&lt;lineCharCount val=&quot;39&quot;/&gt;&lt;lineCharCount val=&quot;41&quot;/&gt;&lt;lineCharCount val=&quot;19&quot;/&gt;&lt;/TableIndex&gt;&lt;/ShapeTextInfo&gt;"/>
  <p:tag name="PRESENTER_DUMMYTAG" val="&lt;DummyForForceWrite&gt;&lt;/DummyForForceWrite&gt;"/>
  <p:tag name="HTML_SHAPEINFO" val="&lt;ThreeDShapeInfo&gt;&lt;uuid val=&quot;{F186AB8D-F324-4697-919B-6ED13B3A74F2}&quot;/&gt;&lt;isInvalidForFieldText val=&quot;0&quot;/&gt;&lt;Image&gt;&lt;filename val=&quot;C:\Users\User\AppData\Local\Temp\CP1424010579406Session\CPTrustFolder1424010579421\PPTImport1424036047843\data\asimages\{F186AB8D-F324-4697-919B-6ED13B3A74F2}_1.png&quot;/&gt;&lt;left val=&quot;71&quot;/&gt;&lt;top val=&quot;288&quot;/&gt;&lt;width val=&quot;825&quot;/&gt;&lt;height val=&quot;169&quot;/&gt;&lt;hasText val=&quot;1&quot;/&gt;&lt;/Image&gt;&lt;/ThreeDShapeInfo&gt;"/>
</p:tagLst>
</file>

<file path=ppt/tags/tag1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13&quot;/&gt;&lt;lineCharCount val=&quot;7&quot;/&gt;&lt;/TableIndex&gt;&lt;/ShapeTextInfo&gt;"/>
  <p:tag name="PRESENTER_DUMMYTAG" val="&lt;DummyForForceWrite&gt;&lt;/DummyForForceWrite&gt;"/>
  <p:tag name="HTML_SHAPEINFO" val="&lt;ThreeDShapeInfo&gt;&lt;uuid val=&quot;{41DAAF1B-7A4D-4492-B0B7-D51718B76017}&quot;/&gt;&lt;isInvalidForFieldText val=&quot;0&quot;/&gt;&lt;Image&gt;&lt;filename val=&quot;C:\Users\User\AppData\Local\Temp\CP1424010579406Session\CPTrustFolder1424010579421\PPTImport1424036047843\data\asimages\{41DAAF1B-7A4D-4492-B0B7-D51718B76017}_1.png&quot;/&gt;&lt;left val=&quot;71&quot;/&gt;&lt;top val=&quot;491&quot;/&gt;&lt;width val=&quot;249&quot;/&gt;&lt;height val=&quot;93&quot;/&gt;&lt;hasText val=&quot;1&quot;/&gt;&lt;/Image&gt;&lt;/ThreeDShapeInfo&gt;"/>
</p:tagLst>
</file>

<file path=ppt/tags/tag1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8&quot;/&gt;&lt;/TableIndex&gt;&lt;/ShapeTextInfo&gt;"/>
  <p:tag name="PRESENTER_DUMMYTAG" val="&lt;DummyForForceWrite&gt;&lt;/DummyForForceWrite&gt;"/>
  <p:tag name="HTML_SHAPEINFO" val="&lt;ThreeDShapeInfo&gt;&lt;uuid val=&quot;{E42D5329-65DD-44B5-AEEA-B9D6877D93BF}&quot;/&gt;&lt;isInvalidForFieldText val=&quot;0&quot;/&gt;&lt;Image&gt;&lt;filename val=&quot;C:\Users\User\AppData\Local\Temp\CP1424010579406Session\CPTrustFolder1424010579421\PPTImport1424036047843\data\asimages\{E42D5329-65DD-44B5-AEEA-B9D6877D93BF}_1.png&quot;/&gt;&lt;left val=&quot;639&quot;/&gt;&lt;top val=&quot;490&quot;/&gt;&lt;width val=&quot;249&quot;/&gt;&lt;height val=&quot;93&quot;/&gt;&lt;hasText val=&quot;1&quot;/&gt;&lt;/Image&gt;&lt;/ThreeDShapeInfo&gt;"/>
</p:tagLst>
</file>

<file path=ppt/tags/tag1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D50CBBD9-E5F8-4245-827B-F9930FB2E0EE}&quot;/&gt;&lt;isInvalidForFieldText val=&quot;0&quot;/&gt;&lt;Image&gt;&lt;filename val=&quot;C:\Users\User\AppData\Local\Temp\CP1424010579406Session\CPTrustFolder1424010579421\PPTImport1424036047843\data\asimages\{D50CBBD9-E5F8-4245-827B-F9930FB2E0EE}_2.png&quot;/&gt;&lt;left val=&quot;0&quot;/&gt;&lt;top val=&quot;76&quot;/&gt;&lt;width val=&quot;961&quot;/&gt;&lt;height val=&quot;122&quot;/&gt;&lt;hasText val=&quot;1&quot;/&gt;&lt;/Image&gt;&lt;/ThreeDShapeInfo&gt;"/>
</p:tagLst>
</file>

<file path=ppt/tags/tag1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C12F4814-A486-40FA-8CC2-4AFCD52F6CDF}&quot;/&gt;&lt;isInvalidForFieldText val=&quot;0&quot;/&gt;&lt;Image&gt;&lt;filename val=&quot;C:\Users\User\AppData\Local\Temp\CP1424010579406Session\CPTrustFolder1424010579421\PPTImport1424036047843\data\asimages\{C12F4814-A486-40FA-8CC2-4AFCD52F6CDF}_2.png&quot;/&gt;&lt;left val=&quot;727&quot;/&gt;&lt;top val=&quot;687&quot;/&gt;&lt;width val=&quot;226&quot;/&gt;&lt;height val=&quot;45&quot;/&gt;&lt;hasText val=&quot;1&quot;/&gt;&lt;/Image&gt;&lt;/ThreeDShapeInfo&gt;"/>
</p:tagLst>
</file>

<file path=ppt/tags/tag1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1&quot;/&gt;&lt;lineCharCount val=&quot;67&quot;/&gt;&lt;lineCharCount val=&quot;65&quot;/&gt;&lt;lineCharCount val=&quot;26&quot;/&gt;&lt;lineCharCount val=&quot;61&quot;/&gt;&lt;lineCharCount val=&quot;35&quot;/&gt;&lt;lineCharCount val=&quot;67&quot;/&gt;&lt;lineCharCount val=&quot;44&quot;/&gt;&lt;lineCharCount val=&quot;66&quot;/&gt;&lt;lineCharCount val=&quot;36&quot;/&gt;&lt;lineCharCount val=&quot;58&quot;/&gt;&lt;lineCharCount val=&quot;65&quot;/&gt;&lt;/TableIndex&gt;&lt;/ShapeTextInfo&gt;"/>
  <p:tag name="HTML_SHAPEINFO" val="&lt;ThreeDShapeInfo&gt;&lt;uuid val=&quot;{DFB8D132-4BFF-4DE8-B404-D9134C44D394}&quot;/&gt;&lt;isInvalidForFieldText val=&quot;0&quot;/&gt;&lt;Image&gt;&lt;filename val=&quot;C:\Users\User\AppData\Local\Temp\CP1424010579406Session\CPTrustFolder1424010579421\PPTImport1424036047843\data\asimages\{DFB8D132-4BFF-4DE8-B404-D9134C44D394}_2.png&quot;/&gt;&lt;left val=&quot;42&quot;/&gt;&lt;top val=&quot;212&quot;/&gt;&lt;width val=&quot;873&quot;/&gt;&lt;height val=&quot;415&quot;/&gt;&lt;hasText val=&quot;1&quot;/&gt;&lt;/Image&gt;&lt;/ThreeDShapeInfo&gt;"/>
</p:tagLst>
</file>

<file path=ppt/tags/tag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2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3A6D1287-6792-47AB-B06F-EB952F763BF6}&quot;/&gt;&lt;isInvalidForFieldText val=&quot;0&quot;/&gt;&lt;Image&gt;&lt;filename val=&quot;C:\Users\User\AppData\Local\Temp\CP1424010579406Session\CPTrustFolder1424010579421\PPTImport1424036047843\data\asimages\{3A6D1287-6792-47AB-B06F-EB952F763BF6}_3.png&quot;/&gt;&lt;left val=&quot;0&quot;/&gt;&lt;top val=&quot;76&quot;/&gt;&lt;width val=&quot;961&quot;/&gt;&lt;height val=&quot;122&quot;/&gt;&lt;hasText val=&quot;1&quot;/&gt;&lt;/Image&gt;&lt;/ThreeDShapeInfo&gt;"/>
</p:tagLst>
</file>

<file path=ppt/tags/tag2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504232A8-2DED-4A6C-8B6C-4FDAD21EDF7C}&quot;/&gt;&lt;isInvalidForFieldText val=&quot;0&quot;/&gt;&lt;Image&gt;&lt;filename val=&quot;C:\Users\User\AppData\Local\Temp\CP1424010579406Session\CPTrustFolder1424010579421\PPTImport1424036047843\data\asimages\{504232A8-2DED-4A6C-8B6C-4FDAD21EDF7C}_3.png&quot;/&gt;&lt;left val=&quot;727&quot;/&gt;&lt;top val=&quot;687&quot;/&gt;&lt;width val=&quot;226&quot;/&gt;&lt;height val=&quot;45&quot;/&gt;&lt;hasText val=&quot;1&quot;/&gt;&lt;/Image&gt;&lt;/ThreeDShapeInfo&gt;"/>
</p:tagLst>
</file>

<file path=ppt/tags/tag2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4&quot;/&gt;&lt;lineCharCount val=&quot;69&quot;/&gt;&lt;lineCharCount val=&quot;36&quot;/&gt;&lt;lineCharCount val=&quot;67&quot;/&gt;&lt;lineCharCount val=&quot;36&quot;/&gt;&lt;lineCharCount val=&quot;66&quot;/&gt;&lt;lineCharCount val=&quot;9&quot;/&gt;&lt;lineCharCount val=&quot;71&quot;/&gt;&lt;lineCharCount val=&quot;7&quot;/&gt;&lt;lineCharCount val=&quot;65&quot;/&gt;&lt;lineCharCount val=&quot;20&quot;/&gt;&lt;lineCharCount val=&quot;69&quot;/&gt;&lt;lineCharCount val=&quot;61&quot;/&gt;&lt;lineCharCount val=&quot;69&quot;/&gt;&lt;lineCharCount val=&quot;52&quot;/&gt;&lt;/TableIndex&gt;&lt;/ShapeTextInfo&gt;"/>
  <p:tag name="HTML_SHAPEINFO" val="&lt;ThreeDShapeInfo&gt;&lt;uuid val=&quot;{A02C2073-5D2D-4F1B-BFAA-EFDEF4DAD1B7}&quot;/&gt;&lt;isInvalidForFieldText val=&quot;0&quot;/&gt;&lt;Image&gt;&lt;filename val=&quot;C:\Users\User\AppData\Local\Temp\CP1424010579406Session\CPTrustFolder1424010579421\PPTImport1424036047843\data\asimages\{A02C2073-5D2D-4F1B-BFAA-EFDEF4DAD1B7}_3.png&quot;/&gt;&lt;left val=&quot;40&quot;/&gt;&lt;top val=&quot;182&quot;/&gt;&lt;width val=&quot;912&quot;/&gt;&lt;height val=&quot;523&quot;/&gt;&lt;hasText val=&quot;1&quot;/&gt;&lt;/Image&gt;&lt;/ThreeDShapeInfo&gt;"/>
</p:tagLst>
</file>

<file path=ppt/tags/tag2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7C9D0EDB-65D8-4DC1-A53B-4AD3BFE54C6A}&quot;/&gt;&lt;isInvalidForFieldText val=&quot;0&quot;/&gt;&lt;Image&gt;&lt;filename val=&quot;C:\Users\User\AppData\Local\Temp\CP1424010579406Session\CPTrustFolder1424010579421\PPTImport1424036047843\data\asimages\{7C9D0EDB-65D8-4DC1-A53B-4AD3BFE54C6A}_4.png&quot;/&gt;&lt;left val=&quot;0&quot;/&gt;&lt;top val=&quot;76&quot;/&gt;&lt;width val=&quot;961&quot;/&gt;&lt;height val=&quot;122&quot;/&gt;&lt;hasText val=&quot;1&quot;/&gt;&lt;/Image&gt;&lt;/ThreeDShapeInfo&gt;"/>
</p:tagLst>
</file>

<file path=ppt/tags/tag2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32&quot;/&gt;&lt;lineCharCount val=&quot;57&quot;/&gt;&lt;lineCharCount val=&quot;63&quot;/&gt;&lt;lineCharCount val=&quot;55&quot;/&gt;&lt;lineCharCount val=&quot;60&quot;/&gt;&lt;lineCharCount val=&quot;67&quot;/&gt;&lt;lineCharCount val=&quot;63&quot;/&gt;&lt;lineCharCount val=&quot;24&quot;/&gt;&lt;/TableIndex&gt;&lt;/ShapeTextInfo&gt;"/>
  <p:tag name="HTML_SHAPEINFO" val="&lt;ThreeDShapeInfo&gt;&lt;uuid val=&quot;{502978A8-BD1B-4F20-A8FC-E6FD7700BB9F}&quot;/&gt;&lt;isInvalidForFieldText val=&quot;0&quot;/&gt;&lt;Image&gt;&lt;filename val=&quot;C:\Users\User\AppData\Local\Temp\CP1424010579406Session\CPTrustFolder1424010579421\PPTImport1424036047843\data\asimages\{502978A8-BD1B-4F20-A8FC-E6FD7700BB9F}_4.png&quot;/&gt;&lt;left val=&quot;42&quot;/&gt;&lt;top val=&quot;212&quot;/&gt;&lt;width val=&quot;881&quot;/&gt;&lt;height val=&quot;415&quot;/&gt;&lt;hasText val=&quot;1&quot;/&gt;&lt;/Image&gt;&lt;/ThreeDShapeInfo&gt;"/>
</p:tagLst>
</file>

<file path=ppt/tags/tag2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2DF91993-FF48-4D88-84E2-BA106BB0C9EB}&quot;/&gt;&lt;isInvalidForFieldText val=&quot;0&quot;/&gt;&lt;Image&gt;&lt;filename val=&quot;C:\Users\User\AppData\Local\Temp\CP1424010579406Session\CPTrustFolder1424010579421\PPTImport1424036047843\data\asimages\{2DF91993-FF48-4D88-84E2-BA106BB0C9EB}_4.png&quot;/&gt;&lt;left val=&quot;727&quot;/&gt;&lt;top val=&quot;687&quot;/&gt;&lt;width val=&quot;226&quot;/&gt;&lt;height val=&quot;45&quot;/&gt;&lt;hasText val=&quot;1&quot;/&gt;&lt;/Image&gt;&lt;/ThreeDShapeInfo&gt;"/>
</p:tagLst>
</file>

<file path=ppt/tags/tag2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8&quot;/&gt;&lt;/TableIndex&gt;&lt;/ShapeTextInfo&gt;"/>
  <p:tag name="HTML_SHAPEINFO" val="&lt;ThreeDShapeInfo&gt;&lt;uuid val=&quot;{0C51F613-0DC9-40F0-BB04-CF26F47FE3F0}&quot;/&gt;&lt;isInvalidForFieldText val=&quot;0&quot;/&gt;&lt;Image&gt;&lt;filename val=&quot;C:\Users\User\AppData\Local\Temp\CP1424010579406Session\CPTrustFolder1424010579421\PPTImport1424036047843\data\asimages\{0C51F613-0DC9-40F0-BB04-CF26F47FE3F0}_5.png&quot;/&gt;&lt;left val=&quot;0&quot;/&gt;&lt;top val=&quot;76&quot;/&gt;&lt;width val=&quot;961&quot;/&gt;&lt;height val=&quot;122&quot;/&gt;&lt;hasText val=&quot;1&quot;/&gt;&lt;/Image&gt;&lt;/ThreeDShapeInfo&gt;"/>
</p:tagLst>
</file>

<file path=ppt/tags/tag2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58&quot;/&gt;&lt;lineCharCount val=&quot;29&quot;/&gt;&lt;lineCharCount val=&quot;1&quot;/&gt;&lt;lineCharCount val=&quot;65&quot;/&gt;&lt;lineCharCount val=&quot;48&quot;/&gt;&lt;lineCharCount val=&quot;34&quot;/&gt;&lt;lineCharCount val=&quot;53&quot;/&gt;&lt;/TableIndex&gt;&lt;/ShapeTextInfo&gt;"/>
  <p:tag name="HTML_SHAPEINFO" val="&lt;ThreeDShapeInfo&gt;&lt;uuid val=&quot;{BAE3F345-00A3-4A74-B2F5-3A4F722FB6BE}&quot;/&gt;&lt;isInvalidForFieldText val=&quot;0&quot;/&gt;&lt;Image&gt;&lt;filename val=&quot;C:\Users\User\AppData\Local\Temp\CP1424010579406Session\CPTrustFolder1424010579421\PPTImport1424036047843\data\asimages\{BAE3F345-00A3-4A74-B2F5-3A4F722FB6BE}_5.png&quot;/&gt;&lt;left val=&quot;42&quot;/&gt;&lt;top val=&quot;212&quot;/&gt;&lt;width val=&quot;870&quot;/&gt;&lt;height val=&quot;415&quot;/&gt;&lt;hasText val=&quot;1&quot;/&gt;&lt;/Image&gt;&lt;/ThreeDShapeInfo&gt;"/>
</p:tagLst>
</file>

<file path=ppt/tags/tag2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B6979DDB-6F27-4EA2-8DDA-A94BC1968968}&quot;/&gt;&lt;isInvalidForFieldText val=&quot;0&quot;/&gt;&lt;Image&gt;&lt;filename val=&quot;C:\Users\User\AppData\Local\Temp\CP1424010579406Session\CPTrustFolder1424010579421\PPTImport1424036047843\data\asimages\{B6979DDB-6F27-4EA2-8DDA-A94BC1968968}_5.png&quot;/&gt;&lt;left val=&quot;727&quot;/&gt;&lt;top val=&quot;687&quot;/&gt;&lt;width val=&quot;226&quot;/&gt;&lt;height val=&quot;45&quot;/&gt;&lt;hasText val=&quot;1&quot;/&gt;&lt;/Image&gt;&lt;/ThreeDShapeInfo&gt;"/>
</p:tagLst>
</file>

<file path=ppt/tags/tag2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 name="HTML_SHAPEINFO" val="&lt;ThreeDShapeInfo&gt;&lt;uuid val=&quot;{23DF4035-A6A9-44DF-ABC3-D1BEDCC34FB7}&quot;/&gt;&lt;isInvalidForFieldText val=&quot;0&quot;/&gt;&lt;Image&gt;&lt;filename val=&quot;C:\Users\User\AppData\Local\Temp\CP1424010579406Session\CPTrustFolder1424010579421\PPTImport1424036047843\data\asimages\{23DF4035-A6A9-44DF-ABC3-D1BEDCC34FB7}_6.png&quot;/&gt;&lt;left val=&quot;0&quot;/&gt;&lt;top val=&quot;76&quot;/&gt;&lt;width val=&quot;961&quot;/&gt;&lt;height val=&quot;122&quot;/&gt;&lt;hasText val=&quot;1&quot;/&gt;&lt;/Image&gt;&lt;/ThreeDShapeInfo&gt;"/>
</p:tagLst>
</file>

<file path=ppt/tags/tag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0&quot;/&gt;&lt;/TableIndex&gt;&lt;/ShapeTextInfo&gt;"/>
</p:tagLst>
</file>

<file path=ppt/tags/tag3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5&quot;/&gt;&lt;lineCharCount val=&quot;12&quot;/&gt;&lt;lineCharCount val=&quot;13&quot;/&gt;&lt;lineCharCount val=&quot;28&quot;/&gt;&lt;lineCharCount val=&quot;15&quot;/&gt;&lt;/TableIndex&gt;&lt;/ShapeTextInfo&gt;"/>
  <p:tag name="HTML_SHAPEINFO" val="&lt;ThreeDShapeInfo&gt;&lt;uuid val=&quot;{4B8AEAD4-9568-42FC-B045-66CAE1CC6E91}&quot;/&gt;&lt;isInvalidForFieldText val=&quot;0&quot;/&gt;&lt;Image&gt;&lt;filename val=&quot;C:\Users\User\AppData\Local\Temp\CP1424010579406Session\CPTrustFolder1424010579421\PPTImport1424036047843\data\asimages\{4B8AEAD4-9568-42FC-B045-66CAE1CC6E91}_6.png&quot;/&gt;&lt;left val=&quot;42&quot;/&gt;&lt;top val=&quot;212&quot;/&gt;&lt;width val=&quot;438&quot;/&gt;&lt;height val=&quot;243&quot;/&gt;&lt;hasText val=&quot;1&quot;/&gt;&lt;/Image&gt;&lt;/ThreeDShapeInfo&gt;"/>
</p:tagLst>
</file>

<file path=ppt/tags/tag3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0D62C2B-D715-419F-9FDD-3621FF0FA755}&quot;/&gt;&lt;isInvalidForFieldText val=&quot;0&quot;/&gt;&lt;Image&gt;&lt;filename val=&quot;C:\Users\User\AppData\Local\Temp\CP1424010579406Session\CPTrustFolder1424010579421\PPTImport1424036047843\data\asimages\{60D62C2B-D715-419F-9FDD-3621FF0FA755}_6.png&quot;/&gt;&lt;left val=&quot;727&quot;/&gt;&lt;top val=&quot;687&quot;/&gt;&lt;width val=&quot;226&quot;/&gt;&lt;height val=&quot;45&quot;/&gt;&lt;hasText val=&quot;1&quot;/&gt;&lt;/Image&gt;&lt;/ThreeDShapeInfo&gt;"/>
</p:tagLst>
</file>

<file path=ppt/tags/tag3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0&quot;/&gt;&lt;lineCharCount val=&quot;15&quot;/&gt;&lt;lineCharCount val=&quot;22&quot;/&gt;&lt;lineCharCount val=&quot;19&quot;/&gt;&lt;lineCharCount val=&quot;12&quot;/&gt;&lt;/TableIndex&gt;&lt;/ShapeTextInfo&gt;"/>
  <p:tag name="HTML_SHAPEINFO" val="&lt;ThreeDShapeInfo&gt;&lt;uuid val=&quot;{28E86215-1439-457A-9746-D818E8AE0F5D}&quot;/&gt;&lt;isInvalidForFieldText val=&quot;0&quot;/&gt;&lt;Image&gt;&lt;filename val=&quot;C:\Users\User\AppData\Local\Temp\CP1424010579406Session\CPTrustFolder1424010579421\PPTImport1424036047843\data\asimages\{28E86215-1439-457A-9746-D818E8AE0F5D}_6.png&quot;/&gt;&lt;left val=&quot;474&quot;/&gt;&lt;top val=&quot;212&quot;/&gt;&lt;width val=&quot;332&quot;/&gt;&lt;height val=&quot;217&quot;/&gt;&lt;hasText val=&quot;1&quot;/&gt;&lt;/Image&gt;&lt;/ThreeDShapeInfo&gt;"/>
</p:tagLst>
</file>

<file path=ppt/tags/tag3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66&quot;/&gt;&lt;/TableIndex&gt;&lt;/ShapeTextInfo&gt;"/>
  <p:tag name="HTML_SHAPEINFO" val="&lt;ThreeDShapeInfo&gt;&lt;uuid val=&quot;{1D6CFB36-928C-415A-A5D0-BCED429518A3}&quot;/&gt;&lt;isInvalidForFieldText val=&quot;0&quot;/&gt;&lt;Image&gt;&lt;filename val=&quot;C:\Users\User\AppData\Local\Temp\CP1424010579406Session\CPTrustFolder1424010579421\PPTImport1424036047843\data\asimages\{1D6CFB36-928C-415A-A5D0-BCED429518A3}_6.png&quot;/&gt;&lt;left val=&quot;40&quot;/&gt;&lt;top val=&quot;527&quot;/&gt;&lt;width val=&quot;873&quot;/&gt;&lt;height val=&quot;57&quot;/&gt;&lt;hasText val=&quot;1&quot;/&gt;&lt;/Image&gt;&lt;/ThreeDShapeInfo&gt;"/>
</p:tagLst>
</file>

<file path=ppt/tags/tag3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C5535770-45DA-4278-99B0-D099B4D77847}&quot;/&gt;&lt;isInvalidForFieldText val=&quot;0&quot;/&gt;&lt;Image&gt;&lt;filename val=&quot;C:\Users\User\AppData\Local\Temp\CP1424010579406Session\CPTrustFolder1424010579421\PPTImport1424036047843\data\asimages\{C5535770-45DA-4278-99B0-D099B4D77847}_7.png&quot;/&gt;&lt;left val=&quot;-5&quot;/&gt;&lt;top val=&quot;76&quot;/&gt;&lt;width val=&quot;970&quot;/&gt;&lt;height val=&quot;122&quot;/&gt;&lt;hasText val=&quot;1&quot;/&gt;&lt;/Image&gt;&lt;/ThreeDShapeInfo&gt;"/>
</p:tagLst>
</file>

<file path=ppt/tags/tag3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14&quot;/&gt;&lt;lineCharCount val=&quot;13&quot;/&gt;&lt;lineCharCount val=&quot;23&quot;/&gt;&lt;lineCharCount val=&quot;15&quot;/&gt;&lt;lineCharCount val=&quot;16&quot;/&gt;&lt;/TableIndex&gt;&lt;/ShapeTextInfo&gt;"/>
  <p:tag name="HTML_SHAPEINFO" val="&lt;ThreeDShapeInfo&gt;&lt;uuid val=&quot;{D0D81ABF-2876-4CC0-9AC4-F9DF922FBC85}&quot;/&gt;&lt;isInvalidForFieldText val=&quot;0&quot;/&gt;&lt;Image&gt;&lt;filename val=&quot;C:\Users\User\AppData\Local\Temp\CP1424010579406Session\CPTrustFolder1424010579421\PPTImport1424036047843\data\asimages\{D0D81ABF-2876-4CC0-9AC4-F9DF922FBC85}_7.png&quot;/&gt;&lt;left val=&quot;42&quot;/&gt;&lt;top val=&quot;212&quot;/&gt;&lt;width val=&quot;438&quot;/&gt;&lt;height val=&quot;244&quot;/&gt;&lt;hasText val=&quot;1&quot;/&gt;&lt;/Image&gt;&lt;/ThreeDShapeInfo&gt;"/>
</p:tagLst>
</file>

<file path=ppt/tags/tag3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666D5CD3-FA53-48D8-A509-B8EEC4AF30D8}&quot;/&gt;&lt;isInvalidForFieldText val=&quot;0&quot;/&gt;&lt;Image&gt;&lt;filename val=&quot;C:\Users\User\AppData\Local\Temp\CP1424010579406Session\CPTrustFolder1424010579421\PPTImport1424036047843\data\asimages\{666D5CD3-FA53-48D8-A509-B8EEC4AF30D8}_7.png&quot;/&gt;&lt;left val=&quot;727&quot;/&gt;&lt;top val=&quot;687&quot;/&gt;&lt;width val=&quot;226&quot;/&gt;&lt;height val=&quot;45&quot;/&gt;&lt;hasText val=&quot;1&quot;/&gt;&lt;/Image&gt;&lt;/ThreeDShapeInfo&gt;"/>
</p:tagLst>
</file>

<file path=ppt/tags/tag3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4&quot;/&gt;&lt;lineCharCount val=&quot;20&quot;/&gt;&lt;lineCharCount val=&quot;26&quot;/&gt;&lt;lineCharCount val=&quot;26&quot;/&gt;&lt;lineCharCount val=&quot;14&quot;/&gt;&lt;/TableIndex&gt;&lt;/ShapeTextInfo&gt;"/>
  <p:tag name="HTML_SHAPEINFO" val="&lt;ThreeDShapeInfo&gt;&lt;uuid val=&quot;{9319206D-E080-410E-9BB6-A912190F9A26}&quot;/&gt;&lt;isInvalidForFieldText val=&quot;0&quot;/&gt;&lt;Image&gt;&lt;filename val=&quot;C:\Users\User\AppData\Local\Temp\CP1424010579406Session\CPTrustFolder1424010579421\PPTImport1424036047843\data\asimages\{9319206D-E080-410E-9BB6-A912190F9A26}_7.png&quot;/&gt;&lt;left val=&quot;474&quot;/&gt;&lt;top val=&quot;212&quot;/&gt;&lt;width val=&quot;388&quot;/&gt;&lt;height val=&quot;169&quot;/&gt;&lt;hasText val=&quot;1&quot;/&gt;&lt;/Image&gt;&lt;/ThreeDShapeInfo&gt;"/>
</p:tagLst>
</file>

<file path=ppt/tags/tag3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3&quot;/&gt;&lt;/TableIndex&gt;&lt;/ShapeTextInfo&gt;"/>
  <p:tag name="HTML_SHAPEINFO" val="&lt;ThreeDShapeInfo&gt;&lt;uuid val=&quot;{78A55BBC-0FE9-4EB5-9EAC-5EEE37666614}&quot;/&gt;&lt;isInvalidForFieldText val=&quot;0&quot;/&gt;&lt;Image&gt;&lt;filename val=&quot;C:\Users\User\AppData\Local\Temp\CP1424010579406Session\CPTrustFolder1424010579421\PPTImport1424036047843\data\asimages\{78A55BBC-0FE9-4EB5-9EAC-5EEE37666614}_8.png&quot;/&gt;&lt;left val=&quot;0&quot;/&gt;&lt;top val=&quot;76&quot;/&gt;&lt;width val=&quot;961&quot;/&gt;&lt;height val=&quot;122&quot;/&gt;&lt;hasText val=&quot;1&quot;/&gt;&lt;/Image&gt;&lt;/ThreeDShapeInfo&gt;"/>
</p:tagLst>
</file>

<file path=ppt/tags/tag3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7&quot;/&gt;&lt;lineCharCount val=&quot;18&quot;/&gt;&lt;lineCharCount val=&quot;12&quot;/&gt;&lt;lineCharCount val=&quot;14&quot;/&gt;&lt;lineCharCount val=&quot;15&quot;/&gt;&lt;lineCharCount val=&quot;14&quot;/&gt;&lt;lineCharCount val=&quot;9&quot;/&gt;&lt;lineCharCount val=&quot;17&quot;/&gt;&lt;/TableIndex&gt;&lt;/ShapeTextInfo&gt;"/>
  <p:tag name="HTML_SHAPEINFO" val="&lt;ThreeDShapeInfo&gt;&lt;uuid val=&quot;{4FDBCBAE-C124-47F9-9AF2-245C3C80DBBF}&quot;/&gt;&lt;isInvalidForFieldText val=&quot;0&quot;/&gt;&lt;Image&gt;&lt;filename val=&quot;C:\Users\User\AppData\Local\Temp\CP1424010579406Session\CPTrustFolder1424010579421\PPTImport1424036047843\data\asimages\{4FDBCBAE-C124-47F9-9AF2-245C3C80DBBF}_8.png&quot;/&gt;&lt;left val=&quot;42&quot;/&gt;&lt;top val=&quot;233&quot;/&gt;&lt;width val=&quot;438&quot;/&gt;&lt;height val=&quot;297&quot;/&gt;&lt;hasText val=&quot;1&quot;/&gt;&lt;/Image&gt;&lt;/ThreeDShapeInfo&gt;"/>
</p:tagLst>
</file>

<file path=ppt/tags/tag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quot;/&gt;&lt;/TableIndex&gt;&lt;/ShapeTextInfo&gt;"/>
</p:tagLst>
</file>

<file path=ppt/tags/tag4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318936F-B6F3-4743-9C7B-B2AE7804B9EE}&quot;/&gt;&lt;isInvalidForFieldText val=&quot;0&quot;/&gt;&lt;Image&gt;&lt;filename val=&quot;C:\Users\User\AppData\Local\Temp\CP1424010579406Session\CPTrustFolder1424010579421\PPTImport1424036047843\data\asimages\{1318936F-B6F3-4743-9C7B-B2AE7804B9EE}_8.png&quot;/&gt;&lt;left val=&quot;727&quot;/&gt;&lt;top val=&quot;687&quot;/&gt;&lt;width val=&quot;226&quot;/&gt;&lt;height val=&quot;45&quot;/&gt;&lt;hasText val=&quot;1&quot;/&gt;&lt;/Image&gt;&lt;/ThreeDShapeInfo&gt;"/>
</p:tagLst>
</file>

<file path=ppt/tags/tag4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26&quot;/&gt;&lt;lineCharCount val=&quot;15&quot;/&gt;&lt;lineCharCount val=&quot;18&quot;/&gt;&lt;lineCharCount val=&quot;19&quot;/&gt;&lt;lineCharCount val=&quot;12&quot;/&gt;&lt;lineCharCount val=&quot;12&quot;/&gt;&lt;lineCharCount val=&quot;24&quot;/&gt;&lt;lineCharCount val=&quot;23&quot;/&gt;&lt;/TableIndex&gt;&lt;/ShapeTextInfo&gt;"/>
  <p:tag name="HTML_SHAPEINFO" val="&lt;ThreeDShapeInfo&gt;&lt;uuid val=&quot;{3369A91A-972D-4538-B1D7-6925AA299752}&quot;/&gt;&lt;isInvalidForFieldText val=&quot;0&quot;/&gt;&lt;Image&gt;&lt;filename val=&quot;C:\Users\User\AppData\Local\Temp\CP1424010579406Session\CPTrustFolder1424010579421\PPTImport1424036047843\data\asimages\{3369A91A-972D-4538-B1D7-6925AA299752}_8.png&quot;/&gt;&lt;left val=&quot;475&quot;/&gt;&lt;top val=&quot;234&quot;/&gt;&lt;width val=&quot;379&quot;/&gt;&lt;height val=&quot;309&quot;/&gt;&lt;hasText val=&quot;1&quot;/&gt;&lt;/Image&gt;&lt;/ThreeDShapeInfo&gt;"/>
</p:tagLst>
</file>

<file path=ppt/tags/tag4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B244FCFC-9C18-4ED1-B7DA-AFA402C75381}&quot;/&gt;&lt;isInvalidForFieldText val=&quot;0&quot;/&gt;&lt;Image&gt;&lt;filename val=&quot;C:\Users\User\AppData\Local\Temp\CP1424010579406Session\CPTrustFolder1424010579421\PPTImport1424036047843\data\asimages\{B244FCFC-9C18-4ED1-B7DA-AFA402C75381}_9.png&quot;/&gt;&lt;left val=&quot;0&quot;/&gt;&lt;top val=&quot;76&quot;/&gt;&lt;width val=&quot;961&quot;/&gt;&lt;height val=&quot;122&quot;/&gt;&lt;hasText val=&quot;1&quot;/&gt;&lt;/Image&gt;&lt;/ThreeDShapeInfo&gt;"/>
</p:tagLst>
</file>

<file path=ppt/tags/tag4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0&quot;/&gt;&lt;lineCharCount val=&quot;64&quot;/&gt;&lt;lineCharCount val=&quot;23&quot;/&gt;&lt;lineCharCount val=&quot;66&quot;/&gt;&lt;lineCharCount val=&quot;8&quot;/&gt;&lt;lineCharCount val=&quot;58&quot;/&gt;&lt;lineCharCount val=&quot;61&quot;/&gt;&lt;lineCharCount val=&quot;63&quot;/&gt;&lt;lineCharCount val=&quot;65&quot;/&gt;&lt;lineCharCount val=&quot;8&quot;/&gt;&lt;lineCharCount val=&quot;1&quot;/&gt;&lt;/TableIndex&gt;&lt;/ShapeTextInfo&gt;"/>
  <p:tag name="HTML_SHAPEINFO" val="&lt;ThreeDShapeInfo&gt;&lt;uuid val=&quot;{A9DB7650-BC6C-4E8E-8026-F1D42F594A09}&quot;/&gt;&lt;isInvalidForFieldText val=&quot;0&quot;/&gt;&lt;Image&gt;&lt;filename val=&quot;C:\Users\User\AppData\Local\Temp\CP1424010579406Session\CPTrustFolder1424010579421\PPTImport1424036047843\data\asimages\{A9DB7650-BC6C-4E8E-8026-F1D42F594A09}_9.png&quot;/&gt;&lt;left val=&quot;44&quot;/&gt;&lt;top val=&quot;212&quot;/&gt;&lt;width val=&quot;876&quot;/&gt;&lt;height val=&quot;415&quot;/&gt;&lt;hasText val=&quot;1&quot;/&gt;&lt;/Image&gt;&lt;/ThreeDShapeInfo&gt;"/>
</p:tagLst>
</file>

<file path=ppt/tags/tag4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quot;/&gt;&lt;/TableIndex&gt;&lt;/ShapeTextInfo&gt;"/>
  <p:tag name="HTML_SHAPEINFO" val="&lt;ThreeDShapeInfo&gt;&lt;uuid val=&quot;{1EAEDCDB-F845-4AB9-B97E-ADE8E4205642}&quot;/&gt;&lt;isInvalidForFieldText val=&quot;0&quot;/&gt;&lt;Image&gt;&lt;filename val=&quot;C:\Users\User\AppData\Local\Temp\CP1424010579406Session\CPTrustFolder1424010579421\PPTImport1424036047843\data\asimages\{1EAEDCDB-F845-4AB9-B97E-ADE8E4205642}_9.png&quot;/&gt;&lt;left val=&quot;727&quot;/&gt;&lt;top val=&quot;687&quot;/&gt;&lt;width val=&quot;226&quot;/&gt;&lt;height val=&quot;45&quot;/&gt;&lt;hasText val=&quot;1&quot;/&gt;&lt;/Image&gt;&lt;/ThreeDShapeInfo&gt;"/>
</p:tagLst>
</file>

<file path=ppt/tags/tag4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8&quot;/&gt;&lt;/TableIndex&gt;&lt;/ShapeTextInfo&gt;"/>
  <p:tag name="HTML_SHAPEINFO" val="&lt;ThreeDShapeInfo&gt;&lt;uuid val=&quot;{C1759C8F-5E49-42C9-AF02-A2B38B1B3BD1}&quot;/&gt;&lt;isInvalidForFieldText val=&quot;0&quot;/&gt;&lt;Image&gt;&lt;filename val=&quot;C:\Users\User\AppData\Local\Temp\CP1424010579406Session\CPTrustFolder1424010579421\PPTImport1424036047843\data\asimages\{C1759C8F-5E49-42C9-AF02-A2B38B1B3BD1}_10.png&quot;/&gt;&lt;left val=&quot;0&quot;/&gt;&lt;top val=&quot;76&quot;/&gt;&lt;width val=&quot;961&quot;/&gt;&lt;height val=&quot;122&quot;/&gt;&lt;hasText val=&quot;1&quot;/&gt;&lt;/Image&gt;&lt;/ThreeDShapeInfo&gt;"/>
</p:tagLst>
</file>

<file path=ppt/tags/tag4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1&quot;/&gt;&lt;lineCharCount val=&quot;54&quot;/&gt;&lt;lineCharCount val=&quot;69&quot;/&gt;&lt;lineCharCount val=&quot;24&quot;/&gt;&lt;lineCharCount val=&quot;70&quot;/&gt;&lt;lineCharCount val=&quot;42&quot;/&gt;&lt;lineCharCount val=&quot;66&quot;/&gt;&lt;lineCharCount val=&quot;21&quot;/&gt;&lt;/TableIndex&gt;&lt;/ShapeTextInfo&gt;"/>
  <p:tag name="HTML_SHAPEINFO" val="&lt;ThreeDShapeInfo&gt;&lt;uuid val=&quot;{5FBD8145-5C3A-43DA-840E-B4101584D9F7}&quot;/&gt;&lt;isInvalidForFieldText val=&quot;0&quot;/&gt;&lt;Image&gt;&lt;filename val=&quot;C:\Users\User\AppData\Local\Temp\CP1424010579406Session\CPTrustFolder1424010579421\PPTImport1424036047843\data\asimages\{5FBD8145-5C3A-43DA-840E-B4101584D9F7}_10.png&quot;/&gt;&lt;left val=&quot;42&quot;/&gt;&lt;top val=&quot;212&quot;/&gt;&lt;width val=&quot;876&quot;/&gt;&lt;height val=&quot;305&quot;/&gt;&lt;hasText val=&quot;1&quot;/&gt;&lt;/Image&gt;&lt;/ThreeDShapeInfo&gt;"/>
</p:tagLst>
</file>

<file path=ppt/tags/tag4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0827F1D-FE10-40DA-8B24-9DE16BCCEB40}&quot;/&gt;&lt;isInvalidForFieldText val=&quot;0&quot;/&gt;&lt;Image&gt;&lt;filename val=&quot;C:\Users\User\AppData\Local\Temp\CP1424010579406Session\CPTrustFolder1424010579421\PPTImport1424036047843\data\asimages\{D0827F1D-FE10-40DA-8B24-9DE16BCCEB40}_10.png&quot;/&gt;&lt;left val=&quot;727&quot;/&gt;&lt;top val=&quot;687&quot;/&gt;&lt;width val=&quot;226&quot;/&gt;&lt;height val=&quot;45&quot;/&gt;&lt;hasText val=&quot;1&quot;/&gt;&lt;/Image&gt;&lt;/ThreeDShapeInfo&gt;"/>
</p:tagLst>
</file>

<file path=ppt/tags/tag4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79&quot;/&gt;&lt;lineCharCount val=&quot;49&quot;/&gt;&lt;/TableIndex&gt;&lt;/ShapeTextInfo&gt;"/>
  <p:tag name="HTML_SHAPEINFO" val="&lt;ThreeDShapeInfo&gt;&lt;uuid val=&quot;{2DD79ADB-E535-422D-9DCA-0DDD7A658F4A}&quot;/&gt;&lt;isInvalidForFieldText val=&quot;0&quot;/&gt;&lt;Image&gt;&lt;filename val=&quot;C:\Users\User\AppData\Local\Temp\CP1424010579406Session\CPTrustFolder1424010579421\PPTImport1424036047843\data\asimages\{2DD79ADB-E535-422D-9DCA-0DDD7A658F4A}_10.png&quot;/&gt;&lt;left val=&quot;40&quot;/&gt;&lt;top val=&quot;534&quot;/&gt;&lt;width val=&quot;875&quot;/&gt;&lt;height val=&quot;84&quot;/&gt;&lt;hasText val=&quot;1&quot;/&gt;&lt;/Image&gt;&lt;/ThreeDShapeInfo&gt;"/>
</p:tagLst>
</file>

<file path=ppt/tags/tag4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0&quot;/&gt;&lt;/TableIndex&gt;&lt;/ShapeTextInfo&gt;"/>
  <p:tag name="HTML_SHAPEINFO" val="&lt;ThreeDShapeInfo&gt;&lt;uuid val=&quot;{07D056D8-6377-4D2D-845B-174380443F30}&quot;/&gt;&lt;isInvalidForFieldText val=&quot;0&quot;/&gt;&lt;Image&gt;&lt;filename val=&quot;C:\Users\User\AppData\Local\Temp\CP1424010579406Session\CPTrustFolder1424010579421\PPTImport1424036047843\data\asimages\{07D056D8-6377-4D2D-845B-174380443F30}_11.png&quot;/&gt;&lt;left val=&quot;0&quot;/&gt;&lt;top val=&quot;76&quot;/&gt;&lt;width val=&quot;961&quot;/&gt;&lt;height val=&quot;122&quot;/&gt;&lt;hasText val=&quot;1&quot;/&gt;&lt;/Image&gt;&lt;/ThreeDShapeInfo&gt;"/>
</p:tagLst>
</file>

<file path=ppt/tags/tag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5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67&quot;/&gt;&lt;lineCharCount val=&quot;30&quot;/&gt;&lt;lineCharCount val=&quot;38&quot;/&gt;&lt;lineCharCount val=&quot;62&quot;/&gt;&lt;lineCharCount val=&quot;12&quot;/&gt;&lt;lineCharCount val=&quot;68&quot;/&gt;&lt;lineCharCount val=&quot;54&quot;/&gt;&lt;lineCharCount val=&quot;23&quot;/&gt;&lt;/TableIndex&gt;&lt;/ShapeTextInfo&gt;"/>
  <p:tag name="HTML_SHAPEINFO" val="&lt;ThreeDShapeInfo&gt;&lt;uuid val=&quot;{1FFACF0B-1DA9-4776-A576-15A7FB555053}&quot;/&gt;&lt;isInvalidForFieldText val=&quot;0&quot;/&gt;&lt;Image&gt;&lt;filename val=&quot;C:\Users\User\AppData\Local\Temp\CP1424010579406Session\CPTrustFolder1424010579421\PPTImport1424036047843\data\asimages\{1FFACF0B-1DA9-4776-A576-15A7FB555053}_11.png&quot;/&gt;&lt;left val=&quot;42&quot;/&gt;&lt;top val=&quot;212&quot;/&gt;&lt;width val=&quot;882&quot;/&gt;&lt;height val=&quot;415&quot;/&gt;&lt;hasText val=&quot;1&quot;/&gt;&lt;/Image&gt;&lt;/ThreeDShapeInfo&gt;"/>
</p:tagLst>
</file>

<file path=ppt/tags/tag5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9DA7771-EA07-4D73-A2FF-96137CAA20B1}&quot;/&gt;&lt;isInvalidForFieldText val=&quot;0&quot;/&gt;&lt;Image&gt;&lt;filename val=&quot;C:\Users\User\AppData\Local\Temp\CP1424010579406Session\CPTrustFolder1424010579421\PPTImport1424036047843\data\asimages\{09DA7771-EA07-4D73-A2FF-96137CAA20B1}_11.png&quot;/&gt;&lt;left val=&quot;727&quot;/&gt;&lt;top val=&quot;687&quot;/&gt;&lt;width val=&quot;226&quot;/&gt;&lt;height val=&quot;45&quot;/&gt;&lt;hasText val=&quot;1&quot;/&gt;&lt;/Image&gt;&lt;/ThreeDShapeInfo&gt;"/>
</p:tagLst>
</file>

<file path=ppt/tags/tag52.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1&quot;/&gt;&lt;/TableIndex&gt;&lt;/ShapeTextInfo&gt;"/>
  <p:tag name="HTML_SHAPEINFO" val="&lt;ThreeDShapeInfo&gt;&lt;uuid val=&quot;{BC33AD8D-1502-4408-A20A-6AA8E4F2B67C}&quot;/&gt;&lt;isInvalidForFieldText val=&quot;0&quot;/&gt;&lt;Image&gt;&lt;filename val=&quot;C:\Users\User\AppData\Local\Temp\CP1424010579406Session\CPTrustFolder1424010579421\PPTImport1424036047843\data\asimages\{BC33AD8D-1502-4408-A20A-6AA8E4F2B67C}_12.png&quot;/&gt;&lt;left val=&quot;0&quot;/&gt;&lt;top val=&quot;76&quot;/&gt;&lt;width val=&quot;961&quot;/&gt;&lt;height val=&quot;122&quot;/&gt;&lt;hasText val=&quot;1&quot;/&gt;&lt;/Image&gt;&lt;/ThreeDShapeInfo&gt;"/>
</p:tagLst>
</file>

<file path=ppt/tags/tag5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1&quot;/&gt;&lt;lineCharCount val=&quot;22&quot;/&gt;&lt;lineCharCount val=&quot;1&quot;/&gt;&lt;lineCharCount val=&quot;62&quot;/&gt;&lt;lineCharCount val=&quot;69&quot;/&gt;&lt;lineCharCount val=&quot;75&quot;/&gt;&lt;lineCharCount val=&quot;15&quot;/&gt;&lt;/TableIndex&gt;&lt;/ShapeTextInfo&gt;"/>
  <p:tag name="HTML_SHAPEINFO" val="&lt;ThreeDShapeInfo&gt;&lt;uuid val=&quot;{A5F1163C-878D-44D3-BACA-C22841CDAB93}&quot;/&gt;&lt;isInvalidForFieldText val=&quot;0&quot;/&gt;&lt;Image&gt;&lt;filename val=&quot;C:\Users\User\AppData\Local\Temp\CP1424010579406Session\CPTrustFolder1424010579421\PPTImport1424036047843\data\asimages\{A5F1163C-878D-44D3-BACA-C22841CDAB93}_12.png&quot;/&gt;&lt;left val=&quot;42&quot;/&gt;&lt;top val=&quot;212&quot;/&gt;&lt;width val=&quot;870&quot;/&gt;&lt;height val=&quot;415&quot;/&gt;&lt;hasText val=&quot;1&quot;/&gt;&lt;/Image&gt;&lt;/ThreeDShapeInfo&gt;"/>
</p:tagLst>
</file>

<file path=ppt/tags/tag5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0A672DA4-0774-4E5F-B892-7EB1429FC103}&quot;/&gt;&lt;isInvalidForFieldText val=&quot;0&quot;/&gt;&lt;Image&gt;&lt;filename val=&quot;C:\Users\User\AppData\Local\Temp\CP1424010579406Session\CPTrustFolder1424010579421\PPTImport1424036047843\data\asimages\{0A672DA4-0774-4E5F-B892-7EB1429FC103}_12.png&quot;/&gt;&lt;left val=&quot;727&quot;/&gt;&lt;top val=&quot;687&quot;/&gt;&lt;width val=&quot;226&quot;/&gt;&lt;height val=&quot;45&quot;/&gt;&lt;hasText val=&quot;1&quot;/&gt;&lt;/Image&gt;&lt;/ThreeDShapeInfo&gt;"/>
</p:tagLst>
</file>

<file path=ppt/tags/tag55.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49&quot;/&gt;&lt;/TableIndex&gt;&lt;/ShapeTextInfo&gt;"/>
  <p:tag name="HTML_SHAPEINFO" val="&lt;ThreeDShapeInfo&gt;&lt;uuid val=&quot;{B368D2DE-575A-463B-AF96-0C15139D09A0}&quot;/&gt;&lt;isInvalidForFieldText val=&quot;0&quot;/&gt;&lt;Image&gt;&lt;filename val=&quot;C:\Users\User\AppData\Local\Temp\CP1424010579406Session\CPTrustFolder1424010579421\PPTImport1424036047843\data\asimages\{B368D2DE-575A-463B-AF96-0C15139D09A0}_13.png&quot;/&gt;&lt;left val=&quot;-5&quot;/&gt;&lt;top val=&quot;76&quot;/&gt;&lt;width val=&quot;970&quot;/&gt;&lt;height val=&quot;122&quot;/&gt;&lt;hasText val=&quot;1&quot;/&gt;&lt;/Image&gt;&lt;/ThreeDShapeInfo&gt;"/>
</p:tagLst>
</file>

<file path=ppt/tags/tag5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8&quot;/&gt;&lt;lineCharCount val=&quot;44&quot;/&gt;&lt;lineCharCount val=&quot;1&quot;/&gt;&lt;lineCharCount val=&quot;75&quot;/&gt;&lt;lineCharCount val=&quot;45&quot;/&gt;&lt;lineCharCount val=&quot;1&quot;/&gt;&lt;lineCharCount val=&quot;66&quot;/&gt;&lt;lineCharCount val=&quot;72&quot;/&gt;&lt;lineCharCount val=&quot;15&quot;/&gt;&lt;/TableIndex&gt;&lt;/ShapeTextInfo&gt;"/>
  <p:tag name="HTML_SHAPEINFO" val="&lt;ThreeDShapeInfo&gt;&lt;uuid val=&quot;{3E58358C-D3A6-4E20-A7EF-DAF2C5A952A6}&quot;/&gt;&lt;isInvalidForFieldText val=&quot;0&quot;/&gt;&lt;Image&gt;&lt;filename val=&quot;C:\Users\User\AppData\Local\Temp\CP1424010579406Session\CPTrustFolder1424010579421\PPTImport1424036047843\data\asimages\{3E58358C-D3A6-4E20-A7EF-DAF2C5A952A6}_13.png&quot;/&gt;&lt;left val=&quot;42&quot;/&gt;&lt;top val=&quot;212&quot;/&gt;&lt;width val=&quot;870&quot;/&gt;&lt;height val=&quot;286&quot;/&gt;&lt;hasText val=&quot;1&quot;/&gt;&lt;/Image&gt;&lt;/ThreeDShapeInfo&gt;"/>
</p:tagLst>
</file>

<file path=ppt/tags/tag5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DB9FAADE-8723-4AA6-BA69-83BC17B51213}&quot;/&gt;&lt;isInvalidForFieldText val=&quot;0&quot;/&gt;&lt;Image&gt;&lt;filename val=&quot;C:\Users\User\AppData\Local\Temp\CP1424010579406Session\CPTrustFolder1424010579421\PPTImport1424036047843\data\asimages\{DB9FAADE-8723-4AA6-BA69-83BC17B51213}_13.png&quot;/&gt;&lt;left val=&quot;727&quot;/&gt;&lt;top val=&quot;687&quot;/&gt;&lt;width val=&quot;226&quot;/&gt;&lt;height val=&quot;45&quot;/&gt;&lt;hasText val=&quot;1&quot;/&gt;&lt;/Image&gt;&lt;/ThreeDShapeInfo&gt;"/>
</p:tagLst>
</file>

<file path=ppt/tags/tag5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2&quot;/&gt;&lt;lineCharCount val=&quot;80&quot;/&gt;&lt;lineCharCount val=&quot;19&quot;/&gt;&lt;/TableIndex&gt;&lt;/ShapeTextInfo&gt;"/>
  <p:tag name="HTML_SHAPEINFO" val="&lt;ThreeDShapeInfo&gt;&lt;uuid val=&quot;{F27BB664-293D-4A9F-AB85-11F120964DA2}&quot;/&gt;&lt;isInvalidForFieldText val=&quot;0&quot;/&gt;&lt;Image&gt;&lt;filename val=&quot;C:\Users\User\AppData\Local\Temp\CP1424010579406Session\CPTrustFolder1424010579421\PPTImport1424036047843\data\asimages\{F27BB664-293D-4A9F-AB85-11F120964DA2}_13.png&quot;/&gt;&lt;left val=&quot;40&quot;/&gt;&lt;top val=&quot;535&quot;/&gt;&lt;width val=&quot;870&quot;/&gt;&lt;height val=&quot;84&quot;/&gt;&lt;hasText val=&quot;1&quot;/&gt;&lt;/Image&gt;&lt;/ThreeDShapeInfo&gt;"/>
</p:tagLst>
</file>

<file path=ppt/tags/tag5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4&quot;/&gt;&lt;/TableIndex&gt;&lt;/ShapeTextInfo&gt;"/>
  <p:tag name="HTML_SHAPEINFO" val="&lt;ThreeDShapeInfo&gt;&lt;uuid val=&quot;{97584353-B8E1-4B24-9F26-83227AB7674D}&quot;/&gt;&lt;isInvalidForFieldText val=&quot;0&quot;/&gt;&lt;Image&gt;&lt;filename val=&quot;C:\Users\User\AppData\Local\Temp\CP1424010579406Session\CPTrustFolder1424010579421\PPTImport1424036047843\data\asimages\{97584353-B8E1-4B24-9F26-83227AB7674D}_14.png&quot;/&gt;&lt;left val=&quot;0&quot;/&gt;&lt;top val=&quot;76&quot;/&gt;&lt;width val=&quot;961&quot;/&gt;&lt;height val=&quot;122&quot;/&gt;&lt;hasText val=&quot;1&quot;/&gt;&lt;/Image&gt;&lt;/ThreeDShapeInfo&gt;"/>
</p:tagLst>
</file>

<file path=ppt/tags/tag6.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9&quot;/&gt;&lt;/TableIndex&gt;&lt;/ShapeTextInfo&gt;"/>
</p:tagLst>
</file>

<file path=ppt/tags/tag60.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5&quot;/&gt;&lt;lineCharCount val=&quot;66&quot;/&gt;&lt;lineCharCount val=&quot;1&quot;/&gt;&lt;lineCharCount val=&quot;35&quot;/&gt;&lt;lineCharCount val=&quot;44&quot;/&gt;&lt;lineCharCount val=&quot;68&quot;/&gt;&lt;/TableIndex&gt;&lt;/ShapeTextInfo&gt;"/>
  <p:tag name="HTML_SHAPEINFO" val="&lt;ThreeDShapeInfo&gt;&lt;uuid val=&quot;{8A2A0455-2F4F-4FC1-A5E3-B42BA6C60A76}&quot;/&gt;&lt;isInvalidForFieldText val=&quot;0&quot;/&gt;&lt;Image&gt;&lt;filename val=&quot;C:\Users\User\AppData\Local\Temp\CP1424010579406Session\CPTrustFolder1424010579421\PPTImport1424036047843\data\asimages\{8A2A0455-2F4F-4FC1-A5E3-B42BA6C60A76}_14.png&quot;/&gt;&lt;left val=&quot;42&quot;/&gt;&lt;top val=&quot;212&quot;/&gt;&lt;width val=&quot;870&quot;/&gt;&lt;height val=&quot;415&quot;/&gt;&lt;hasText val=&quot;1&quot;/&gt;&lt;/Image&gt;&lt;/ThreeDShapeInfo&gt;"/>
</p:tagLst>
</file>

<file path=ppt/tags/tag61.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9A701249-242D-4D7A-B82C-002C13ED5B7C}&quot;/&gt;&lt;isInvalidForFieldText val=&quot;0&quot;/&gt;&lt;Image&gt;&lt;filename val=&quot;C:\Users\User\AppData\Local\Temp\CP1424010579406Session\CPTrustFolder1424010579421\PPTImport1424036047843\data\asimages\{9A701249-242D-4D7A-B82C-002C13ED5B7C}_14.png&quot;/&gt;&lt;left val=&quot;727&quot;/&gt;&lt;top val=&quot;687&quot;/&gt;&lt;width val=&quot;226&quot;/&gt;&lt;height val=&quot;45&quot;/&gt;&lt;hasText val=&quot;1&quot;/&gt;&lt;/Image&gt;&lt;/ThreeDShapeInfo&gt;"/>
</p:tagLst>
</file>

<file path=ppt/tags/tag62.xml><?xml version="1.0" encoding="utf-8"?>
<p:tagLst xmlns:a="http://schemas.openxmlformats.org/drawingml/2006/main" xmlns:r="http://schemas.openxmlformats.org/officeDocument/2006/relationships" xmlns:p="http://schemas.openxmlformats.org/presentationml/2006/main">
  <p:tag name="ARTICULATE_NAV_LEVEL" val="1"/>
  <p:tag name="ARTICULATE_SLIDE_PRESENTER_GUID" val="dcf31de8-c63a-45fa-8e92-a23f3dd0511b"/>
  <p:tag name="ARTICULATE_SLIDE_PAUSE" val="1"/>
  <p:tag name="ARTICULATE_LOCK_SLIDE" val="0"/>
  <p:tag name="ARTICULATE_HIDE_SLIDE" val="0"/>
  <p:tag name="ARTICULATE_PLAYER_CONTROL_PREVIOUS" val="True"/>
  <p:tag name="ARTICULATE_PLAYER_CONTROL_NEXT" val="True"/>
  <p:tag name="AUDIO_ID" val="256"/>
  <p:tag name="ARTICULATE_USED_LAYOUT" val="1"/>
  <p:tag name="ARTICULATE_SLIDE_THUMBNAIL_REFRESH" val="1"/>
</p:tagLst>
</file>

<file path=ppt/tags/tag63.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0&quot;/&gt;&lt;/TableIndex&gt;&lt;/ShapeTextInfo&gt;"/>
  <p:tag name="HTML_SHAPEINFO" val="&lt;ThreeDShapeInfo&gt;&lt;uuid val=&quot;{1D0ADF81-34B9-4640-95B6-33E2C8D4486D}&quot;/&gt;&lt;isInvalidForFieldText val=&quot;0&quot;/&gt;&lt;Image&gt;&lt;filename val=&quot;C:\Users\User\AppData\Local\Temp\CP1424010579406Session\CPTrustFolder1424010579421\PPTImport1424036047843\data\asimages\{1D0ADF81-34B9-4640-95B6-33E2C8D4486D}_15.png&quot;/&gt;&lt;left val=&quot;0&quot;/&gt;&lt;top val=&quot;278&quot;/&gt;&lt;width val=&quot;961&quot;/&gt;&lt;height val=&quot;202&quot;/&gt;&lt;hasText val=&quot;1&quot;/&gt;&lt;/Image&gt;&lt;/ThreeDShapeInfo&gt;"/>
</p:tagLst>
</file>

<file path=ppt/tags/tag64.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quot;/&gt;&lt;/TableIndex&gt;&lt;/ShapeTextInfo&gt;"/>
  <p:tag name="HTML_SHAPEINFO" val="&lt;ThreeDShapeInfo&gt;&lt;uuid val=&quot;{C52FC58C-8021-4439-8F1F-6DD33C9D9079}&quot;/&gt;&lt;isInvalidForFieldText val=&quot;0&quot;/&gt;&lt;Image&gt;&lt;filename val=&quot;C:\Users\User\AppData\Local\Temp\CP1424010579406Session\CPTrustFolder1424010579421\PPTImport1424036047843\data\asimages\{C52FC58C-8021-4439-8F1F-6DD33C9D9079}_15.png&quot;/&gt;&lt;left val=&quot;727&quot;/&gt;&lt;top val=&quot;687&quot;/&gt;&lt;width val=&quot;226&quot;/&gt;&lt;height val=&quot;45&quot;/&gt;&lt;hasText val=&quot;1&quot;/&gt;&lt;/Image&gt;&lt;/ThreeDShapeInfo&gt;"/>
</p:tagLst>
</file>

<file path=ppt/tags/tag7.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14&quot;/&gt;&lt;/TableIndex&gt;&lt;/ShapeTextInfo&gt;"/>
</p:tagLst>
</file>

<file path=ppt/tags/tag8.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32&quot;/&gt;&lt;/TableIndex&gt;&lt;/ShapeTextInfo&gt;"/>
</p:tagLst>
</file>

<file path=ppt/tags/tag9.xml><?xml version="1.0" encoding="utf-8"?>
<p:tagLst xmlns:a="http://schemas.openxmlformats.org/drawingml/2006/main" xmlns:r="http://schemas.openxmlformats.org/officeDocument/2006/relationships" xmlns:p="http://schemas.openxmlformats.org/presentationml/2006/main">
  <p:tag name="PRESENTER_SHAPETEXTINFO" val="&lt;ShapeTextInfo&gt;&lt;TableIndex row=&quot;-1&quot; col=&quot;-1&quot;&gt;&lt;linesCount val=&quot;1&quot;/&gt;&lt;lineCharCount val=&quot;23&quot;/&gt;&lt;/TableIndex&gt;&lt;/ShapeTextInfo&gt;"/>
</p:tagLst>
</file>

<file path=ppt/theme/theme1.xml><?xml version="1.0" encoding="utf-8"?>
<a:theme xmlns:a="http://schemas.openxmlformats.org/drawingml/2006/main" name="Theme February">
  <a:themeElements>
    <a:clrScheme name="VA">
      <a:dk1>
        <a:sysClr val="windowText" lastClr="000000"/>
      </a:dk1>
      <a:lt1>
        <a:sysClr val="window" lastClr="FFFFFF"/>
      </a:lt1>
      <a:dk2>
        <a:srgbClr val="1F497D"/>
      </a:dk2>
      <a:lt2>
        <a:srgbClr val="EEECE1"/>
      </a:lt2>
      <a:accent1>
        <a:srgbClr val="BBE2F2"/>
      </a:accent1>
      <a:accent2>
        <a:srgbClr val="A6192E"/>
      </a:accent2>
      <a:accent3>
        <a:srgbClr val="8A8D4A"/>
      </a:accent3>
      <a:accent4>
        <a:srgbClr val="1D1D1D"/>
      </a:accent4>
      <a:accent5>
        <a:srgbClr val="717171"/>
      </a:accent5>
      <a:accent6>
        <a:srgbClr val="F79646"/>
      </a:accent6>
      <a:hlink>
        <a:srgbClr val="0000FF"/>
      </a:hlink>
      <a:folHlink>
        <a:srgbClr val="800080"/>
      </a:folHlink>
    </a:clrScheme>
    <a:fontScheme name="VA">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Theme February" id="{D1F4C9E1-2396-4CDD-8CA9-EB944796C043}" vid="{8A04F0C2-259B-4AE6-85B0-EB8C2087D1CC}"/>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_rels/item4.xml.rels><?xml version="1.0" encoding="UTF-8" standalone="yes"?>
<Relationships xmlns="http://schemas.openxmlformats.org/package/2006/relationships"><Relationship Id="rId1" Type="http://schemas.openxmlformats.org/officeDocument/2006/relationships/customXmlProps" Target="itemProps4.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dlc_DocId xmlns="b62c6c12-24c5-4d47-ac4d-c5cc93bcdf7b">RO317-839076992-8439</_dlc_DocId>
    <_dlc_DocIdUrl xmlns="b62c6c12-24c5-4d47-ac4d-c5cc93bcdf7b">
      <Url>https://vaww.vashare.vba.va.gov/sites/SPTNCIO/focusedveterans/training/VSRvirtualtraining/_layouts/15/DocIdRedir.aspx?ID=RO317-839076992-8439</Url>
      <Description>RO317-839076992-8439</Description>
    </_dlc_DocIdUrl>
  </documentManagement>
</p:properties>
</file>

<file path=customXml/item3.xml><?xml version="1.0" encoding="utf-8"?>
<?mso-contentType ?>
<spe:Receivers xmlns:spe="http://schemas.microsoft.com/sharepoint/events">
  <Receiver>
    <Name>Document ID Generator</Name>
    <Synchronization>Synchronous</Synchronization>
    <Type>10001</Type>
    <SequenceNumber>1000</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10002</Type>
    <SequenceNumber>1001</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10004</Type>
    <SequenceNumber>1002</SequenceNumber>
    <Assembly>Microsoft.Office.DocumentManagement, Version=14.0.0.0, Culture=neutral, PublicKeyToken=71e9bce111e9429c</Assembly>
    <Class>Microsoft.Office.DocumentManagement.Internal.DocIdHandler</Class>
    <Data/>
    <Filter/>
  </Receiver>
  <Receiver>
    <Name>Document ID Generator</Name>
    <Synchronization>Synchronous</Synchronization>
    <Type>10006</Type>
    <SequenceNumber>1003</SequenceNumber>
    <Assembly>Microsoft.Office.DocumentManagement, Version=14.0.0.0, Culture=neutral, PublicKeyToken=71e9bce111e9429c</Assembly>
    <Class>Microsoft.Office.DocumentManagement.Internal.DocIdHandler</Class>
    <Data/>
    <Filter/>
  </Receiver>
</spe:Receivers>
</file>

<file path=customXml/item4.xml><?xml version="1.0" encoding="utf-8"?>
<ct:contentTypeSchema xmlns:ct="http://schemas.microsoft.com/office/2006/metadata/contentType" xmlns:ma="http://schemas.microsoft.com/office/2006/metadata/properties/metaAttributes" ct:_="" ma:_="" ma:contentTypeName="Document" ma:contentTypeID="0x0101003DB869E3E810774AA7B17315F3F50FE5" ma:contentTypeVersion="3" ma:contentTypeDescription="Create a new document." ma:contentTypeScope="" ma:versionID="a92e5099b9d4665426d5e2f5210929e0">
  <xsd:schema xmlns:xsd="http://www.w3.org/2001/XMLSchema" xmlns:xs="http://www.w3.org/2001/XMLSchema" xmlns:p="http://schemas.microsoft.com/office/2006/metadata/properties" xmlns:ns2="b62c6c12-24c5-4d47-ac4d-c5cc93bcdf7b" targetNamespace="http://schemas.microsoft.com/office/2006/metadata/properties" ma:root="true" ma:fieldsID="f00e8daebf23d3a43a83cbf8cd51dded" ns2:_="">
    <xsd:import namespace="b62c6c12-24c5-4d47-ac4d-c5cc93bcdf7b"/>
    <xsd:element name="properties">
      <xsd:complexType>
        <xsd:sequence>
          <xsd:element name="documentManagement">
            <xsd:complexType>
              <xsd:all>
                <xsd:element ref="ns2:_dlc_DocId" minOccurs="0"/>
                <xsd:element ref="ns2:_dlc_DocIdUrl" minOccurs="0"/>
                <xsd:element ref="ns2:_dlc_DocIdPersistId"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62c6c12-24c5-4d47-ac4d-c5cc93bcdf7b" elementFormDefault="qualified">
    <xsd:import namespace="http://schemas.microsoft.com/office/2006/documentManagement/types"/>
    <xsd:import namespace="http://schemas.microsoft.com/office/infopath/2007/PartnerControls"/>
    <xsd:element name="_dlc_DocId" ma:index="8" nillable="true" ma:displayName="Document ID Value" ma:description="The value of the document ID assigned to this item." ma:internalName="_dlc_DocId" ma:readOnly="true">
      <xsd:simpleType>
        <xsd:restriction base="dms:Text"/>
      </xsd:simpleType>
    </xsd:element>
    <xsd:element name="_dlc_DocIdUrl" ma:index="9" nillable="true" ma:displayName="Document ID" ma:description="Permanent link to this document." ma:hidden="true" ma:internalName="_dlc_DocIdUrl" ma:readOnly="true">
      <xsd:complexType>
        <xsd:complexContent>
          <xsd:extension base="dms:URL">
            <xsd:sequence>
              <xsd:element name="Url" type="dms:ValidUrl" minOccurs="0" nillable="true"/>
              <xsd:element name="Description" type="xsd:string" nillable="true"/>
            </xsd:sequence>
          </xsd:extension>
        </xsd:complexContent>
      </xsd:complexType>
    </xsd:element>
    <xsd:element name="_dlc_DocIdPersistId" ma:index="10" nillable="true" ma:displayName="Persist ID" ma:description="Keep ID on add." ma:hidden="true" ma:internalName="_dlc_DocIdPersistId" ma:readOnly="true">
      <xsd:simpleType>
        <xsd:restriction base="dms:Boolea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4567239-2D12-4DA4-ACBD-83B3EAAAF41E}">
  <ds:schemaRefs>
    <ds:schemaRef ds:uri="http://schemas.microsoft.com/sharepoint/v3/contenttype/forms"/>
  </ds:schemaRefs>
</ds:datastoreItem>
</file>

<file path=customXml/itemProps2.xml><?xml version="1.0" encoding="utf-8"?>
<ds:datastoreItem xmlns:ds="http://schemas.openxmlformats.org/officeDocument/2006/customXml" ds:itemID="{A35E050F-F6DD-446A-BC54-722BE857956D}">
  <ds:schemaRefs>
    <ds:schemaRef ds:uri="http://schemas.microsoft.com/office/2006/documentManagement/types"/>
    <ds:schemaRef ds:uri="http://schemas.microsoft.com/office/infopath/2007/PartnerControls"/>
    <ds:schemaRef ds:uri="b62c6c12-24c5-4d47-ac4d-c5cc93bcdf7b"/>
    <ds:schemaRef ds:uri="http://purl.org/dc/elements/1.1/"/>
    <ds:schemaRef ds:uri="http://schemas.microsoft.com/office/2006/metadata/properties"/>
    <ds:schemaRef ds:uri="http://purl.org/dc/terms/"/>
    <ds:schemaRef ds:uri="http://schemas.openxmlformats.org/package/2006/metadata/core-properties"/>
    <ds:schemaRef ds:uri="http://www.w3.org/XML/1998/namespace"/>
    <ds:schemaRef ds:uri="http://purl.org/dc/dcmitype/"/>
  </ds:schemaRefs>
</ds:datastoreItem>
</file>

<file path=customXml/itemProps3.xml><?xml version="1.0" encoding="utf-8"?>
<ds:datastoreItem xmlns:ds="http://schemas.openxmlformats.org/officeDocument/2006/customXml" ds:itemID="{A93AEEA5-B6E8-4092-B85C-FB49EFED29A2}">
  <ds:schemaRefs>
    <ds:schemaRef ds:uri="http://schemas.microsoft.com/sharepoint/events"/>
  </ds:schemaRefs>
</ds:datastoreItem>
</file>

<file path=customXml/itemProps4.xml><?xml version="1.0" encoding="utf-8"?>
<ds:datastoreItem xmlns:ds="http://schemas.openxmlformats.org/officeDocument/2006/customXml" ds:itemID="{B7E9078F-E2B0-435B-BD07-44A15FF99AD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b62c6c12-24c5-4d47-ac4d-c5cc93bcdf7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Theme February</Template>
  <TotalTime>6481</TotalTime>
  <Words>1773</Words>
  <Application>Microsoft Office PowerPoint</Application>
  <PresentationFormat>On-screen Show (4:3)</PresentationFormat>
  <Paragraphs>211</Paragraphs>
  <Slides>15</Slides>
  <Notes>15</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15</vt:i4>
      </vt:variant>
    </vt:vector>
  </HeadingPairs>
  <TitlesOfParts>
    <vt:vector size="18" baseType="lpstr">
      <vt:lpstr>Arial</vt:lpstr>
      <vt:lpstr>Calibri</vt:lpstr>
      <vt:lpstr>Theme February</vt:lpstr>
      <vt:lpstr>Developing Claims Based on Exposure to Contaminants in the Water Supply at Camp Lejeune (Challenge)</vt:lpstr>
      <vt:lpstr>Objectives</vt:lpstr>
      <vt:lpstr>References</vt:lpstr>
      <vt:lpstr>Presumption of Service Connection (SC)</vt:lpstr>
      <vt:lpstr>Camp Lejeune Issue</vt:lpstr>
      <vt:lpstr>Service at Camp Lejeune</vt:lpstr>
      <vt:lpstr>Presumptive Conditions Covered by 38 CFR 3.309(f)</vt:lpstr>
      <vt:lpstr>Conditions Under 38 CFR 17.400 Health Care </vt:lpstr>
      <vt:lpstr>ROJ Retains Jurisdiction</vt:lpstr>
      <vt:lpstr>Jurisdiction to Centralized Processing</vt:lpstr>
      <vt:lpstr>Verifying Camp Lejeune Service</vt:lpstr>
      <vt:lpstr>Obtaining Records of Camp Lejeune Service</vt:lpstr>
      <vt:lpstr>Developing to the Claimant in Camp Lejeune Claims</vt:lpstr>
      <vt:lpstr>Claims for Exposure Only</vt:lpstr>
      <vt:lpstr>Questions?</vt:lpstr>
    </vt:vector>
  </TitlesOfParts>
  <Company>Veterans Benefits Administration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Developing Claims Based on Exposure to Contaminants in the Water Supply at Camp Lejeune PowerPoint Presentation</dc:title>
  <dc:subject>VSR</dc:subject>
  <dc:creator>Department of Veterans Affairs, Veterans Benefits Administration, Compensation Service, STAFF</dc:creator>
  <cp:keywords>Camp Lejeune,contanimants,drinking water,MCAS,Camp Johnson,cancer,environmental hazard</cp:keywords>
  <dc:description>This lesson provides the employee with an understanding of the change in law concerning exposure to contaminants in the water supply at Camp Lejeune and how to process these types of claims.</dc:description>
  <cp:lastModifiedBy>Kathy Poole</cp:lastModifiedBy>
  <cp:revision>433</cp:revision>
  <cp:lastPrinted>2017-04-20T14:22:20Z</cp:lastPrinted>
  <dcterms:created xsi:type="dcterms:W3CDTF">2014-04-30T02:32:11Z</dcterms:created>
  <dcterms:modified xsi:type="dcterms:W3CDTF">2018-08-17T13:59:15Z</dcterms:modified>
  <cp:category>NTC Curriculum</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Path">
    <vt:lpwstr>VSR RVSR Lay Evidence</vt:lpwstr>
  </property>
  <property fmtid="{D5CDD505-2E9C-101B-9397-08002B2CF9AE}" pid="3" name="ArticulateUseProject">
    <vt:lpwstr>1</vt:lpwstr>
  </property>
  <property fmtid="{D5CDD505-2E9C-101B-9397-08002B2CF9AE}" pid="4" name="ArticulateProjectVersion">
    <vt:lpwstr>7</vt:lpwstr>
  </property>
  <property fmtid="{D5CDD505-2E9C-101B-9397-08002B2CF9AE}" pid="5" name="ArticulateGUID">
    <vt:lpwstr>C99A1101-545A-4F06-B9B7-341CBA93A72A</vt:lpwstr>
  </property>
  <property fmtid="{D5CDD505-2E9C-101B-9397-08002B2CF9AE}" pid="6" name="ArticulateProjectFull">
    <vt:lpwstr>C:\Users\Lynne\Documents\Appeals\VSR RVSR Lay Evidence Final.ppta</vt:lpwstr>
  </property>
  <property fmtid="{D5CDD505-2E9C-101B-9397-08002B2CF9AE}" pid="7" name="ContentTypeId">
    <vt:lpwstr>0x0101003DB869E3E810774AA7B17315F3F50FE5</vt:lpwstr>
  </property>
  <property fmtid="{D5CDD505-2E9C-101B-9397-08002B2CF9AE}" pid="8" name="_dlc_DocIdItemGuid">
    <vt:lpwstr>a5680941-ea9e-4958-ae91-a7f67503bf41</vt:lpwstr>
  </property>
  <property fmtid="{D5CDD505-2E9C-101B-9397-08002B2CF9AE}" pid="9" name="Language">
    <vt:lpwstr>en</vt:lpwstr>
  </property>
  <property fmtid="{D5CDD505-2E9C-101B-9397-08002B2CF9AE}" pid="10" name="Type">
    <vt:lpwstr>Presentation</vt:lpwstr>
  </property>
</Properties>
</file>